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0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00E66-B212-4514-8697-7F3B6516E9E5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65A63-2639-4F1D-82AB-05D6070044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/>
              <a:t>TO  PROOVE: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65A63-2639-4F1D-82AB-05D60700449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dirty="0" smtClean="0">
              <a:sym typeface="Symbol" pitchFamily="18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65A63-2639-4F1D-82AB-05D60700449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65A63-2639-4F1D-82AB-05D60700449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46089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0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091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46093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94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95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96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97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46099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100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101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46103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04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05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06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07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6108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109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1D8BD707-D9CF-40AE-B4C6-C98DA3205C09}" type="datetimeFigureOut">
              <a:rPr lang="en-US" smtClean="0"/>
              <a:pPr/>
              <a:t>5/28/2013</a:t>
            </a:fld>
            <a:endParaRPr lang="en-US"/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506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06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506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6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6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7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507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7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8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508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8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8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508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8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8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8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8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9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9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09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509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09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8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509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510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10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10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10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10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10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10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510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510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71600"/>
            <a:ext cx="9144000" cy="2273300"/>
          </a:xfrm>
        </p:spPr>
        <p:txBody>
          <a:bodyPr/>
          <a:lstStyle/>
          <a:p>
            <a:r>
              <a:rPr lang="en-US" dirty="0" smtClean="0">
                <a:solidFill>
                  <a:srgbClr val="7030A0"/>
                </a:solidFill>
              </a:rPr>
              <a:t>ANGLE  SUM  PROPERT  OF  A  TRIANGLE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152400" y="3581400"/>
            <a:ext cx="4267200" cy="2895600"/>
          </a:xfrm>
          <a:prstGeom prst="cloudCallou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2060"/>
                </a:solidFill>
              </a:rPr>
              <a:t>PRESENTED  BY:</a:t>
            </a:r>
          </a:p>
          <a:p>
            <a:pPr algn="ctr"/>
            <a:endParaRPr lang="en-US" sz="2000" dirty="0" smtClean="0">
              <a:solidFill>
                <a:srgbClr val="002060"/>
              </a:solidFill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</a:rPr>
              <a:t>MRS.  KAMALA  PAL</a:t>
            </a:r>
          </a:p>
          <a:p>
            <a:pPr algn="ctr"/>
            <a:r>
              <a:rPr lang="en-US" sz="2000" dirty="0" smtClean="0">
                <a:solidFill>
                  <a:srgbClr val="002060"/>
                </a:solidFill>
              </a:rPr>
              <a:t>TGT  MATHS</a:t>
            </a:r>
          </a:p>
          <a:p>
            <a:pPr algn="ctr"/>
            <a:r>
              <a:rPr lang="en-US" sz="2000" dirty="0" smtClean="0">
                <a:solidFill>
                  <a:srgbClr val="002060"/>
                </a:solidFill>
              </a:rPr>
              <a:t>K. V . BALLYGUNGE</a:t>
            </a:r>
            <a:endParaRPr lang="en-US" sz="2000" dirty="0">
              <a:solidFill>
                <a:srgbClr val="002060"/>
              </a:solidFill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3657600"/>
            <a:ext cx="2150076" cy="2971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381000"/>
            <a:ext cx="7805851" cy="1077218"/>
          </a:xfrm>
          <a:prstGeom prst="rect">
            <a:avLst/>
          </a:prstGeom>
          <a:effectLst>
            <a:reflection blurRad="6350" stA="50000" endA="300" endPos="90000" dir="5400000" sy="-100000" algn="bl" rotWithShape="0"/>
          </a:effectLst>
          <a:scene3d>
            <a:camera prst="perspectiveContrastingRightFacing"/>
            <a:lightRig rig="threePt" dir="t"/>
          </a:scene3d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ANGLE  SUM  PROPERTY  OF  A TRIANGLE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1295400"/>
            <a:ext cx="84582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en-US" sz="2800" u="sng" dirty="0" smtClean="0"/>
          </a:p>
          <a:p>
            <a:pPr>
              <a:buNone/>
            </a:pPr>
            <a:r>
              <a:rPr lang="en-US" sz="2800" u="sng" dirty="0" smtClean="0">
                <a:solidFill>
                  <a:srgbClr val="002060"/>
                </a:solidFill>
              </a:rPr>
              <a:t>STATEMENT</a:t>
            </a:r>
            <a:r>
              <a:rPr lang="en-US" sz="3200" dirty="0" smtClean="0"/>
              <a:t>:</a:t>
            </a:r>
          </a:p>
          <a:p>
            <a:pPr>
              <a:buNone/>
            </a:pPr>
            <a:r>
              <a:rPr lang="en-US" sz="2800" dirty="0" smtClean="0"/>
              <a:t>The sum of measure of all the angles of a triangle is 180°.</a:t>
            </a:r>
          </a:p>
        </p:txBody>
      </p:sp>
      <p:sp>
        <p:nvSpPr>
          <p:cNvPr id="5" name="Rectangle 4"/>
          <p:cNvSpPr/>
          <p:nvPr/>
        </p:nvSpPr>
        <p:spPr>
          <a:xfrm>
            <a:off x="381000" y="3124200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u="sng" dirty="0" smtClean="0">
                <a:solidFill>
                  <a:srgbClr val="002060"/>
                </a:solidFill>
              </a:rPr>
              <a:t>GIVEN</a:t>
            </a:r>
            <a:r>
              <a:rPr lang="en-US" sz="2800" dirty="0" smtClean="0">
                <a:solidFill>
                  <a:srgbClr val="002060"/>
                </a:solidFill>
              </a:rPr>
              <a:t>:</a:t>
            </a:r>
          </a:p>
          <a:p>
            <a:pPr>
              <a:buNone/>
            </a:pPr>
            <a:r>
              <a:rPr lang="en-US" sz="2800" dirty="0" smtClean="0"/>
              <a:t>PQR is a triangle. </a:t>
            </a:r>
            <a:endParaRPr lang="en-US" sz="2800" dirty="0"/>
          </a:p>
        </p:txBody>
      </p:sp>
      <p:sp>
        <p:nvSpPr>
          <p:cNvPr id="6" name="Isosceles Triangle 5"/>
          <p:cNvSpPr/>
          <p:nvPr/>
        </p:nvSpPr>
        <p:spPr>
          <a:xfrm>
            <a:off x="6096000" y="3962400"/>
            <a:ext cx="2590800" cy="23622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rot="10800000">
            <a:off x="5943600" y="3962400"/>
            <a:ext cx="2895600" cy="1588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7239000" y="3581400"/>
            <a:ext cx="3433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P</a:t>
            </a:r>
            <a:endParaRPr lang="en-US" sz="2400" dirty="0"/>
          </a:p>
        </p:txBody>
      </p:sp>
      <p:sp>
        <p:nvSpPr>
          <p:cNvPr id="15" name="Rectangle 14"/>
          <p:cNvSpPr/>
          <p:nvPr/>
        </p:nvSpPr>
        <p:spPr>
          <a:xfrm>
            <a:off x="5791200" y="6248400"/>
            <a:ext cx="3577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Q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8610600" y="6248400"/>
            <a:ext cx="3241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R</a:t>
            </a:r>
            <a:endParaRPr lang="en-US" sz="2000" dirty="0"/>
          </a:p>
        </p:txBody>
      </p:sp>
      <p:sp>
        <p:nvSpPr>
          <p:cNvPr id="17" name="Rectangle 16"/>
          <p:cNvSpPr/>
          <p:nvPr/>
        </p:nvSpPr>
        <p:spPr>
          <a:xfrm>
            <a:off x="6248400" y="3657600"/>
            <a:ext cx="3177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X</a:t>
            </a:r>
            <a:endParaRPr lang="en-US" sz="2000" dirty="0"/>
          </a:p>
        </p:txBody>
      </p:sp>
      <p:sp>
        <p:nvSpPr>
          <p:cNvPr id="18" name="Rectangle 17"/>
          <p:cNvSpPr/>
          <p:nvPr/>
        </p:nvSpPr>
        <p:spPr>
          <a:xfrm>
            <a:off x="6248400" y="3733800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8153400" y="3733800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8153400" y="3657600"/>
            <a:ext cx="3097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Y</a:t>
            </a:r>
            <a:endParaRPr lang="en-US" sz="2000" dirty="0"/>
          </a:p>
        </p:txBody>
      </p:sp>
      <p:sp>
        <p:nvSpPr>
          <p:cNvPr id="21" name="Arc 42"/>
          <p:cNvSpPr>
            <a:spLocks/>
          </p:cNvSpPr>
          <p:nvPr/>
        </p:nvSpPr>
        <p:spPr bwMode="auto">
          <a:xfrm rot="20454366" flipH="1">
            <a:off x="8192903" y="5996752"/>
            <a:ext cx="376237" cy="304800"/>
          </a:xfrm>
          <a:custGeom>
            <a:avLst/>
            <a:gdLst>
              <a:gd name="T0" fmla="*/ 0 w 21370"/>
              <a:gd name="T1" fmla="*/ 0 h 21600"/>
              <a:gd name="T2" fmla="*/ 376237 w 21370"/>
              <a:gd name="T3" fmla="*/ 260435 h 21600"/>
              <a:gd name="T4" fmla="*/ 0 w 21370"/>
              <a:gd name="T5" fmla="*/ 304800 h 21600"/>
              <a:gd name="T6" fmla="*/ 0 60000 65536"/>
              <a:gd name="T7" fmla="*/ 0 60000 65536"/>
              <a:gd name="T8" fmla="*/ 0 60000 65536"/>
              <a:gd name="T9" fmla="*/ 0 w 21370"/>
              <a:gd name="T10" fmla="*/ 0 h 21600"/>
              <a:gd name="T11" fmla="*/ 21370 w 2137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70" h="21600" fill="none" extrusionOk="0">
                <a:moveTo>
                  <a:pt x="-1" y="0"/>
                </a:moveTo>
                <a:cubicBezTo>
                  <a:pt x="10714" y="0"/>
                  <a:pt x="19810" y="7855"/>
                  <a:pt x="21369" y="18456"/>
                </a:cubicBezTo>
              </a:path>
              <a:path w="21370" h="21600" stroke="0" extrusionOk="0">
                <a:moveTo>
                  <a:pt x="-1" y="0"/>
                </a:moveTo>
                <a:cubicBezTo>
                  <a:pt x="10714" y="0"/>
                  <a:pt x="19810" y="7855"/>
                  <a:pt x="21369" y="18456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2" name="Arc 28"/>
          <p:cNvSpPr>
            <a:spLocks/>
          </p:cNvSpPr>
          <p:nvPr/>
        </p:nvSpPr>
        <p:spPr bwMode="auto">
          <a:xfrm rot="12647121" flipH="1">
            <a:off x="7214294" y="4265809"/>
            <a:ext cx="376238" cy="304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370"/>
              <a:gd name="T1" fmla="*/ 0 h 21600"/>
              <a:gd name="T2" fmla="*/ 21370 w 21370"/>
              <a:gd name="T3" fmla="*/ 18456 h 21600"/>
              <a:gd name="T4" fmla="*/ 0 w 2137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370" h="21600" fill="none" extrusionOk="0">
                <a:moveTo>
                  <a:pt x="-1" y="0"/>
                </a:moveTo>
                <a:cubicBezTo>
                  <a:pt x="10714" y="0"/>
                  <a:pt x="19810" y="7855"/>
                  <a:pt x="21369" y="18456"/>
                </a:cubicBezTo>
              </a:path>
              <a:path w="21370" h="21600" stroke="0" extrusionOk="0">
                <a:moveTo>
                  <a:pt x="-1" y="0"/>
                </a:moveTo>
                <a:cubicBezTo>
                  <a:pt x="10714" y="0"/>
                  <a:pt x="19810" y="7855"/>
                  <a:pt x="21369" y="18456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50000"/>
              </a:spcBef>
              <a:defRPr/>
            </a:pPr>
            <a:endParaRPr lang="en-US" dirty="0">
              <a:solidFill>
                <a:srgbClr val="FFFF00"/>
              </a:solidFill>
              <a:latin typeface="Comix Regular Caps" pitchFamily="34" charset="0"/>
              <a:cs typeface="+mn-cs"/>
            </a:endParaRPr>
          </a:p>
        </p:txBody>
      </p:sp>
      <p:sp>
        <p:nvSpPr>
          <p:cNvPr id="23" name="Arc 28"/>
          <p:cNvSpPr>
            <a:spLocks/>
          </p:cNvSpPr>
          <p:nvPr/>
        </p:nvSpPr>
        <p:spPr bwMode="auto">
          <a:xfrm rot="5400000" flipH="1">
            <a:off x="6212681" y="5979319"/>
            <a:ext cx="376238" cy="304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370"/>
              <a:gd name="T1" fmla="*/ 0 h 21600"/>
              <a:gd name="T2" fmla="*/ 21370 w 21370"/>
              <a:gd name="T3" fmla="*/ 18456 h 21600"/>
              <a:gd name="T4" fmla="*/ 0 w 2137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370" h="21600" fill="none" extrusionOk="0">
                <a:moveTo>
                  <a:pt x="-1" y="0"/>
                </a:moveTo>
                <a:cubicBezTo>
                  <a:pt x="10714" y="0"/>
                  <a:pt x="19810" y="7855"/>
                  <a:pt x="21369" y="18456"/>
                </a:cubicBezTo>
              </a:path>
              <a:path w="21370" h="21600" stroke="0" extrusionOk="0">
                <a:moveTo>
                  <a:pt x="-1" y="0"/>
                </a:moveTo>
                <a:cubicBezTo>
                  <a:pt x="10714" y="0"/>
                  <a:pt x="19810" y="7855"/>
                  <a:pt x="21369" y="18456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50000"/>
              </a:spcBef>
              <a:defRPr/>
            </a:pPr>
            <a:endParaRPr lang="en-US" dirty="0">
              <a:solidFill>
                <a:srgbClr val="FFFF00"/>
              </a:solidFill>
              <a:latin typeface="Comix Regular Caps" pitchFamily="34" charset="0"/>
              <a:cs typeface="+mn-cs"/>
            </a:endParaRPr>
          </a:p>
        </p:txBody>
      </p:sp>
      <p:sp>
        <p:nvSpPr>
          <p:cNvPr id="24" name="Arc 42"/>
          <p:cNvSpPr>
            <a:spLocks/>
          </p:cNvSpPr>
          <p:nvPr/>
        </p:nvSpPr>
        <p:spPr bwMode="auto">
          <a:xfrm rot="17297350" flipH="1">
            <a:off x="6948640" y="4033590"/>
            <a:ext cx="359916" cy="290525"/>
          </a:xfrm>
          <a:custGeom>
            <a:avLst/>
            <a:gdLst>
              <a:gd name="T0" fmla="*/ 0 w 21370"/>
              <a:gd name="T1" fmla="*/ 0 h 21600"/>
              <a:gd name="T2" fmla="*/ 376237 w 21370"/>
              <a:gd name="T3" fmla="*/ 260435 h 21600"/>
              <a:gd name="T4" fmla="*/ 0 w 21370"/>
              <a:gd name="T5" fmla="*/ 304800 h 21600"/>
              <a:gd name="T6" fmla="*/ 0 60000 65536"/>
              <a:gd name="T7" fmla="*/ 0 60000 65536"/>
              <a:gd name="T8" fmla="*/ 0 60000 65536"/>
              <a:gd name="T9" fmla="*/ 0 w 21370"/>
              <a:gd name="T10" fmla="*/ 0 h 21600"/>
              <a:gd name="T11" fmla="*/ 21370 w 2137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70" h="21600" fill="none" extrusionOk="0">
                <a:moveTo>
                  <a:pt x="-1" y="0"/>
                </a:moveTo>
                <a:cubicBezTo>
                  <a:pt x="10714" y="0"/>
                  <a:pt x="19810" y="7855"/>
                  <a:pt x="21369" y="18456"/>
                </a:cubicBezTo>
              </a:path>
              <a:path w="21370" h="21600" stroke="0" extrusionOk="0">
                <a:moveTo>
                  <a:pt x="-1" y="0"/>
                </a:moveTo>
                <a:cubicBezTo>
                  <a:pt x="10714" y="0"/>
                  <a:pt x="19810" y="7855"/>
                  <a:pt x="21369" y="18456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6" name="Arc 42"/>
          <p:cNvSpPr>
            <a:spLocks/>
          </p:cNvSpPr>
          <p:nvPr/>
        </p:nvSpPr>
        <p:spPr bwMode="auto">
          <a:xfrm rot="8151786" flipH="1">
            <a:off x="7532480" y="4042797"/>
            <a:ext cx="366719" cy="335008"/>
          </a:xfrm>
          <a:custGeom>
            <a:avLst/>
            <a:gdLst>
              <a:gd name="T0" fmla="*/ 0 w 21370"/>
              <a:gd name="T1" fmla="*/ 0 h 21600"/>
              <a:gd name="T2" fmla="*/ 376237 w 21370"/>
              <a:gd name="T3" fmla="*/ 260435 h 21600"/>
              <a:gd name="T4" fmla="*/ 0 w 21370"/>
              <a:gd name="T5" fmla="*/ 304800 h 21600"/>
              <a:gd name="T6" fmla="*/ 0 60000 65536"/>
              <a:gd name="T7" fmla="*/ 0 60000 65536"/>
              <a:gd name="T8" fmla="*/ 0 60000 65536"/>
              <a:gd name="T9" fmla="*/ 0 w 21370"/>
              <a:gd name="T10" fmla="*/ 0 h 21600"/>
              <a:gd name="T11" fmla="*/ 21370 w 2137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70" h="21600" fill="none" extrusionOk="0">
                <a:moveTo>
                  <a:pt x="-1" y="0"/>
                </a:moveTo>
                <a:cubicBezTo>
                  <a:pt x="10714" y="0"/>
                  <a:pt x="19810" y="7855"/>
                  <a:pt x="21369" y="18456"/>
                </a:cubicBezTo>
              </a:path>
              <a:path w="21370" h="21600" stroke="0" extrusionOk="0">
                <a:moveTo>
                  <a:pt x="-1" y="0"/>
                </a:moveTo>
                <a:cubicBezTo>
                  <a:pt x="10714" y="0"/>
                  <a:pt x="19810" y="7855"/>
                  <a:pt x="21369" y="18456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162800" y="449580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400800" y="579120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8001000" y="586740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6705600" y="4038600"/>
            <a:ext cx="3545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4 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7848600" y="411480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381000" y="4495800"/>
            <a:ext cx="208903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u="sng" dirty="0" smtClean="0">
                <a:solidFill>
                  <a:srgbClr val="002060"/>
                </a:solidFill>
              </a:rPr>
              <a:t>TO PROVE</a:t>
            </a:r>
            <a:r>
              <a:rPr lang="en-US" sz="2800" dirty="0" smtClean="0"/>
              <a:t>: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133600" y="4953000"/>
            <a:ext cx="32239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 smtClean="0">
                <a:sym typeface="Symbol" pitchFamily="18" charset="2"/>
              </a:rPr>
              <a:t>   1 + 2 + 3= 180°</a:t>
            </a:r>
            <a:endParaRPr lang="en-US" sz="2400" dirty="0" smtClean="0"/>
          </a:p>
        </p:txBody>
      </p:sp>
    </p:spTree>
  </p:cSld>
  <p:clrMapOvr>
    <a:masterClrMapping/>
  </p:clrMapOvr>
  <p:transition spd="med">
    <p:newsflash/>
    <p:sndAc>
      <p:stSnd>
        <p:snd r:embed="rId3" name="click.wav" builtIn="1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81000"/>
            <a:ext cx="6785832" cy="16927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sng" dirty="0" smtClean="0">
                <a:solidFill>
                  <a:srgbClr val="002060"/>
                </a:solidFill>
              </a:rPr>
              <a:t>PROOF</a:t>
            </a:r>
            <a:r>
              <a:rPr lang="en-US" sz="2800" dirty="0" smtClean="0"/>
              <a:t>:</a:t>
            </a:r>
          </a:p>
          <a:p>
            <a:endParaRPr lang="en-US" sz="2800" dirty="0" smtClean="0"/>
          </a:p>
          <a:p>
            <a:r>
              <a:rPr lang="en-US" sz="2400" dirty="0" smtClean="0"/>
              <a:t>Let us draw a line XPY </a:t>
            </a:r>
            <a:r>
              <a:rPr lang="en-US" sz="2400" dirty="0" err="1" smtClean="0"/>
              <a:t>ll</a:t>
            </a:r>
            <a:r>
              <a:rPr lang="en-US" sz="2400" dirty="0" smtClean="0"/>
              <a:t> QR through vertex P.</a:t>
            </a:r>
          </a:p>
          <a:p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685800" y="1981200"/>
            <a:ext cx="7051930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ym typeface="Symbol" pitchFamily="18" charset="2"/>
              </a:rPr>
              <a:t>4 + 1 + 5 = 180°  [ Since XPY is a line ] .....(</a:t>
            </a:r>
            <a:r>
              <a:rPr lang="en-US" sz="2400" dirty="0" err="1" smtClean="0">
                <a:sym typeface="Symbol" pitchFamily="18" charset="2"/>
              </a:rPr>
              <a:t>i</a:t>
            </a:r>
            <a:r>
              <a:rPr lang="en-US" sz="2400" dirty="0" smtClean="0">
                <a:sym typeface="Symbol" pitchFamily="18" charset="2"/>
              </a:rPr>
              <a:t>)</a:t>
            </a:r>
          </a:p>
          <a:p>
            <a:endParaRPr lang="en-US" sz="2400" dirty="0" smtClean="0">
              <a:sym typeface="Symbol" pitchFamily="18" charset="2"/>
            </a:endParaRPr>
          </a:p>
          <a:p>
            <a:r>
              <a:rPr lang="en-US" sz="2400" dirty="0" smtClean="0">
                <a:sym typeface="Symbol" pitchFamily="18" charset="2"/>
              </a:rPr>
              <a:t>XPY </a:t>
            </a:r>
            <a:r>
              <a:rPr lang="en-US" sz="2400" dirty="0" err="1" smtClean="0">
                <a:sym typeface="Symbol" pitchFamily="18" charset="2"/>
              </a:rPr>
              <a:t>ll</a:t>
            </a:r>
            <a:r>
              <a:rPr lang="en-US" sz="2400" dirty="0" smtClean="0">
                <a:sym typeface="Symbol" pitchFamily="18" charset="2"/>
              </a:rPr>
              <a:t> QR  and  PQ, PR are  transversals.</a:t>
            </a:r>
          </a:p>
          <a:p>
            <a:endParaRPr lang="en-US" sz="2400" dirty="0" smtClean="0">
              <a:sym typeface="Symbol" pitchFamily="18" charset="2"/>
            </a:endParaRPr>
          </a:p>
          <a:p>
            <a:r>
              <a:rPr lang="en-US" sz="2400" dirty="0" smtClean="0">
                <a:sym typeface="Symbol" pitchFamily="18" charset="2"/>
              </a:rPr>
              <a:t> 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685800" y="3352800"/>
            <a:ext cx="6553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ym typeface="Symbol" pitchFamily="18" charset="2"/>
              </a:rPr>
              <a:t>4  </a:t>
            </a:r>
            <a:r>
              <a:rPr lang="en-US" sz="2400" smtClean="0">
                <a:sym typeface="Symbol" pitchFamily="18" charset="2"/>
              </a:rPr>
              <a:t>=  </a:t>
            </a:r>
            <a:r>
              <a:rPr lang="en-US" sz="2400" smtClean="0">
                <a:sym typeface="Symbol" pitchFamily="18" charset="2"/>
              </a:rPr>
              <a:t>2  </a:t>
            </a:r>
            <a:r>
              <a:rPr lang="en-US" sz="2400" dirty="0" smtClean="0">
                <a:sym typeface="Symbol" pitchFamily="18" charset="2"/>
              </a:rPr>
              <a:t>( Pair of alternate angles )</a:t>
            </a:r>
          </a:p>
          <a:p>
            <a:endParaRPr lang="en-US" sz="2400" dirty="0" smtClean="0">
              <a:sym typeface="Symbol" pitchFamily="18" charset="2"/>
            </a:endParaRPr>
          </a:p>
          <a:p>
            <a:r>
              <a:rPr lang="en-US" sz="2400" dirty="0" smtClean="0">
                <a:sym typeface="Symbol" pitchFamily="18" charset="2"/>
              </a:rPr>
              <a:t>3  = 5</a:t>
            </a:r>
            <a:r>
              <a:rPr lang="en-US" dirty="0" smtClean="0">
                <a:sym typeface="Symbol" pitchFamily="18" charset="2"/>
              </a:rPr>
              <a:t>   </a:t>
            </a:r>
            <a:r>
              <a:rPr lang="en-US" sz="2400" dirty="0" smtClean="0">
                <a:sym typeface="Symbol" pitchFamily="18" charset="2"/>
              </a:rPr>
              <a:t>( Pair  of  alternate angles)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4800600"/>
            <a:ext cx="17506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ym typeface="Symbol" pitchFamily="18" charset="2"/>
              </a:rPr>
              <a:t>Substituting </a:t>
            </a:r>
          </a:p>
        </p:txBody>
      </p:sp>
      <p:sp>
        <p:nvSpPr>
          <p:cNvPr id="6" name="Rectangle 5"/>
          <p:cNvSpPr/>
          <p:nvPr/>
        </p:nvSpPr>
        <p:spPr>
          <a:xfrm>
            <a:off x="2438400" y="4800600"/>
            <a:ext cx="37673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ym typeface="Symbol" pitchFamily="18" charset="2"/>
              </a:rPr>
              <a:t> 4  and 5 in (</a:t>
            </a:r>
            <a:r>
              <a:rPr lang="en-US" sz="2400" dirty="0" err="1" smtClean="0">
                <a:sym typeface="Symbol" pitchFamily="18" charset="2"/>
              </a:rPr>
              <a:t>i</a:t>
            </a:r>
            <a:r>
              <a:rPr lang="en-US" sz="2400" dirty="0" smtClean="0">
                <a:sym typeface="Symbol" pitchFamily="18" charset="2"/>
              </a:rPr>
              <a:t>) we get 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1905000" y="5410200"/>
            <a:ext cx="353654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ym typeface="Symbol" pitchFamily="18" charset="2"/>
              </a:rPr>
              <a:t>2 + 1 + 3 = 180° </a:t>
            </a:r>
          </a:p>
          <a:p>
            <a:endParaRPr lang="en-US" sz="2400" dirty="0" smtClean="0">
              <a:sym typeface="Symbol" pitchFamily="18" charset="2"/>
            </a:endParaRPr>
          </a:p>
          <a:p>
            <a:r>
              <a:rPr lang="en-US" sz="2400" dirty="0" smtClean="0">
                <a:sym typeface="Symbol" pitchFamily="18" charset="2"/>
              </a:rPr>
              <a:t>Or 1 + 2 + 3 = 180°.    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5638800" y="5715000"/>
            <a:ext cx="1929246" cy="769441"/>
          </a:xfrm>
          <a:prstGeom prst="rect">
            <a:avLst/>
          </a:prstGeom>
          <a:effectLst>
            <a:reflection blurRad="6350" stA="50000" endA="300" endPos="90000" dist="50800" dir="5400000" sy="-100000" algn="bl" rotWithShape="0"/>
          </a:effectLst>
          <a:scene3d>
            <a:camera prst="perspectiveContrastingRightFacing"/>
            <a:lightRig rig="threePt" dir="t"/>
          </a:scene3d>
        </p:spPr>
        <p:txBody>
          <a:bodyPr wrap="none">
            <a:spAutoFit/>
          </a:bodyPr>
          <a:lstStyle/>
          <a:p>
            <a:r>
              <a:rPr lang="en-US" sz="4400" u="sng" dirty="0" smtClean="0">
                <a:sym typeface="Symbol" pitchFamily="18" charset="2"/>
              </a:rPr>
              <a:t>Proved.</a:t>
            </a:r>
          </a:p>
        </p:txBody>
      </p:sp>
    </p:spTree>
  </p:cSld>
  <p:clrMapOvr>
    <a:masterClrMapping/>
  </p:clrMapOvr>
  <p:transition spd="med">
    <p:newsflash/>
    <p:sndAc>
      <p:stSnd>
        <p:snd r:embed="rId3" name="click.wav" builtIn="1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>
            <a:off x="5485606" y="685800"/>
            <a:ext cx="2286000" cy="22098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>
            <a:stCxn id="3" idx="4"/>
          </p:cNvCxnSpPr>
          <p:nvPr/>
        </p:nvCxnSpPr>
        <p:spPr>
          <a:xfrm rot="16200000" flipH="1">
            <a:off x="8457406" y="2209800"/>
            <a:ext cx="1588" cy="1371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rc 28"/>
          <p:cNvSpPr>
            <a:spLocks/>
          </p:cNvSpPr>
          <p:nvPr/>
        </p:nvSpPr>
        <p:spPr bwMode="auto">
          <a:xfrm rot="12843238" flipH="1">
            <a:off x="6453879" y="917407"/>
            <a:ext cx="376238" cy="304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370"/>
              <a:gd name="T1" fmla="*/ 0 h 21600"/>
              <a:gd name="T2" fmla="*/ 21370 w 21370"/>
              <a:gd name="T3" fmla="*/ 18456 h 21600"/>
              <a:gd name="T4" fmla="*/ 0 w 2137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370" h="21600" fill="none" extrusionOk="0">
                <a:moveTo>
                  <a:pt x="-1" y="0"/>
                </a:moveTo>
                <a:cubicBezTo>
                  <a:pt x="10714" y="0"/>
                  <a:pt x="19810" y="7855"/>
                  <a:pt x="21369" y="18456"/>
                </a:cubicBezTo>
              </a:path>
              <a:path w="21370" h="21600" stroke="0" extrusionOk="0">
                <a:moveTo>
                  <a:pt x="-1" y="0"/>
                </a:moveTo>
                <a:cubicBezTo>
                  <a:pt x="10714" y="0"/>
                  <a:pt x="19810" y="7855"/>
                  <a:pt x="21369" y="18456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50000"/>
              </a:spcBef>
              <a:defRPr/>
            </a:pPr>
            <a:endParaRPr lang="en-US" dirty="0">
              <a:solidFill>
                <a:srgbClr val="FFFF00"/>
              </a:solidFill>
              <a:latin typeface="Comix Regular Caps" pitchFamily="34" charset="0"/>
              <a:cs typeface="+mn-cs"/>
            </a:endParaRPr>
          </a:p>
        </p:txBody>
      </p:sp>
      <p:sp>
        <p:nvSpPr>
          <p:cNvPr id="7" name="Arc 28"/>
          <p:cNvSpPr>
            <a:spLocks/>
          </p:cNvSpPr>
          <p:nvPr/>
        </p:nvSpPr>
        <p:spPr bwMode="auto">
          <a:xfrm rot="5983861" flipH="1">
            <a:off x="5632685" y="2497171"/>
            <a:ext cx="376238" cy="304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370"/>
              <a:gd name="T1" fmla="*/ 0 h 21600"/>
              <a:gd name="T2" fmla="*/ 21370 w 21370"/>
              <a:gd name="T3" fmla="*/ 18456 h 21600"/>
              <a:gd name="T4" fmla="*/ 0 w 2137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370" h="21600" fill="none" extrusionOk="0">
                <a:moveTo>
                  <a:pt x="-1" y="0"/>
                </a:moveTo>
                <a:cubicBezTo>
                  <a:pt x="10714" y="0"/>
                  <a:pt x="19810" y="7855"/>
                  <a:pt x="21369" y="18456"/>
                </a:cubicBezTo>
              </a:path>
              <a:path w="21370" h="21600" stroke="0" extrusionOk="0">
                <a:moveTo>
                  <a:pt x="-1" y="0"/>
                </a:moveTo>
                <a:cubicBezTo>
                  <a:pt x="10714" y="0"/>
                  <a:pt x="19810" y="7855"/>
                  <a:pt x="21369" y="18456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50000"/>
              </a:spcBef>
              <a:defRPr/>
            </a:pPr>
            <a:endParaRPr lang="en-US" dirty="0">
              <a:solidFill>
                <a:srgbClr val="FFFF00"/>
              </a:solidFill>
              <a:latin typeface="Comix Regular Caps" pitchFamily="34" charset="0"/>
              <a:cs typeface="+mn-cs"/>
            </a:endParaRPr>
          </a:p>
        </p:txBody>
      </p:sp>
      <p:sp>
        <p:nvSpPr>
          <p:cNvPr id="8" name="Arc 28"/>
          <p:cNvSpPr>
            <a:spLocks/>
          </p:cNvSpPr>
          <p:nvPr/>
        </p:nvSpPr>
        <p:spPr bwMode="auto">
          <a:xfrm rot="19460429" flipH="1">
            <a:off x="7288643" y="2520755"/>
            <a:ext cx="376238" cy="29132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370"/>
              <a:gd name="T1" fmla="*/ 0 h 21600"/>
              <a:gd name="T2" fmla="*/ 21370 w 21370"/>
              <a:gd name="T3" fmla="*/ 18456 h 21600"/>
              <a:gd name="T4" fmla="*/ 0 w 2137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370" h="21600" fill="none" extrusionOk="0">
                <a:moveTo>
                  <a:pt x="-1" y="0"/>
                </a:moveTo>
                <a:cubicBezTo>
                  <a:pt x="10714" y="0"/>
                  <a:pt x="19810" y="7855"/>
                  <a:pt x="21369" y="18456"/>
                </a:cubicBezTo>
              </a:path>
              <a:path w="21370" h="21600" stroke="0" extrusionOk="0">
                <a:moveTo>
                  <a:pt x="-1" y="0"/>
                </a:moveTo>
                <a:cubicBezTo>
                  <a:pt x="10714" y="0"/>
                  <a:pt x="19810" y="7855"/>
                  <a:pt x="21369" y="18456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50000"/>
              </a:spcBef>
              <a:defRPr/>
            </a:pPr>
            <a:endParaRPr lang="en-US" dirty="0">
              <a:solidFill>
                <a:srgbClr val="FFFF00"/>
              </a:solidFill>
              <a:latin typeface="Comix Regular Caps" pitchFamily="34" charset="0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324600" y="228600"/>
            <a:ext cx="3433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P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5029200" y="2819400"/>
            <a:ext cx="3914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Q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7543800" y="2895600"/>
            <a:ext cx="3513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R</a:t>
            </a:r>
            <a:endParaRPr lang="en-US" sz="2400" dirty="0"/>
          </a:p>
        </p:txBody>
      </p:sp>
      <p:sp>
        <p:nvSpPr>
          <p:cNvPr id="12" name="Rectangle 11"/>
          <p:cNvSpPr/>
          <p:nvPr/>
        </p:nvSpPr>
        <p:spPr>
          <a:xfrm>
            <a:off x="8534400" y="2667000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8534400" y="2819400"/>
            <a:ext cx="3257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S</a:t>
            </a:r>
            <a:endParaRPr lang="en-US" sz="2400" dirty="0"/>
          </a:p>
        </p:txBody>
      </p:sp>
      <p:sp>
        <p:nvSpPr>
          <p:cNvPr id="14" name="Rectangle 13"/>
          <p:cNvSpPr/>
          <p:nvPr/>
        </p:nvSpPr>
        <p:spPr>
          <a:xfrm>
            <a:off x="6384682" y="1191241"/>
            <a:ext cx="3930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1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5867400" y="2286000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2</a:t>
            </a:r>
            <a:endParaRPr lang="en-US" sz="2400" dirty="0"/>
          </a:p>
        </p:txBody>
      </p:sp>
      <p:sp>
        <p:nvSpPr>
          <p:cNvPr id="16" name="Rectangle 15"/>
          <p:cNvSpPr/>
          <p:nvPr/>
        </p:nvSpPr>
        <p:spPr>
          <a:xfrm>
            <a:off x="6934200" y="2286000"/>
            <a:ext cx="3930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3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7" name="Arc 42"/>
          <p:cNvSpPr>
            <a:spLocks/>
          </p:cNvSpPr>
          <p:nvPr/>
        </p:nvSpPr>
        <p:spPr bwMode="auto">
          <a:xfrm rot="4256190" flipH="1">
            <a:off x="7579162" y="2520833"/>
            <a:ext cx="462515" cy="404349"/>
          </a:xfrm>
          <a:custGeom>
            <a:avLst/>
            <a:gdLst>
              <a:gd name="T0" fmla="*/ 0 w 21370"/>
              <a:gd name="T1" fmla="*/ 0 h 21600"/>
              <a:gd name="T2" fmla="*/ 376237 w 21370"/>
              <a:gd name="T3" fmla="*/ 260435 h 21600"/>
              <a:gd name="T4" fmla="*/ 0 w 21370"/>
              <a:gd name="T5" fmla="*/ 304800 h 21600"/>
              <a:gd name="T6" fmla="*/ 0 60000 65536"/>
              <a:gd name="T7" fmla="*/ 0 60000 65536"/>
              <a:gd name="T8" fmla="*/ 0 60000 65536"/>
              <a:gd name="T9" fmla="*/ 0 w 21370"/>
              <a:gd name="T10" fmla="*/ 0 h 21600"/>
              <a:gd name="T11" fmla="*/ 21370 w 2137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70" h="21600" fill="none" extrusionOk="0">
                <a:moveTo>
                  <a:pt x="-1" y="0"/>
                </a:moveTo>
                <a:cubicBezTo>
                  <a:pt x="10714" y="0"/>
                  <a:pt x="19810" y="7855"/>
                  <a:pt x="21369" y="18456"/>
                </a:cubicBezTo>
              </a:path>
              <a:path w="21370" h="21600" stroke="0" extrusionOk="0">
                <a:moveTo>
                  <a:pt x="-1" y="0"/>
                </a:moveTo>
                <a:cubicBezTo>
                  <a:pt x="10714" y="0"/>
                  <a:pt x="19810" y="7855"/>
                  <a:pt x="21369" y="18456"/>
                </a:cubicBezTo>
                <a:lnTo>
                  <a:pt x="0" y="21600"/>
                </a:lnTo>
                <a:close/>
              </a:path>
            </a:pathLst>
          </a:cu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924800" y="2286000"/>
            <a:ext cx="4090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4 </a:t>
            </a:r>
            <a:endParaRPr lang="en-US" sz="2400" dirty="0"/>
          </a:p>
        </p:txBody>
      </p:sp>
      <p:sp>
        <p:nvSpPr>
          <p:cNvPr id="19" name="Rectangle 18"/>
          <p:cNvSpPr/>
          <p:nvPr/>
        </p:nvSpPr>
        <p:spPr>
          <a:xfrm>
            <a:off x="228600" y="1066800"/>
            <a:ext cx="6149440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ym typeface="Symbol" pitchFamily="18" charset="2"/>
              </a:rPr>
              <a:t>1 + 2  = 4  ( Exterior angle property).</a:t>
            </a:r>
          </a:p>
          <a:p>
            <a:endParaRPr lang="en-US" sz="2400" dirty="0" smtClean="0">
              <a:sym typeface="Symbol" pitchFamily="18" charset="2"/>
            </a:endParaRPr>
          </a:p>
          <a:p>
            <a:r>
              <a:rPr lang="en-US" sz="2400" dirty="0" smtClean="0">
                <a:sym typeface="Symbol" pitchFamily="18" charset="2"/>
              </a:rPr>
              <a:t>3 + 4  = 180° ( Linear pair).</a:t>
            </a:r>
          </a:p>
          <a:p>
            <a:endParaRPr lang="en-US" sz="2400" dirty="0" smtClean="0">
              <a:sym typeface="Symbol" pitchFamily="18" charset="2"/>
            </a:endParaRPr>
          </a:p>
          <a:p>
            <a:endParaRPr lang="en-US" sz="2400" dirty="0" smtClean="0">
              <a:sym typeface="Symbol" pitchFamily="18" charset="2"/>
            </a:endParaRPr>
          </a:p>
          <a:p>
            <a:endParaRPr lang="en-US" sz="2400" dirty="0" smtClean="0">
              <a:sym typeface="Symbol" pitchFamily="18" charset="2"/>
            </a:endParaRPr>
          </a:p>
          <a:p>
            <a:endParaRPr lang="en-US" sz="2400" dirty="0" smtClean="0">
              <a:sym typeface="Symbol" pitchFamily="18" charset="2"/>
            </a:endParaRPr>
          </a:p>
          <a:p>
            <a:endParaRPr lang="en-US" sz="2400" dirty="0"/>
          </a:p>
        </p:txBody>
      </p:sp>
      <p:sp>
        <p:nvSpPr>
          <p:cNvPr id="20" name="Rectangle 19"/>
          <p:cNvSpPr/>
          <p:nvPr/>
        </p:nvSpPr>
        <p:spPr>
          <a:xfrm>
            <a:off x="304800" y="2514600"/>
            <a:ext cx="302679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ym typeface="Symbol" pitchFamily="18" charset="2"/>
              </a:rPr>
              <a:t>1 + 2 + 3= 180°.</a:t>
            </a:r>
          </a:p>
          <a:p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3048000" y="2743200"/>
            <a:ext cx="1694695" cy="646331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  <a:scene3d>
            <a:camera prst="perspectiveContrastingRightFacing"/>
            <a:lightRig rig="threePt" dir="t"/>
          </a:scene3d>
        </p:spPr>
        <p:txBody>
          <a:bodyPr wrap="none">
            <a:spAutoFit/>
          </a:bodyPr>
          <a:lstStyle/>
          <a:p>
            <a:r>
              <a:rPr lang="en-US" sz="3600" u="sng" dirty="0" smtClean="0">
                <a:sym typeface="Symbol" pitchFamily="18" charset="2"/>
              </a:rPr>
              <a:t>Proved</a:t>
            </a:r>
            <a:r>
              <a:rPr lang="en-US" u="sng" dirty="0" smtClean="0">
                <a:sym typeface="Symbol" pitchFamily="18" charset="2"/>
              </a:rPr>
              <a:t>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81000" y="381000"/>
            <a:ext cx="40687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u="sng" dirty="0" smtClean="0">
                <a:solidFill>
                  <a:srgbClr val="002060"/>
                </a:solidFill>
              </a:rPr>
              <a:t> ALTERNATIVE  METHOD</a:t>
            </a:r>
            <a:endParaRPr lang="en-US" sz="2400" u="sng" dirty="0">
              <a:solidFill>
                <a:srgbClr val="00206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09600" y="4876800"/>
            <a:ext cx="53062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PAPER  CUTTING  ACTIVITY.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>
    <p:newsflash/>
    <p:sndAc>
      <p:stSnd>
        <p:snd r:embed="rId3" name="click.wav" builtIn="1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752600"/>
            <a:ext cx="8153400" cy="1569660"/>
          </a:xfrm>
          <a:prstGeom prst="rect">
            <a:avLst/>
          </a:prstGeom>
          <a:ln>
            <a:noFill/>
          </a:ln>
          <a:effectLst>
            <a:reflection blurRad="6350" stA="50000" endA="300" endPos="90000" dir="5400000" sy="-100000" algn="bl" rotWithShape="0"/>
          </a:effectLst>
          <a:scene3d>
            <a:camera prst="perspectiveContrastingRightFacing"/>
            <a:lightRig rig="threePt" dir="t"/>
          </a:scene3d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reflection blurRad="6350" stA="55000" endA="50" endPos="85000" dist="60007" dir="5400000" sy="-100000" algn="bl" rotWithShape="0"/>
                </a:effectLst>
              </a:rPr>
              <a:t>THANKING YOU FOR YOUR KIND PATIENCE.</a:t>
            </a: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reflection blurRad="6350" stA="55000" endA="50" endPos="85000" dist="60007" dir="5400000" sy="-100000" algn="bl" rotWithShape="0"/>
              </a:effectLst>
            </a:endParaRPr>
          </a:p>
        </p:txBody>
      </p:sp>
      <p:pic>
        <p:nvPicPr>
          <p:cNvPr id="3" name="Picture 8" descr="ANd9GcTpnQd6e3td0x5HXSC9_nuwPuYGZyNC01BowD8I5MuYh7itbN4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3098800"/>
            <a:ext cx="2232025" cy="37592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newsflash/>
    <p:sndAc>
      <p:stSnd>
        <p:snd r:embed="rId2" name="drumroll.wav" builtIn="1"/>
      </p:stSnd>
    </p:sndAc>
  </p:transition>
</p:sld>
</file>

<file path=ppt/theme/theme1.xml><?xml version="1.0" encoding="utf-8"?>
<a:theme xmlns:a="http://schemas.openxmlformats.org/drawingml/2006/main" name="Theme4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Arial"/>
      </a:majorFont>
      <a:minorFont>
        <a:latin typeface="Comic Sans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Theme4</Template>
  <TotalTime>263</TotalTime>
  <Words>250</Words>
  <Application>Microsoft Office PowerPoint</Application>
  <PresentationFormat>On-screen Show (4:3)</PresentationFormat>
  <Paragraphs>71</Paragraphs>
  <Slides>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Theme4</vt:lpstr>
      <vt:lpstr>ANGLE  SUM  PROPERT  OF  A  TRIANGLE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39</cp:revision>
  <dcterms:created xsi:type="dcterms:W3CDTF">2006-08-16T00:00:00Z</dcterms:created>
  <dcterms:modified xsi:type="dcterms:W3CDTF">2013-05-28T15:57:06Z</dcterms:modified>
</cp:coreProperties>
</file>