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2"/>
  </p:notesMasterIdLst>
  <p:sldIdLst>
    <p:sldId id="256" r:id="rId2"/>
    <p:sldId id="298" r:id="rId3"/>
    <p:sldId id="309" r:id="rId4"/>
    <p:sldId id="315" r:id="rId5"/>
    <p:sldId id="281" r:id="rId6"/>
    <p:sldId id="279" r:id="rId7"/>
    <p:sldId id="295" r:id="rId8"/>
    <p:sldId id="293" r:id="rId9"/>
    <p:sldId id="294" r:id="rId10"/>
    <p:sldId id="306" r:id="rId11"/>
    <p:sldId id="297" r:id="rId12"/>
    <p:sldId id="269" r:id="rId13"/>
    <p:sldId id="268" r:id="rId14"/>
    <p:sldId id="257" r:id="rId15"/>
    <p:sldId id="312" r:id="rId16"/>
    <p:sldId id="304" r:id="rId17"/>
    <p:sldId id="282" r:id="rId18"/>
    <p:sldId id="313" r:id="rId19"/>
    <p:sldId id="314" r:id="rId20"/>
    <p:sldId id="272" r:id="rId21"/>
    <p:sldId id="265" r:id="rId22"/>
    <p:sldId id="307" r:id="rId23"/>
    <p:sldId id="299" r:id="rId24"/>
    <p:sldId id="264" r:id="rId25"/>
    <p:sldId id="296" r:id="rId26"/>
    <p:sldId id="273" r:id="rId27"/>
    <p:sldId id="308" r:id="rId28"/>
    <p:sldId id="261" r:id="rId29"/>
    <p:sldId id="260" r:id="rId30"/>
    <p:sldId id="287" r:id="rId31"/>
    <p:sldId id="288" r:id="rId32"/>
    <p:sldId id="284" r:id="rId33"/>
    <p:sldId id="276" r:id="rId34"/>
    <p:sldId id="283" r:id="rId35"/>
    <p:sldId id="302" r:id="rId36"/>
    <p:sldId id="300" r:id="rId37"/>
    <p:sldId id="291" r:id="rId38"/>
    <p:sldId id="310" r:id="rId39"/>
    <p:sldId id="311" r:id="rId40"/>
    <p:sldId id="30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0000"/>
    <a:srgbClr val="003300"/>
    <a:srgbClr val="FF0066"/>
    <a:srgbClr val="008000"/>
    <a:srgbClr val="6666FF"/>
    <a:srgbClr val="FF99FF"/>
    <a:srgbClr val="4BA5FF"/>
    <a:srgbClr val="99CCFF"/>
    <a:srgbClr val="66CCFF"/>
    <a:srgbClr val="7C728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03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3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F4F81-7715-495B-AE2C-377A88CDA599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304E0-6397-46F7-8E8A-650495DD95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1615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304E0-6397-46F7-8E8A-650495DD95E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5102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5346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9350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1114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7105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7597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9780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1594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6386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9725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3234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5192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9950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http://www.mathsisfun.com/geometry/fair-dice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80260" y="4343400"/>
            <a:ext cx="7520940" cy="1905000"/>
          </a:xfrm>
          <a:prstGeom prst="rect">
            <a:avLst/>
          </a:prstGeom>
        </p:spPr>
        <p:txBody>
          <a:bodyPr vert="horz" lIns="91440" tIns="9144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solidFill>
                  <a:srgbClr val="008000"/>
                </a:solidFill>
                <a:latin typeface="Gabriola" pitchFamily="82" charset="0"/>
              </a:rPr>
              <a:t>Presented by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Gabriola" pitchFamily="82" charset="0"/>
              </a:rPr>
              <a:t>B </a:t>
            </a:r>
            <a:r>
              <a:rPr lang="en-US" sz="3600" b="1" dirty="0" err="1" smtClean="0">
                <a:solidFill>
                  <a:srgbClr val="FF0000"/>
                </a:solidFill>
                <a:latin typeface="Gabriola" pitchFamily="82" charset="0"/>
              </a:rPr>
              <a:t>mishra</a:t>
            </a:r>
            <a:r>
              <a:rPr lang="en-US" sz="3600" b="1" dirty="0" smtClean="0">
                <a:solidFill>
                  <a:srgbClr val="FF0000"/>
                </a:solidFill>
                <a:latin typeface="Gabriola" pitchFamily="82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Gabriola" pitchFamily="82" charset="0"/>
              </a:rPr>
              <a:t>pgt</a:t>
            </a:r>
            <a:r>
              <a:rPr lang="en-US" sz="3600" b="1" dirty="0" smtClean="0">
                <a:solidFill>
                  <a:srgbClr val="FF0000"/>
                </a:solidFill>
                <a:latin typeface="Gabriola" pitchFamily="82" charset="0"/>
              </a:rPr>
              <a:t>(</a:t>
            </a:r>
            <a:r>
              <a:rPr lang="en-US" sz="3600" b="1" dirty="0" err="1" smtClean="0">
                <a:solidFill>
                  <a:srgbClr val="FF0000"/>
                </a:solidFill>
                <a:latin typeface="Gabriola" pitchFamily="82" charset="0"/>
              </a:rPr>
              <a:t>maths</a:t>
            </a:r>
            <a:r>
              <a:rPr lang="en-US" sz="3600" b="1" dirty="0" smtClean="0">
                <a:solidFill>
                  <a:srgbClr val="FF0000"/>
                </a:solidFill>
                <a:latin typeface="Gabriola" pitchFamily="82" charset="0"/>
              </a:rPr>
              <a:t>)</a:t>
            </a: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Gabriola" pitchFamily="82" charset="0"/>
              </a:rPr>
              <a:t>Kv</a:t>
            </a:r>
            <a:r>
              <a:rPr lang="en-US" sz="3600" b="1" dirty="0" smtClean="0">
                <a:solidFill>
                  <a:srgbClr val="FF0000"/>
                </a:solidFill>
                <a:latin typeface="Gabriola" pitchFamily="8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Gabriola" pitchFamily="82" charset="0"/>
              </a:rPr>
              <a:t>kunjaban</a:t>
            </a:r>
            <a:r>
              <a:rPr lang="en-US" sz="3600" b="1" dirty="0" smtClean="0">
                <a:solidFill>
                  <a:srgbClr val="FF0000"/>
                </a:solidFill>
                <a:latin typeface="Gabriola" pitchFamily="82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Gabriola" pitchFamily="82" charset="0"/>
              </a:rPr>
              <a:t>agartala</a:t>
            </a:r>
            <a:endParaRPr lang="en-US" sz="3600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990600"/>
            <a:ext cx="4697730" cy="26098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38350" y="1905000"/>
            <a:ext cx="7086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ln w="28575">
                  <a:solidFill>
                    <a:schemeClr val="tx1"/>
                  </a:solidFill>
                </a:ln>
                <a:solidFill>
                  <a:srgbClr val="7C728E"/>
                </a:solidFill>
                <a:latin typeface="Aharoni" pitchFamily="2" charset="-79"/>
                <a:cs typeface="Aharoni" pitchFamily="2" charset="-79"/>
              </a:rPr>
              <a:t>robability</a:t>
            </a:r>
            <a:endParaRPr lang="en-US" sz="11500" dirty="0">
              <a:ln w="28575">
                <a:solidFill>
                  <a:schemeClr val="tx1"/>
                </a:solidFill>
              </a:ln>
              <a:solidFill>
                <a:srgbClr val="7C728E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957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56689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Where the words “</a:t>
            </a:r>
            <a:r>
              <a:rPr lang="en-US" sz="4000" dirty="0" smtClean="0">
                <a:solidFill>
                  <a:srgbClr val="FF0000"/>
                </a:solidFill>
              </a:rPr>
              <a:t>probably</a:t>
            </a:r>
            <a:r>
              <a:rPr lang="en-US" sz="4000" dirty="0" smtClean="0"/>
              <a:t>”, “</a:t>
            </a:r>
            <a:r>
              <a:rPr lang="en-US" sz="4000" dirty="0" smtClean="0">
                <a:solidFill>
                  <a:srgbClr val="FF0000"/>
                </a:solidFill>
              </a:rPr>
              <a:t>doubt</a:t>
            </a:r>
            <a:r>
              <a:rPr lang="en-US" sz="4000" dirty="0" smtClean="0"/>
              <a:t>”, “</a:t>
            </a:r>
            <a:r>
              <a:rPr lang="en-US" sz="4000" dirty="0" smtClean="0">
                <a:solidFill>
                  <a:srgbClr val="FF0000"/>
                </a:solidFill>
              </a:rPr>
              <a:t>Chances</a:t>
            </a:r>
            <a:r>
              <a:rPr lang="en-US" sz="4000" dirty="0" smtClean="0"/>
              <a:t>” etc. are used there is an element of uncertainty. These uncertainty can be measured numerically by means of </a:t>
            </a:r>
            <a:br>
              <a:rPr lang="en-US" sz="4000" dirty="0" smtClean="0"/>
            </a:br>
            <a:r>
              <a:rPr lang="en-US" sz="4000" dirty="0" smtClean="0"/>
              <a:t>‘ </a:t>
            </a:r>
            <a:r>
              <a:rPr lang="en-US" sz="4000" dirty="0" smtClean="0">
                <a:solidFill>
                  <a:srgbClr val="008000"/>
                </a:solidFill>
              </a:rPr>
              <a:t>PROBABILITY</a:t>
            </a:r>
            <a:r>
              <a:rPr lang="en-US" sz="4000" dirty="0" smtClean="0"/>
              <a:t>’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29540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400" b="0" dirty="0" smtClean="0">
                <a:solidFill>
                  <a:srgbClr val="FFC000"/>
                </a:solidFill>
                <a:latin typeface="Maiandra GD" pitchFamily="34" charset="0"/>
              </a:rPr>
              <a:t>Probability</a:t>
            </a:r>
            <a:r>
              <a:rPr lang="en-US" sz="7700" b="0" dirty="0" smtClean="0">
                <a:solidFill>
                  <a:srgbClr val="FFC000"/>
                </a:solidFill>
                <a:latin typeface="Goudy Old Style" pitchFamily="18" charset="0"/>
              </a:rPr>
              <a:t> </a:t>
            </a:r>
            <a:r>
              <a:rPr lang="en-US" sz="7700" dirty="0" smtClean="0">
                <a:solidFill>
                  <a:srgbClr val="FFC000"/>
                </a:solidFill>
                <a:latin typeface="Gabriola" pitchFamily="82" charset="0"/>
              </a:rPr>
              <a:t>: </a:t>
            </a:r>
            <a:r>
              <a:rPr lang="en-US" sz="6400" dirty="0">
                <a:solidFill>
                  <a:srgbClr val="C00000"/>
                </a:solidFill>
                <a:latin typeface="Gabriola" pitchFamily="82" charset="0"/>
              </a:rPr>
              <a:t>How likely something is to happen</a:t>
            </a:r>
            <a:r>
              <a:rPr lang="en-US" sz="6400" dirty="0">
                <a:solidFill>
                  <a:schemeClr val="bg1"/>
                </a:solidFill>
                <a:latin typeface="Gabriola" pitchFamily="82" charset="0"/>
              </a:rPr>
              <a:t>.</a:t>
            </a:r>
          </a:p>
          <a:p>
            <a:pPr algn="ctr"/>
            <a:endParaRPr lang="en-US" dirty="0">
              <a:solidFill>
                <a:schemeClr val="bg2">
                  <a:lumMod val="50000"/>
                </a:schemeClr>
              </a:solidFill>
              <a:latin typeface="Gabriola" pitchFamily="8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2819400"/>
            <a:ext cx="87630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0" dirty="0">
                <a:latin typeface="Berlin Sans FB Demi" pitchFamily="34" charset="0"/>
              </a:rPr>
              <a:t>Many events can't be predicted with total certainty. The best we can do is say how likely they are to happen, using the idea of probability.</a:t>
            </a:r>
          </a:p>
        </p:txBody>
      </p:sp>
    </p:spTree>
    <p:extLst>
      <p:ext uri="{BB962C8B-B14F-4D97-AF65-F5344CB8AC3E}">
        <p14:creationId xmlns:p14="http://schemas.microsoft.com/office/powerpoint/2010/main" xmlns="" val="285959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003300"/>
                </a:solidFill>
                <a:latin typeface="Gloucester MT Extra Condensed" pitchFamily="18" charset="0"/>
              </a:rPr>
              <a:t>Idea of </a:t>
            </a:r>
            <a:r>
              <a:rPr lang="en-US" sz="6000" dirty="0" smtClean="0">
                <a:solidFill>
                  <a:srgbClr val="003300"/>
                </a:solidFill>
                <a:latin typeface="Gloucester MT Extra Condensed" pitchFamily="18" charset="0"/>
              </a:rPr>
              <a:t>Probability……….</a:t>
            </a:r>
            <a:endParaRPr lang="en-US" sz="6000" dirty="0">
              <a:solidFill>
                <a:srgbClr val="003300"/>
              </a:solidFill>
              <a:latin typeface="Gloucester MT Extra Condensed" pitchFamily="18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76800"/>
          </a:xfrm>
          <a:noFill/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C00000"/>
                </a:solidFill>
                <a:latin typeface="Eras Bold ITC" pitchFamily="34" charset="0"/>
              </a:rPr>
              <a:t>Probability is the science of chance behavior</a:t>
            </a:r>
          </a:p>
          <a:p>
            <a:pPr algn="just">
              <a:buNone/>
            </a:pPr>
            <a:endParaRPr lang="en-US" sz="2800" dirty="0" smtClean="0">
              <a:solidFill>
                <a:srgbClr val="C00000"/>
              </a:solidFill>
              <a:latin typeface="Eras Bold ITC" pitchFamily="34" charset="0"/>
            </a:endParaRPr>
          </a:p>
          <a:p>
            <a:pPr marL="0" indent="0" algn="just">
              <a:buNone/>
            </a:pPr>
            <a:endParaRPr lang="en-US" sz="2800" dirty="0" smtClean="0">
              <a:solidFill>
                <a:srgbClr val="C00000"/>
              </a:solidFill>
              <a:latin typeface="Eras Bold ITC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C00000"/>
                </a:solidFill>
                <a:latin typeface="Eras Bold ITC" pitchFamily="34" charset="0"/>
              </a:rPr>
              <a:t>Chance behavior is unpredictable in the short run but has a regular and predictable pattern in the long run.</a:t>
            </a:r>
          </a:p>
          <a:p>
            <a:pPr marL="0" indent="0" algn="just">
              <a:buNone/>
            </a:pPr>
            <a:endParaRPr lang="en-US" sz="2800" dirty="0" smtClean="0">
              <a:solidFill>
                <a:srgbClr val="C00000"/>
              </a:solidFill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468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6553200" cy="11430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08000"/>
                </a:solidFill>
                <a:latin typeface="Narkisim" pitchFamily="34" charset="-79"/>
                <a:cs typeface="Narkisim" pitchFamily="34" charset="-79"/>
              </a:rPr>
              <a:t>Random Experiment</a:t>
            </a:r>
            <a:endParaRPr lang="en-US" sz="5400" dirty="0">
              <a:solidFill>
                <a:srgbClr val="008000"/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524000"/>
            <a:ext cx="7025640" cy="4800600"/>
          </a:xfrm>
        </p:spPr>
        <p:txBody>
          <a:bodyPr>
            <a:normAutofit fontScale="77500" lnSpcReduction="20000"/>
          </a:bodyPr>
          <a:lstStyle/>
          <a:p>
            <a:pPr marL="1143000" indent="-1143000" algn="just">
              <a:lnSpc>
                <a:spcPct val="90000"/>
              </a:lnSpc>
              <a:spcBef>
                <a:spcPct val="25000"/>
              </a:spcBef>
              <a:buAutoNum type="arabicPeriod"/>
            </a:pPr>
            <a:r>
              <a:rPr lang="en-US" sz="6000" dirty="0" smtClean="0">
                <a:solidFill>
                  <a:srgbClr val="FFFF00"/>
                </a:solidFill>
                <a:latin typeface="Blackadder ITC" pitchFamily="82" charset="0"/>
              </a:rPr>
              <a:t>All possible outcomes are known in advance.</a:t>
            </a:r>
          </a:p>
          <a:p>
            <a:pPr marL="1143000" indent="-1143000" algn="just">
              <a:lnSpc>
                <a:spcPct val="90000"/>
              </a:lnSpc>
              <a:spcBef>
                <a:spcPct val="25000"/>
              </a:spcBef>
              <a:buAutoNum type="arabicPeriod"/>
            </a:pPr>
            <a:r>
              <a:rPr lang="en-US" sz="6000" dirty="0" smtClean="0">
                <a:solidFill>
                  <a:srgbClr val="FFFF00"/>
                </a:solidFill>
                <a:latin typeface="Blackadder ITC" pitchFamily="82" charset="0"/>
              </a:rPr>
              <a:t>The performance of the experiment is not known in advance</a:t>
            </a:r>
          </a:p>
          <a:p>
            <a:pPr marL="1143000" indent="-1143000" algn="just">
              <a:lnSpc>
                <a:spcPct val="90000"/>
              </a:lnSpc>
              <a:spcBef>
                <a:spcPct val="25000"/>
              </a:spcBef>
              <a:buAutoNum type="arabicPeriod"/>
            </a:pPr>
            <a:r>
              <a:rPr lang="en-US" sz="6000" dirty="0" smtClean="0">
                <a:solidFill>
                  <a:srgbClr val="FFFF00"/>
                </a:solidFill>
                <a:latin typeface="Blackadder ITC" pitchFamily="82" charset="0"/>
              </a:rPr>
              <a:t>The experiment  can be repeated under identical  conditions.</a:t>
            </a:r>
          </a:p>
          <a:p>
            <a:pPr marL="0" indent="0" algn="just">
              <a:lnSpc>
                <a:spcPct val="90000"/>
              </a:lnSpc>
              <a:spcBef>
                <a:spcPct val="25000"/>
              </a:spcBef>
              <a:buNone/>
            </a:pPr>
            <a:endParaRPr lang="en-US" sz="4800" dirty="0">
              <a:solidFill>
                <a:srgbClr val="FFFF00"/>
              </a:solidFill>
              <a:latin typeface="Blackadder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372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300"/>
                </a:solidFill>
                <a:latin typeface="Maiandra GD" pitchFamily="34" charset="0"/>
              </a:rPr>
              <a:t>Random Experiment…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38200" y="2590800"/>
            <a:ext cx="7315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1295400"/>
            <a:ext cx="8229600" cy="990600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latin typeface="Gabriola" pitchFamily="82" charset="0"/>
              </a:rPr>
              <a:t>…a random experiment is an action or process that leads to one of several possible outcomes. For example:</a:t>
            </a:r>
          </a:p>
        </p:txBody>
      </p:sp>
    </p:spTree>
    <p:extLst>
      <p:ext uri="{BB962C8B-B14F-4D97-AF65-F5344CB8AC3E}">
        <p14:creationId xmlns:p14="http://schemas.microsoft.com/office/powerpoint/2010/main" xmlns="" val="96665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002060"/>
                </a:solidFill>
              </a:rPr>
              <a:t>Throwing a single Die</a:t>
            </a:r>
            <a:r>
              <a:rPr lang="en-US" b="1" dirty="0" smtClean="0">
                <a:solidFill>
                  <a:srgbClr val="002060"/>
                </a:solidFill>
              </a:rPr>
              <a:t> </a:t>
            </a:r>
            <a:br>
              <a:rPr lang="en-US" b="1" dirty="0" smtClean="0">
                <a:solidFill>
                  <a:srgbClr val="002060"/>
                </a:solidFill>
              </a:rPr>
            </a:b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810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When a single </a:t>
            </a:r>
            <a:r>
              <a:rPr lang="en-US" dirty="0" smtClean="0">
                <a:hlinkClick r:id="rId2"/>
              </a:rPr>
              <a:t>die</a:t>
            </a:r>
            <a:r>
              <a:rPr lang="en-US" dirty="0" smtClean="0"/>
              <a:t> is thrown, there are six possible outcomes: </a:t>
            </a:r>
            <a:r>
              <a:rPr lang="en-US" b="1" dirty="0" smtClean="0"/>
              <a:t>1, 2, 3, 4, 5, 6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Interesting point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700000"/>
                </a:solidFill>
              </a:rPr>
              <a:t>	Many people think that one of these cubes is called "a dice". But no!</a:t>
            </a:r>
          </a:p>
          <a:p>
            <a:pPr>
              <a:buNone/>
            </a:pPr>
            <a:r>
              <a:rPr lang="en-US" dirty="0" smtClean="0">
                <a:solidFill>
                  <a:srgbClr val="700000"/>
                </a:solidFill>
              </a:rPr>
              <a:t>	The </a:t>
            </a:r>
            <a:r>
              <a:rPr lang="en-US" b="1" dirty="0" smtClean="0">
                <a:solidFill>
                  <a:srgbClr val="700000"/>
                </a:solidFill>
              </a:rPr>
              <a:t>plural is dice</a:t>
            </a:r>
            <a:r>
              <a:rPr lang="en-US" dirty="0" smtClean="0">
                <a:solidFill>
                  <a:srgbClr val="700000"/>
                </a:solidFill>
              </a:rPr>
              <a:t>, but the singular is </a:t>
            </a:r>
            <a:r>
              <a:rPr lang="en-US" b="1" dirty="0" smtClean="0">
                <a:solidFill>
                  <a:srgbClr val="700000"/>
                </a:solidFill>
              </a:rPr>
              <a:t>die</a:t>
            </a:r>
            <a:r>
              <a:rPr lang="en-US" dirty="0" smtClean="0">
                <a:solidFill>
                  <a:srgbClr val="700000"/>
                </a:solidFill>
              </a:rPr>
              <a:t>: i.e. 1 die, 2 dice.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http://www.mathsisfun.com/activity/images/dice2.gif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5638799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Probability Model for Two Dice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209800"/>
            <a:ext cx="8229600" cy="2895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797B7E"/>
              </a:buClr>
              <a:buFont typeface="Wingdings 3"/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1" y="1447800"/>
            <a:ext cx="8019563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7161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0668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C00000"/>
                </a:solidFill>
                <a:latin typeface="Agency FB" pitchFamily="34" charset="0"/>
              </a:rPr>
              <a:t>Roll a PAIR OF die &amp; THEIR TOTAL SCORE </a:t>
            </a:r>
            <a:endParaRPr lang="en-US" sz="4800" dirty="0">
              <a:solidFill>
                <a:srgbClr val="C00000"/>
              </a:solidFill>
              <a:latin typeface="Agency FB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563880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latin typeface="Gloucester MT Extra Condensed" pitchFamily="18" charset="0"/>
              </a:rPr>
              <a:t>All possible  outcomes</a:t>
            </a:r>
            <a:endParaRPr lang="en-US" sz="3600" dirty="0">
              <a:latin typeface="Gloucester MT Extra Condensed" pitchFamily="18" charset="0"/>
            </a:endParaRPr>
          </a:p>
        </p:txBody>
      </p:sp>
      <p:pic>
        <p:nvPicPr>
          <p:cNvPr id="7" name="Picture 6" descr="http://t1.gstatic.com/images?q=tbn:ANd9GcQpUwvfDIEBMEf1tPQB0FlpoydE6ZxkyLtKd3XiOYENSZ2iEtRj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5105399" cy="4419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2296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209800"/>
            <a:ext cx="8229600" cy="2895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797B7E"/>
              </a:buClr>
              <a:buFont typeface="Wingdings 3"/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228600"/>
            <a:ext cx="8763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Introduction to playing cards</a:t>
            </a:r>
          </a:p>
        </p:txBody>
      </p:sp>
      <p:pic>
        <p:nvPicPr>
          <p:cNvPr id="7" name="Picture 6" descr="http://t1.gstatic.com/images?q=tbn:ANd9GcTjSYWmv_w5TYiBjje-H_bLdfaW_vh-AZYCSfbE9TU0ZetUDhzCNw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487680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6200" y="1371600"/>
            <a:ext cx="137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Spade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76200" y="3429000"/>
            <a:ext cx="137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Heart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781800" y="1524000"/>
            <a:ext cx="205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Dimond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934200" y="3429000"/>
            <a:ext cx="137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Club</a:t>
            </a:r>
          </a:p>
        </p:txBody>
      </p:sp>
      <p:sp>
        <p:nvSpPr>
          <p:cNvPr id="12" name="Left Arrow 11"/>
          <p:cNvSpPr/>
          <p:nvPr/>
        </p:nvSpPr>
        <p:spPr>
          <a:xfrm>
            <a:off x="6096000" y="1981200"/>
            <a:ext cx="83820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6260592" y="3810000"/>
            <a:ext cx="7498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1447800" y="1752600"/>
            <a:ext cx="6858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447800" y="3782568"/>
            <a:ext cx="6858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161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0000"/>
                </a:solidFill>
                <a:latin typeface="Algerian" pitchFamily="82" charset="0"/>
              </a:rPr>
              <a:t>Four suits of 13 cards each</a:t>
            </a:r>
            <a:endParaRPr lang="en-US" dirty="0">
              <a:solidFill>
                <a:srgbClr val="700000"/>
              </a:solidFill>
              <a:latin typeface="Algerian" pitchFamily="82" charset="0"/>
            </a:endParaRPr>
          </a:p>
        </p:txBody>
      </p:sp>
      <p:pic>
        <p:nvPicPr>
          <p:cNvPr id="4" name="Content Placeholder 3" descr="http://www.jfitz.com/cards/classic-playing-cards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382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Grp="1"/>
          </p:cNvSpPr>
          <p:nvPr>
            <p:ph type="title"/>
          </p:nvPr>
        </p:nvSpPr>
        <p:spPr>
          <a:xfrm>
            <a:off x="838200" y="914400"/>
            <a:ext cx="7520940" cy="2667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400" dirty="0" smtClean="0">
                <a:solidFill>
                  <a:srgbClr val="002060"/>
                </a:solidFill>
                <a:latin typeface="Goudy Old Style" pitchFamily="18" charset="0"/>
              </a:rPr>
              <a:t>Goal</a:t>
            </a:r>
          </a:p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810000"/>
            <a:ext cx="7520940" cy="1905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700000"/>
                </a:solidFill>
                <a:latin typeface="Elephant" pitchFamily="18" charset="0"/>
              </a:rPr>
              <a:t>To Determine Basic Probability</a:t>
            </a:r>
            <a:endParaRPr lang="en-US" sz="4800" dirty="0">
              <a:solidFill>
                <a:srgbClr val="700000"/>
              </a:solidFill>
              <a:latin typeface="Elephan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518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Agency FB" pitchFamily="34" charset="0"/>
              </a:rPr>
              <a:t>Sample space &amp; Event</a:t>
            </a:r>
            <a:endParaRPr lang="en-US" sz="5400" dirty="0">
              <a:solidFill>
                <a:srgbClr val="C00000"/>
              </a:solidFill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5000"/>
              </a:lnSpc>
              <a:buNone/>
            </a:pP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Gabriola" pitchFamily="82" charset="0"/>
              </a:rPr>
              <a:t>The 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Gabriola" pitchFamily="82" charset="0"/>
              </a:rPr>
              <a:t>sample space S of a random 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Gabriola" pitchFamily="82" charset="0"/>
              </a:rPr>
              <a:t>experiment 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Gabriola" pitchFamily="82" charset="0"/>
              </a:rPr>
              <a:t>is the set of all possible outcomes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Gabriola" pitchFamily="82" charset="0"/>
              </a:rPr>
              <a:t>.</a:t>
            </a:r>
            <a:endParaRPr lang="en-US" sz="4400" dirty="0">
              <a:solidFill>
                <a:schemeClr val="tx2">
                  <a:lumMod val="50000"/>
                </a:schemeClr>
              </a:solidFill>
              <a:latin typeface="Gabriola" pitchFamily="82" charset="0"/>
            </a:endParaRPr>
          </a:p>
          <a:p>
            <a:pPr marL="0" indent="0" algn="ctr">
              <a:lnSpc>
                <a:spcPct val="95000"/>
              </a:lnSpc>
              <a:buNone/>
            </a:pP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Gabriola" pitchFamily="82" charset="0"/>
              </a:rPr>
              <a:t>An event is an outcome or a set of outcomes (</a:t>
            </a:r>
            <a:r>
              <a:rPr lang="en-US" sz="4400" dirty="0">
                <a:solidFill>
                  <a:srgbClr val="FF0066"/>
                </a:solidFill>
                <a:latin typeface="Gabriola" pitchFamily="82" charset="0"/>
              </a:rPr>
              <a:t>subset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Gabriola" pitchFamily="82" charset="0"/>
              </a:rPr>
              <a:t> of the sample space).</a:t>
            </a:r>
          </a:p>
          <a:p>
            <a:pPr marL="0" indent="0" algn="ctr">
              <a:lnSpc>
                <a:spcPct val="95000"/>
              </a:lnSpc>
              <a:buNone/>
            </a:pPr>
            <a:endParaRPr lang="en-US" sz="3600" dirty="0"/>
          </a:p>
          <a:p>
            <a:pPr algn="ctr"/>
            <a:endParaRPr lang="en-US" sz="4000" dirty="0"/>
          </a:p>
        </p:txBody>
      </p:sp>
      <p:pic>
        <p:nvPicPr>
          <p:cNvPr id="4" name="Picture 3" descr="http://www.mathsisfun.com/data/images/probability-sample-space.gif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38600"/>
            <a:ext cx="6096000" cy="281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727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dirty="0" smtClean="0">
                <a:solidFill>
                  <a:srgbClr val="003300"/>
                </a:solidFill>
                <a:latin typeface="Agency FB" pitchFamily="34" charset="0"/>
              </a:rPr>
              <a:t>Sample Space…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734300" cy="5181600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Gabriola" pitchFamily="82" charset="0"/>
              </a:rPr>
              <a:t>The  </a:t>
            </a:r>
            <a:r>
              <a:rPr lang="en-US" sz="3600" b="1" dirty="0">
                <a:solidFill>
                  <a:srgbClr val="FF0000"/>
                </a:solidFill>
                <a:latin typeface="Gabriola" pitchFamily="82" charset="0"/>
              </a:rPr>
              <a:t>sample space</a:t>
            </a:r>
            <a:r>
              <a:rPr lang="en-US" sz="3600" dirty="0">
                <a:solidFill>
                  <a:srgbClr val="FF0000"/>
                </a:solidFill>
                <a:latin typeface="Gabriola" pitchFamily="82" charset="0"/>
              </a:rPr>
              <a:t> </a:t>
            </a:r>
            <a:r>
              <a:rPr lang="en-US" sz="3600" dirty="0" smtClean="0">
                <a:latin typeface="Gabriola" pitchFamily="82" charset="0"/>
              </a:rPr>
              <a:t>is generally denoted </a:t>
            </a:r>
            <a:r>
              <a:rPr lang="en-US" sz="3600" dirty="0">
                <a:latin typeface="Gabriola" pitchFamily="82" charset="0"/>
              </a:rPr>
              <a:t>by S.</a:t>
            </a:r>
          </a:p>
          <a:p>
            <a:pPr marL="0" indent="0">
              <a:buNone/>
            </a:pPr>
            <a:r>
              <a:rPr lang="en-US" sz="3600" dirty="0" smtClean="0">
                <a:latin typeface="Gabriola" pitchFamily="82" charset="0"/>
              </a:rPr>
              <a:t>The </a:t>
            </a:r>
            <a:r>
              <a:rPr lang="en-US" sz="3600" dirty="0">
                <a:latin typeface="Gabriola" pitchFamily="82" charset="0"/>
              </a:rPr>
              <a:t>outcomes are denoted by </a:t>
            </a:r>
            <a:r>
              <a:rPr lang="en-US" sz="3600" dirty="0" smtClean="0">
                <a:latin typeface="Gabriola" pitchFamily="8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Gabriola" pitchFamily="82" charset="0"/>
              </a:rPr>
              <a:t>O</a:t>
            </a:r>
            <a:r>
              <a:rPr lang="en-US" sz="3600" baseline="-25000" dirty="0" smtClean="0">
                <a:solidFill>
                  <a:srgbClr val="FF0000"/>
                </a:solidFill>
                <a:latin typeface="Gabriola" pitchFamily="82" charset="0"/>
              </a:rPr>
              <a:t>1</a:t>
            </a:r>
            <a:r>
              <a:rPr lang="en-US" sz="3600" dirty="0">
                <a:solidFill>
                  <a:srgbClr val="FF0000"/>
                </a:solidFill>
                <a:latin typeface="Gabriola" pitchFamily="82" charset="0"/>
              </a:rPr>
              <a:t>, O</a:t>
            </a:r>
            <a:r>
              <a:rPr lang="en-US" sz="3600" baseline="-25000" dirty="0">
                <a:solidFill>
                  <a:srgbClr val="FF0000"/>
                </a:solidFill>
                <a:latin typeface="Gabriola" pitchFamily="82" charset="0"/>
              </a:rPr>
              <a:t>2</a:t>
            </a:r>
            <a:r>
              <a:rPr lang="en-US" sz="3600" dirty="0">
                <a:solidFill>
                  <a:srgbClr val="FF0000"/>
                </a:solidFill>
                <a:latin typeface="Gabriola" pitchFamily="82" charset="0"/>
              </a:rPr>
              <a:t>, …, </a:t>
            </a:r>
            <a:r>
              <a:rPr lang="en-US" sz="3600" dirty="0" smtClean="0">
                <a:solidFill>
                  <a:srgbClr val="FF0000"/>
                </a:solidFill>
                <a:latin typeface="Gabriola" pitchFamily="82" charset="0"/>
              </a:rPr>
              <a:t>O</a:t>
            </a:r>
            <a:r>
              <a:rPr lang="en-US" sz="3600" baseline="-25000" dirty="0" smtClean="0">
                <a:solidFill>
                  <a:srgbClr val="FF0000"/>
                </a:solidFill>
                <a:latin typeface="Gabriola" pitchFamily="82" charset="0"/>
              </a:rPr>
              <a:t>k</a:t>
            </a:r>
            <a:endParaRPr lang="en-US" sz="3600" dirty="0" smtClean="0">
              <a:latin typeface="Gabriola" pitchFamily="82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Gabriola" pitchFamily="82" charset="0"/>
              </a:rPr>
              <a:t>Using </a:t>
            </a:r>
            <a:r>
              <a:rPr lang="en-US" sz="3600" dirty="0">
                <a:latin typeface="Gabriola" pitchFamily="82" charset="0"/>
              </a:rPr>
              <a:t>notation from set theory, we can represent the </a:t>
            </a:r>
            <a:r>
              <a:rPr lang="en-US" sz="3600" dirty="0" smtClean="0">
                <a:latin typeface="Gabriola" pitchFamily="82" charset="0"/>
              </a:rPr>
              <a:t>sample </a:t>
            </a:r>
            <a:r>
              <a:rPr lang="en-US" sz="3600" dirty="0">
                <a:latin typeface="Gabriola" pitchFamily="82" charset="0"/>
              </a:rPr>
              <a:t>space and its outcomes </a:t>
            </a:r>
            <a:r>
              <a:rPr lang="en-US" sz="3600" dirty="0" smtClean="0">
                <a:latin typeface="Gabriola" pitchFamily="82" charset="0"/>
              </a:rPr>
              <a:t>as:</a:t>
            </a:r>
            <a:r>
              <a:rPr lang="en-US" sz="3600" dirty="0" smtClean="0">
                <a:solidFill>
                  <a:srgbClr val="FF0000"/>
                </a:solidFill>
                <a:latin typeface="Gabriola" pitchFamily="82" charset="0"/>
              </a:rPr>
              <a:t>  S </a:t>
            </a:r>
            <a:r>
              <a:rPr lang="en-US" sz="3600" dirty="0">
                <a:solidFill>
                  <a:srgbClr val="FF0000"/>
                </a:solidFill>
                <a:latin typeface="Gabriola" pitchFamily="82" charset="0"/>
              </a:rPr>
              <a:t>= {O</a:t>
            </a:r>
            <a:r>
              <a:rPr lang="en-US" sz="3600" baseline="-25000" dirty="0">
                <a:solidFill>
                  <a:srgbClr val="FF0000"/>
                </a:solidFill>
                <a:latin typeface="Gabriola" pitchFamily="82" charset="0"/>
              </a:rPr>
              <a:t>1</a:t>
            </a:r>
            <a:r>
              <a:rPr lang="en-US" sz="3600" dirty="0">
                <a:solidFill>
                  <a:srgbClr val="FF0000"/>
                </a:solidFill>
                <a:latin typeface="Gabriola" pitchFamily="82" charset="0"/>
              </a:rPr>
              <a:t>, O</a:t>
            </a:r>
            <a:r>
              <a:rPr lang="en-US" sz="3600" baseline="-25000" dirty="0">
                <a:solidFill>
                  <a:srgbClr val="FF0000"/>
                </a:solidFill>
                <a:latin typeface="Gabriola" pitchFamily="82" charset="0"/>
              </a:rPr>
              <a:t>2</a:t>
            </a:r>
            <a:r>
              <a:rPr lang="en-US" sz="3600" dirty="0">
                <a:solidFill>
                  <a:srgbClr val="FF0000"/>
                </a:solidFill>
                <a:latin typeface="Gabriola" pitchFamily="82" charset="0"/>
              </a:rPr>
              <a:t>, …, </a:t>
            </a:r>
            <a:r>
              <a:rPr lang="en-US" sz="3600" dirty="0" smtClean="0">
                <a:solidFill>
                  <a:srgbClr val="FF0000"/>
                </a:solidFill>
                <a:latin typeface="Gabriola" pitchFamily="82" charset="0"/>
              </a:rPr>
              <a:t>O</a:t>
            </a:r>
            <a:r>
              <a:rPr lang="en-US" sz="3600" baseline="-25000" dirty="0" smtClean="0">
                <a:solidFill>
                  <a:srgbClr val="FF0000"/>
                </a:solidFill>
                <a:latin typeface="Gabriola" pitchFamily="82" charset="0"/>
              </a:rPr>
              <a:t>k</a:t>
            </a:r>
            <a:r>
              <a:rPr lang="en-US" sz="3600" dirty="0" smtClean="0">
                <a:solidFill>
                  <a:srgbClr val="FF0000"/>
                </a:solidFill>
                <a:latin typeface="Gabriola" pitchFamily="82" charset="0"/>
              </a:rPr>
              <a:t>}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  <a:latin typeface="Gabriola" pitchFamily="82" charset="0"/>
              </a:rPr>
              <a:t>Example:</a:t>
            </a:r>
          </a:p>
          <a:p>
            <a:pPr marL="0" indent="0">
              <a:buNone/>
            </a:pPr>
            <a:endParaRPr lang="en-US" sz="2800" dirty="0" smtClean="0">
              <a:solidFill>
                <a:srgbClr val="FF0000"/>
              </a:solidFill>
              <a:latin typeface="Gabriola" pitchFamily="8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657600" y="3764281"/>
          <a:ext cx="48006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300"/>
                <a:gridCol w="2400300"/>
              </a:tblGrid>
              <a:tr h="38979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Experiment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Sample space</a:t>
                      </a:r>
                      <a:endParaRPr lang="en-US" sz="2400" dirty="0"/>
                    </a:p>
                  </a:txBody>
                  <a:tcPr/>
                </a:tc>
              </a:tr>
              <a:tr h="13252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Gabriola" pitchFamily="82" charset="0"/>
                        </a:rPr>
                        <a:t>Tossing a coin once.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Gabriola" pitchFamily="82" charset="0"/>
                        </a:rPr>
                        <a:t>Tossing a coin twice.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Gabriola" pitchFamily="82" charset="0"/>
                        </a:rPr>
                        <a:t>Rolling a die once </a:t>
                      </a:r>
                    </a:p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66"/>
                          </a:solidFill>
                          <a:latin typeface="Gabriola" pitchFamily="82" charset="0"/>
                        </a:rPr>
                        <a:t>S = { h, t}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66"/>
                          </a:solidFill>
                          <a:latin typeface="Gabriola" pitchFamily="82" charset="0"/>
                        </a:rPr>
                        <a:t>S = { </a:t>
                      </a:r>
                      <a:r>
                        <a:rPr lang="en-US" sz="2400" dirty="0" err="1" smtClean="0">
                          <a:solidFill>
                            <a:srgbClr val="FF0066"/>
                          </a:solidFill>
                          <a:latin typeface="Gabriola" pitchFamily="82" charset="0"/>
                        </a:rPr>
                        <a:t>hh</a:t>
                      </a:r>
                      <a:r>
                        <a:rPr lang="en-US" sz="2400" dirty="0" smtClean="0">
                          <a:solidFill>
                            <a:srgbClr val="FF0066"/>
                          </a:solidFill>
                          <a:latin typeface="Gabriola" pitchFamily="82" charset="0"/>
                        </a:rPr>
                        <a:t>, ht, </a:t>
                      </a:r>
                      <a:r>
                        <a:rPr lang="en-US" sz="2400" dirty="0" err="1" smtClean="0">
                          <a:solidFill>
                            <a:srgbClr val="FF0066"/>
                          </a:solidFill>
                          <a:latin typeface="Gabriola" pitchFamily="82" charset="0"/>
                        </a:rPr>
                        <a:t>th</a:t>
                      </a:r>
                      <a:r>
                        <a:rPr lang="en-US" sz="2400" dirty="0" smtClean="0">
                          <a:solidFill>
                            <a:srgbClr val="FF0066"/>
                          </a:solidFill>
                          <a:latin typeface="Gabriola" pitchFamily="82" charset="0"/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rgbClr val="FF0066"/>
                          </a:solidFill>
                          <a:latin typeface="Gabriola" pitchFamily="82" charset="0"/>
                        </a:rPr>
                        <a:t>tt</a:t>
                      </a:r>
                      <a:r>
                        <a:rPr lang="en-US" sz="2400" dirty="0" smtClean="0">
                          <a:solidFill>
                            <a:srgbClr val="FF0066"/>
                          </a:solidFill>
                          <a:latin typeface="Gabriola" pitchFamily="82" charset="0"/>
                        </a:rPr>
                        <a:t>}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66"/>
                          </a:solidFill>
                          <a:latin typeface="Gabriola" pitchFamily="82" charset="0"/>
                        </a:rPr>
                        <a:t>S= { 1, 2, 3, 4, 5, 6}</a:t>
                      </a:r>
                    </a:p>
                    <a:p>
                      <a:endParaRPr lang="en-US" sz="2400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</a:tr>
              <a:tr h="3118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http://t0.gstatic.com/images?q=tbn:ANd9GcTfKdvS9tP2d6IAqEFTW3Lh3MGAYa-FvRyM9QKt1QzOS8tj1a35ag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2590800" cy="259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1465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dirty="0" smtClean="0">
                <a:solidFill>
                  <a:srgbClr val="003300"/>
                </a:solidFill>
                <a:latin typeface="Agency FB" pitchFamily="34" charset="0"/>
              </a:rPr>
              <a:t>Events…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734300" cy="5181600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Gabriola" pitchFamily="82" charset="0"/>
              </a:rPr>
              <a:t>The  </a:t>
            </a:r>
            <a:r>
              <a:rPr lang="en-US" sz="3600" b="1" dirty="0" smtClean="0">
                <a:solidFill>
                  <a:srgbClr val="FF0000"/>
                </a:solidFill>
                <a:latin typeface="Gabriola" pitchFamily="82" charset="0"/>
              </a:rPr>
              <a:t>EVENT </a:t>
            </a:r>
            <a:r>
              <a:rPr lang="en-US" sz="3600" dirty="0" smtClean="0">
                <a:latin typeface="Gabriola" pitchFamily="82" charset="0"/>
              </a:rPr>
              <a:t>is generally denoted </a:t>
            </a:r>
            <a:r>
              <a:rPr lang="en-US" sz="3600" dirty="0">
                <a:latin typeface="Gabriola" pitchFamily="82" charset="0"/>
              </a:rPr>
              <a:t>by </a:t>
            </a:r>
            <a:r>
              <a:rPr lang="en-US" sz="3600" dirty="0" smtClean="0">
                <a:solidFill>
                  <a:srgbClr val="FF0000"/>
                </a:solidFill>
                <a:latin typeface="Gabriola" pitchFamily="82" charset="0"/>
              </a:rPr>
              <a:t>E</a:t>
            </a:r>
            <a:r>
              <a:rPr lang="en-US" sz="3600" dirty="0" smtClean="0">
                <a:latin typeface="Gabriola" pitchFamily="82" charset="0"/>
              </a:rPr>
              <a:t>. </a:t>
            </a:r>
            <a:endParaRPr lang="en-US" sz="3600" dirty="0">
              <a:latin typeface="Gabriola" pitchFamily="82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Gabriola" pitchFamily="82" charset="0"/>
              </a:rPr>
              <a:t>Using </a:t>
            </a:r>
            <a:r>
              <a:rPr lang="en-US" sz="3600" dirty="0">
                <a:latin typeface="Gabriola" pitchFamily="82" charset="0"/>
              </a:rPr>
              <a:t>notation from set theory, we can represent the </a:t>
            </a:r>
            <a:r>
              <a:rPr lang="en-US" sz="3600" dirty="0" smtClean="0">
                <a:latin typeface="Gabriola" pitchFamily="82" charset="0"/>
              </a:rPr>
              <a:t>event as a subset of the sample space:</a:t>
            </a:r>
            <a:r>
              <a:rPr lang="en-US" sz="3600" dirty="0" smtClean="0">
                <a:solidFill>
                  <a:srgbClr val="FF0000"/>
                </a:solidFill>
                <a:latin typeface="Gabriola" pitchFamily="82" charset="0"/>
              </a:rPr>
              <a:t> 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  <a:latin typeface="Gabriola" pitchFamily="82" charset="0"/>
              </a:rPr>
              <a:t>Example:</a:t>
            </a:r>
          </a:p>
          <a:p>
            <a:pPr marL="0" indent="0">
              <a:buNone/>
            </a:pPr>
            <a:endParaRPr lang="en-US" sz="2800" dirty="0" smtClean="0">
              <a:solidFill>
                <a:srgbClr val="FF0000"/>
              </a:solidFill>
              <a:latin typeface="Gabriola" pitchFamily="8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05000" y="2895601"/>
          <a:ext cx="6858000" cy="353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1"/>
                <a:gridCol w="2514599"/>
                <a:gridCol w="2057400"/>
              </a:tblGrid>
              <a:tr h="5134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Experiment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Event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Set notation</a:t>
                      </a:r>
                      <a:endParaRPr lang="en-US" sz="2400" dirty="0"/>
                    </a:p>
                  </a:txBody>
                  <a:tcPr/>
                </a:tc>
              </a:tr>
              <a:tr h="21603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Gabriola" pitchFamily="82" charset="0"/>
                        </a:rPr>
                        <a:t>Tossing a coin once.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Gabriola" pitchFamily="82" charset="0"/>
                        </a:rPr>
                        <a:t>Tossing a coin twice.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Gabriola" pitchFamily="82" charset="0"/>
                        </a:rPr>
                        <a:t>Rolling a die once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Gabriola" pitchFamily="82" charset="0"/>
                        </a:rPr>
                        <a:t>Rolling a die once </a:t>
                      </a:r>
                    </a:p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Gabriola" pitchFamily="82" charset="0"/>
                        </a:rPr>
                        <a:t>Getting a head.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Gabriola" pitchFamily="82" charset="0"/>
                        </a:rPr>
                        <a:t>Getting exactly one tail.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Gabriola" pitchFamily="82" charset="0"/>
                        </a:rPr>
                        <a:t>Getting prime numbers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Gabriola" pitchFamily="82" charset="0"/>
                        </a:rPr>
                        <a:t>Getting odd  numbers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chemeClr val="tx1"/>
                        </a:solidFill>
                        <a:latin typeface="Gabriola" pitchFamily="8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chemeClr val="tx1"/>
                        </a:solidFill>
                        <a:latin typeface="Gabriola" pitchFamily="8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chemeClr val="tx1"/>
                        </a:solidFill>
                        <a:latin typeface="Gabriola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66"/>
                          </a:solidFill>
                          <a:latin typeface="Gabriola" pitchFamily="82" charset="0"/>
                        </a:rPr>
                        <a:t>E = { h }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66"/>
                          </a:solidFill>
                          <a:latin typeface="Gabriola" pitchFamily="82" charset="0"/>
                        </a:rPr>
                        <a:t>E = { ht, </a:t>
                      </a:r>
                      <a:r>
                        <a:rPr lang="en-US" sz="2400" dirty="0" err="1" smtClean="0">
                          <a:solidFill>
                            <a:srgbClr val="FF0066"/>
                          </a:solidFill>
                          <a:latin typeface="Gabriola" pitchFamily="82" charset="0"/>
                        </a:rPr>
                        <a:t>th</a:t>
                      </a:r>
                      <a:r>
                        <a:rPr lang="en-US" sz="2400" dirty="0" smtClean="0">
                          <a:solidFill>
                            <a:srgbClr val="FF0066"/>
                          </a:solidFill>
                          <a:latin typeface="Gabriola" pitchFamily="82" charset="0"/>
                        </a:rPr>
                        <a:t> }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66"/>
                          </a:solidFill>
                          <a:latin typeface="Gabriola" pitchFamily="82" charset="0"/>
                        </a:rPr>
                        <a:t>E</a:t>
                      </a:r>
                      <a:r>
                        <a:rPr lang="en-US" sz="2400" baseline="0" dirty="0" smtClean="0">
                          <a:solidFill>
                            <a:srgbClr val="FF0066"/>
                          </a:solidFill>
                          <a:latin typeface="Gabriola" pitchFamily="82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FF0066"/>
                          </a:solidFill>
                          <a:latin typeface="Gabriola" pitchFamily="82" charset="0"/>
                        </a:rPr>
                        <a:t>= {  2, 3, 5 }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66"/>
                          </a:solidFill>
                          <a:latin typeface="Gabriola" pitchFamily="82" charset="0"/>
                        </a:rPr>
                        <a:t>E</a:t>
                      </a:r>
                      <a:r>
                        <a:rPr lang="en-US" sz="2400" baseline="0" dirty="0" smtClean="0">
                          <a:solidFill>
                            <a:srgbClr val="FF0066"/>
                          </a:solidFill>
                          <a:latin typeface="Gabriola" pitchFamily="82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FF0066"/>
                          </a:solidFill>
                          <a:latin typeface="Gabriola" pitchFamily="82" charset="0"/>
                        </a:rPr>
                        <a:t>= {  1, 3, 5 }</a:t>
                      </a:r>
                    </a:p>
                    <a:p>
                      <a:endParaRPr lang="en-US" sz="2400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</a:tr>
              <a:tr h="2979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1465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Agency FB" pitchFamily="34" charset="0"/>
              </a:rPr>
              <a:t>Mathematical definition of probability </a:t>
            </a:r>
            <a:endParaRPr lang="en-US" sz="4800" dirty="0">
              <a:solidFill>
                <a:srgbClr val="002060"/>
              </a:solidFill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79629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Gabriola" pitchFamily="82" charset="0"/>
              </a:rPr>
              <a:t>   The Probability of an event represents the likelihood it will occur. Probability compares the favorable number of outcomes to the total number of outcomes</a:t>
            </a:r>
            <a:r>
              <a:rPr lang="en-US" sz="3600" dirty="0" smtClean="0">
                <a:latin typeface="Gabriola" pitchFamily="82" charset="0"/>
              </a:rPr>
              <a:t>.</a:t>
            </a:r>
          </a:p>
          <a:p>
            <a:pPr marL="0" indent="0">
              <a:buNone/>
            </a:pPr>
            <a:endParaRPr lang="en-US" sz="3600" dirty="0" smtClean="0">
              <a:latin typeface="Gabriola" pitchFamily="82" charset="0"/>
            </a:endParaRPr>
          </a:p>
          <a:p>
            <a:pPr marL="0" indent="0">
              <a:buNone/>
            </a:pPr>
            <a:endParaRPr lang="en-US" sz="3600" dirty="0" smtClean="0">
              <a:latin typeface="Gabriola" pitchFamily="82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Gabriola" pitchFamily="82" charset="0"/>
              </a:rPr>
              <a:t>Note: </a:t>
            </a:r>
            <a:r>
              <a:rPr lang="en-US" sz="3600" dirty="0" smtClean="0">
                <a:solidFill>
                  <a:srgbClr val="FF0000"/>
                </a:solidFill>
                <a:latin typeface="Gabriola" pitchFamily="82" charset="0"/>
              </a:rPr>
              <a:t>All the outcomes are equally likely</a:t>
            </a:r>
            <a:endParaRPr lang="en-US" sz="3600" dirty="0" smtClean="0">
              <a:solidFill>
                <a:srgbClr val="FF0000"/>
              </a:solidFill>
              <a:latin typeface="Gabriola" pitchFamily="82" charset="0"/>
            </a:endParaRP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180084"/>
              </p:ext>
            </p:extLst>
          </p:nvPr>
        </p:nvGraphicFramePr>
        <p:xfrm>
          <a:off x="1233525" y="3048000"/>
          <a:ext cx="6564923" cy="1066800"/>
        </p:xfrm>
        <a:graphic>
          <a:graphicData uri="http://schemas.openxmlformats.org/presentationml/2006/ole">
            <p:oleObj spid="_x0000_s1068" name="Equation" r:id="rId4" imgW="2692080" imgH="431640" progId="Equation.3">
              <p:embed/>
            </p:oleObj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534537" y="5105400"/>
            <a:ext cx="79629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   </a:t>
            </a:r>
            <a:r>
              <a:rPr lang="en-US" sz="2800" dirty="0" smtClean="0">
                <a:solidFill>
                  <a:srgbClr val="002060"/>
                </a:solidFill>
                <a:latin typeface="Maiandra GD" pitchFamily="34" charset="0"/>
              </a:rPr>
              <a:t>The Probability  can be expressed as a fraction, decimal, or  percentage.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532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Requirements of Probabilities…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458200" cy="51054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Gabriola" pitchFamily="82" charset="0"/>
              </a:rPr>
              <a:t>Given a sample space S = {O</a:t>
            </a:r>
            <a:r>
              <a:rPr lang="en-US" b="1" baseline="-25000" dirty="0" smtClean="0">
                <a:solidFill>
                  <a:schemeClr val="tx2">
                    <a:lumMod val="50000"/>
                  </a:schemeClr>
                </a:solidFill>
                <a:latin typeface="Gabriola" pitchFamily="82" charset="0"/>
              </a:rPr>
              <a:t>1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Gabriola" pitchFamily="82" charset="0"/>
              </a:rPr>
              <a:t>, O</a:t>
            </a:r>
            <a:r>
              <a:rPr lang="en-US" b="1" baseline="-25000" dirty="0" smtClean="0">
                <a:solidFill>
                  <a:schemeClr val="tx2">
                    <a:lumMod val="50000"/>
                  </a:schemeClr>
                </a:solidFill>
                <a:latin typeface="Gabriola" pitchFamily="82" charset="0"/>
              </a:rPr>
              <a:t>2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Gabriola" pitchFamily="82" charset="0"/>
              </a:rPr>
              <a:t>, …, O</a:t>
            </a:r>
            <a:r>
              <a:rPr lang="en-US" b="1" baseline="-25000" dirty="0" smtClean="0">
                <a:solidFill>
                  <a:schemeClr val="tx2">
                    <a:lumMod val="50000"/>
                  </a:schemeClr>
                </a:solidFill>
                <a:latin typeface="Gabriola" pitchFamily="82" charset="0"/>
              </a:rPr>
              <a:t>k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Gabriola" pitchFamily="82" charset="0"/>
              </a:rPr>
              <a:t>}, the 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  <a:latin typeface="Gabriola" pitchFamily="82" charset="0"/>
              </a:rPr>
              <a:t>probabilities</a:t>
            </a:r>
            <a:r>
              <a:rPr lang="en-US" b="1" u="sng" dirty="0" smtClean="0">
                <a:solidFill>
                  <a:schemeClr val="tx2">
                    <a:lumMod val="50000"/>
                  </a:schemeClr>
                </a:solidFill>
                <a:latin typeface="Gabriola" pitchFamily="82" charset="0"/>
              </a:rPr>
              <a:t> 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Gabriola" pitchFamily="82" charset="0"/>
              </a:rPr>
              <a:t>assigned to the outcome must satisfy these requirements:</a:t>
            </a:r>
          </a:p>
          <a:p>
            <a:pPr marL="533400" indent="-533400" eaLnBrk="1" hangingPunct="1">
              <a:buFont typeface="Times" pitchFamily="18" charset="0"/>
              <a:buAutoNum type="arabicParenBoth"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Gabriola" pitchFamily="82" charset="0"/>
              </a:rPr>
              <a:t>The probability of any outcome is between 0 and 1</a:t>
            </a:r>
          </a:p>
          <a:p>
            <a:pPr marL="0" indent="0" eaLnBrk="1" hangingPunct="1">
              <a:buNone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Gabriola" pitchFamily="82" charset="0"/>
              </a:rPr>
              <a:t>	i.e. 0 ≤ P(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latin typeface="Gabriola" pitchFamily="82" charset="0"/>
              </a:rPr>
              <a:t>O</a:t>
            </a:r>
            <a:r>
              <a:rPr lang="en-US" b="1" baseline="-25000" dirty="0" err="1" smtClean="0">
                <a:solidFill>
                  <a:schemeClr val="tx2">
                    <a:lumMod val="50000"/>
                  </a:schemeClr>
                </a:solidFill>
                <a:latin typeface="Gabriola" pitchFamily="82" charset="0"/>
              </a:rPr>
              <a:t>i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Gabriola" pitchFamily="82" charset="0"/>
              </a:rPr>
              <a:t>) ≤ 1 for each 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  <a:latin typeface="Gabriola" pitchFamily="82" charset="0"/>
              </a:rPr>
              <a:t>i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Gabriola" pitchFamily="82" charset="0"/>
              </a:rPr>
              <a:t>, and</a:t>
            </a:r>
          </a:p>
          <a:p>
            <a:pPr marL="533400" indent="-533400" eaLnBrk="1" hangingPunct="1">
              <a:buFont typeface="Times" pitchFamily="18" charset="0"/>
              <a:buAutoNum type="arabicParenBoth" startAt="2"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Gabriola" pitchFamily="82" charset="0"/>
              </a:rPr>
              <a:t>The sum of the probabilities of all the outcomes equals 1</a:t>
            </a:r>
          </a:p>
          <a:p>
            <a:pPr marL="0" indent="0" eaLnBrk="1" hangingPunct="1">
              <a:buNone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Gabriola" pitchFamily="82" charset="0"/>
              </a:rPr>
              <a:t>	i.e. P(O</a:t>
            </a:r>
            <a:r>
              <a:rPr lang="en-US" b="1" baseline="-25000" dirty="0" smtClean="0">
                <a:solidFill>
                  <a:schemeClr val="tx2">
                    <a:lumMod val="50000"/>
                  </a:schemeClr>
                </a:solidFill>
                <a:latin typeface="Gabriola" pitchFamily="82" charset="0"/>
              </a:rPr>
              <a:t>1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Gabriola" pitchFamily="82" charset="0"/>
              </a:rPr>
              <a:t>) + P(O</a:t>
            </a:r>
            <a:r>
              <a:rPr lang="en-US" b="1" baseline="-25000" dirty="0" smtClean="0">
                <a:solidFill>
                  <a:schemeClr val="tx2">
                    <a:lumMod val="50000"/>
                  </a:schemeClr>
                </a:solidFill>
                <a:latin typeface="Gabriola" pitchFamily="82" charset="0"/>
              </a:rPr>
              <a:t>2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Gabriola" pitchFamily="82" charset="0"/>
              </a:rPr>
              <a:t>) + … + P(O</a:t>
            </a:r>
            <a:r>
              <a:rPr lang="en-US" b="1" baseline="-25000" dirty="0" smtClean="0">
                <a:solidFill>
                  <a:schemeClr val="tx2">
                    <a:lumMod val="50000"/>
                  </a:schemeClr>
                </a:solidFill>
                <a:latin typeface="Gabriola" pitchFamily="82" charset="0"/>
              </a:rPr>
              <a:t>k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Gabriola" pitchFamily="82" charset="0"/>
              </a:rPr>
              <a:t>) = 1</a:t>
            </a:r>
          </a:p>
          <a:p>
            <a:pPr marL="533400" indent="-533400" eaLnBrk="1" hangingPunct="1"/>
            <a:endParaRPr lang="en-US" i="1" dirty="0" smtClean="0">
              <a:latin typeface="Gabriola" pitchFamily="82" charset="0"/>
            </a:endParaRPr>
          </a:p>
          <a:p>
            <a:pPr marL="533400" indent="-533400"/>
            <a:endParaRPr lang="en-US" i="1" dirty="0" smtClean="0">
              <a:latin typeface="Gabriola" pitchFamily="82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Gabriola" pitchFamily="82" charset="0"/>
              </a:rPr>
              <a:t>P(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latin typeface="Gabriola" pitchFamily="82" charset="0"/>
              </a:rPr>
              <a:t>O</a:t>
            </a:r>
            <a:r>
              <a:rPr lang="en-US" b="1" baseline="-25000" dirty="0" err="1" smtClean="0">
                <a:solidFill>
                  <a:schemeClr val="tx2">
                    <a:lumMod val="50000"/>
                  </a:schemeClr>
                </a:solidFill>
                <a:latin typeface="Gabriola" pitchFamily="82" charset="0"/>
              </a:rPr>
              <a:t>i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Gabriola" pitchFamily="82" charset="0"/>
              </a:rPr>
              <a:t>) represents the probability of outcome i</a:t>
            </a:r>
          </a:p>
          <a:p>
            <a:pPr marL="533400" indent="-533400" eaLnBrk="1" hangingPunct="1"/>
            <a:endParaRPr lang="en-US" sz="2800" b="1" dirty="0" smtClean="0">
              <a:solidFill>
                <a:schemeClr val="tx2">
                  <a:lumMod val="50000"/>
                </a:schemeClr>
              </a:solidFill>
              <a:latin typeface="Gabriola" pitchFamily="82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1143000" y="4762500"/>
            <a:ext cx="609600" cy="10287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1143000" y="4762500"/>
            <a:ext cx="1981200" cy="10287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4513997" y="4630572"/>
            <a:ext cx="2209800" cy="495300"/>
          </a:xfrm>
          <a:custGeom>
            <a:avLst/>
            <a:gdLst>
              <a:gd name="T0" fmla="*/ 0 w 1536"/>
              <a:gd name="T1" fmla="*/ 0 h 384"/>
              <a:gd name="T2" fmla="*/ 1935480000 w 1536"/>
              <a:gd name="T3" fmla="*/ 241935000 h 384"/>
              <a:gd name="T4" fmla="*/ 725805000 w 1536"/>
              <a:gd name="T5" fmla="*/ 483870000 h 384"/>
              <a:gd name="T6" fmla="*/ 2147483647 w 1536"/>
              <a:gd name="T7" fmla="*/ 967740000 h 38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6" h="384">
                <a:moveTo>
                  <a:pt x="0" y="0"/>
                </a:moveTo>
                <a:cubicBezTo>
                  <a:pt x="360" y="32"/>
                  <a:pt x="720" y="64"/>
                  <a:pt x="768" y="96"/>
                </a:cubicBezTo>
                <a:cubicBezTo>
                  <a:pt x="816" y="128"/>
                  <a:pt x="160" y="144"/>
                  <a:pt x="288" y="192"/>
                </a:cubicBezTo>
                <a:cubicBezTo>
                  <a:pt x="416" y="240"/>
                  <a:pt x="976" y="312"/>
                  <a:pt x="1536" y="38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CC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521200"/>
            <a:ext cx="1905000" cy="11684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472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971800"/>
            <a:ext cx="8839200" cy="3657600"/>
          </a:xfrm>
        </p:spPr>
        <p:txBody>
          <a:bodyPr>
            <a:noAutofit/>
          </a:bodyPr>
          <a:lstStyle/>
          <a:p>
            <a:pPr marL="0" marR="0" indent="0">
              <a:lnSpc>
                <a:spcPct val="115000"/>
              </a:lnSpc>
              <a:spcBef>
                <a:spcPts val="1125"/>
              </a:spcBef>
              <a:spcAft>
                <a:spcPts val="600"/>
              </a:spcAft>
              <a:buNone/>
            </a:pP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itchFamily="82" charset="0"/>
                <a:ea typeface="Times New Roman"/>
                <a:cs typeface="Times New Roman"/>
              </a:rPr>
              <a:t>When a coin is tossed, there are two possible outcomes: </a:t>
            </a:r>
          </a:p>
          <a:p>
            <a:pPr marL="0" lvl="0" indent="0">
              <a:lnSpc>
                <a:spcPts val="1425"/>
              </a:lnSpc>
              <a:spcBef>
                <a:spcPts val="0"/>
              </a:spcBef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Gabriola" pitchFamily="82" charset="0"/>
              <a:ea typeface="Times New Roman"/>
              <a:cs typeface="Times New Roman"/>
            </a:endParaRPr>
          </a:p>
          <a:p>
            <a:pPr marL="0" lvl="0" indent="0">
              <a:lnSpc>
                <a:spcPts val="1425"/>
              </a:lnSpc>
              <a:spcBef>
                <a:spcPts val="0"/>
              </a:spcBef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itchFamily="82" charset="0"/>
                <a:ea typeface="Times New Roman"/>
                <a:cs typeface="Times New Roman"/>
              </a:rPr>
              <a:t>   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itchFamily="82" charset="0"/>
                <a:ea typeface="Times New Roman"/>
                <a:cs typeface="Times New Roman"/>
              </a:rPr>
              <a:t> - </a:t>
            </a:r>
            <a:r>
              <a:rPr lang="en-US" sz="4000" dirty="0" smtClean="0">
                <a:solidFill>
                  <a:srgbClr val="FF0000"/>
                </a:solidFill>
                <a:latin typeface="Gabriola" pitchFamily="82" charset="0"/>
                <a:ea typeface="Times New Roman"/>
                <a:cs typeface="Times New Roman"/>
              </a:rPr>
              <a:t>heads (H)  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itchFamily="82" charset="0"/>
                <a:ea typeface="Times New Roman"/>
                <a:cs typeface="Times New Roman"/>
              </a:rPr>
              <a:t>or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itchFamily="82" charset="0"/>
                <a:ea typeface="Times New Roman"/>
                <a:cs typeface="Times New Roman"/>
              </a:rPr>
              <a:t>       </a:t>
            </a:r>
            <a:r>
              <a:rPr lang="en-US" sz="4000" dirty="0" smtClean="0">
                <a:solidFill>
                  <a:srgbClr val="FF0000"/>
                </a:solidFill>
                <a:latin typeface="Gabriola" pitchFamily="82" charset="0"/>
                <a:ea typeface="Times New Roman"/>
                <a:cs typeface="Times New Roman"/>
              </a:rPr>
              <a:t>tails (T)</a:t>
            </a:r>
          </a:p>
          <a:p>
            <a:pPr marL="0" lvl="0" indent="0">
              <a:lnSpc>
                <a:spcPts val="1425"/>
              </a:lnSpc>
              <a:spcBef>
                <a:spcPts val="0"/>
              </a:spcBef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endParaRPr lang="en-US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Gabriola" pitchFamily="82" charset="0"/>
              <a:ea typeface="Times New Roman"/>
              <a:cs typeface="Times New Roman"/>
            </a:endParaRPr>
          </a:p>
          <a:p>
            <a:pPr marL="0" marR="0" indent="0">
              <a:lnSpc>
                <a:spcPts val="1425"/>
              </a:lnSpc>
              <a:spcBef>
                <a:spcPts val="1125"/>
              </a:spcBef>
              <a:spcAft>
                <a:spcPts val="1350"/>
              </a:spcAft>
              <a:buNone/>
            </a:pP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itchFamily="82" charset="0"/>
                <a:ea typeface="Times New Roman"/>
                <a:cs typeface="Times New Roman"/>
              </a:rPr>
              <a:t>We say that the probability of the coin landing H is 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itchFamily="82" charset="0"/>
                <a:ea typeface="Times New Roman"/>
                <a:cs typeface="Times New Roman"/>
              </a:rPr>
              <a:t>½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itchFamily="82" charset="0"/>
                <a:ea typeface="Times New Roman"/>
                <a:cs typeface="Times New Roman"/>
              </a:rPr>
              <a:t>.  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Gabriola" pitchFamily="82" charset="0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itchFamily="82" charset="0"/>
                <a:ea typeface="Times New Roman"/>
                <a:cs typeface="Times New Roman"/>
              </a:rPr>
              <a:t>And the probability of the coin landing T is 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itchFamily="82" charset="0"/>
                <a:ea typeface="Times New Roman"/>
                <a:cs typeface="Times New Roman"/>
              </a:rPr>
              <a:t>½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briola" pitchFamily="82" charset="0"/>
                <a:ea typeface="Times New Roman"/>
                <a:cs typeface="Times New Roman"/>
              </a:rPr>
              <a:t>.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Gabriola" pitchFamily="82" charset="0"/>
                <a:cs typeface="Times New Roman"/>
              </a:rPr>
              <a:t>Remember that: </a:t>
            </a:r>
            <a:r>
              <a:rPr lang="en-US" sz="4000" dirty="0" smtClean="0">
                <a:solidFill>
                  <a:srgbClr val="003300"/>
                </a:solidFill>
                <a:latin typeface="Gabriola" pitchFamily="82" charset="0"/>
                <a:cs typeface="Times New Roman"/>
              </a:rPr>
              <a:t>P(H) &gt;0, P(T)&gt;0  &amp;   P(H) + P(T) = 1</a:t>
            </a:r>
            <a:endParaRPr lang="en-US" sz="4000" dirty="0">
              <a:solidFill>
                <a:srgbClr val="003300"/>
              </a:solidFill>
              <a:latin typeface="Gabriola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228600"/>
            <a:ext cx="385733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u="sng" dirty="0">
                <a:solidFill>
                  <a:schemeClr val="tx2">
                    <a:lumMod val="50000"/>
                  </a:schemeClr>
                </a:solidFill>
                <a:latin typeface="Gloucester MT Extra Condensed" pitchFamily="18" charset="0"/>
                <a:ea typeface="Times New Roman"/>
                <a:cs typeface="Times New Roman"/>
              </a:rPr>
              <a:t>Tossing a Coin</a:t>
            </a:r>
            <a:endParaRPr lang="en-US" sz="7200" u="sng" dirty="0">
              <a:solidFill>
                <a:schemeClr val="tx2">
                  <a:lumMod val="50000"/>
                </a:schemeClr>
              </a:solidFill>
              <a:latin typeface="Gloucester MT Extra Condensed" pitchFamily="18" charset="0"/>
            </a:endParaRPr>
          </a:p>
        </p:txBody>
      </p:sp>
      <p:pic>
        <p:nvPicPr>
          <p:cNvPr id="4" name="Picture 3" descr="http://t1.gstatic.com/images?q=tbn:ANd9GcTaQiw3crD0B01rT05UFwh7BK6aypsGFW11WVgitapsa3FqslvqhA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8600"/>
            <a:ext cx="2895600" cy="2619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6520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209800"/>
            <a:ext cx="8229600" cy="2895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362200"/>
            <a:ext cx="7543800" cy="4038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David" pitchFamily="34" charset="-79"/>
              </a:rPr>
              <a:t>When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David" pitchFamily="34" charset="-79"/>
              </a:rPr>
              <a:t>a single die is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David" pitchFamily="34" charset="-79"/>
              </a:rPr>
              <a:t>thrown, there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David" pitchFamily="34" charset="-79"/>
              </a:rPr>
              <a:t>are six possible outcomes: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cs typeface="David" pitchFamily="34" charset="-79"/>
              </a:rPr>
              <a:t>1, 2, 3, 4, 5, 6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David" pitchFamily="34" charset="-79"/>
              </a:rPr>
              <a:t>.</a:t>
            </a:r>
          </a:p>
          <a:p>
            <a:pPr marL="0" indent="0">
              <a:buNone/>
            </a:pPr>
            <a:endParaRPr lang="en-US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  <a:cs typeface="David" pitchFamily="34" charset="-79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David" pitchFamily="34" charset="-79"/>
              </a:rPr>
              <a:t>The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David" pitchFamily="34" charset="-79"/>
              </a:rPr>
              <a:t>probability of any one of them is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cs typeface="David" pitchFamily="34" charset="-79"/>
              </a:rPr>
              <a:t>1/6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cs typeface="David" pitchFamily="34" charset="-79"/>
              </a:rPr>
              <a:t>.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  <a:latin typeface="Comic Sans MS" pitchFamily="66" charset="0"/>
              <a:cs typeface="David" pitchFamily="34" charset="-79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cs typeface="David" pitchFamily="34" charset="-79"/>
              </a:rPr>
              <a:t>P(1) + P(2) + P(3) + P(4) + P(5) + P(6) = 1 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Comic Sans MS" pitchFamily="66" charset="0"/>
              <a:cs typeface="David" pitchFamily="34" charset="-79"/>
            </a:endParaRPr>
          </a:p>
          <a:p>
            <a:endParaRPr lang="en-US" sz="2800" dirty="0">
              <a:latin typeface="Segoe Script" pitchFamily="34" charset="0"/>
              <a:cs typeface="David" pitchFamily="34" charset="-79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47800" y="457200"/>
            <a:ext cx="42672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David" pitchFamily="34" charset="-79"/>
              </a:rPr>
              <a:t>Rolling a die.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Script" pitchFamily="34" charset="0"/>
              <a:ea typeface="+mn-ea"/>
              <a:cs typeface="David" pitchFamily="34" charset="-79"/>
            </a:endParaRPr>
          </a:p>
        </p:txBody>
      </p:sp>
      <p:pic>
        <p:nvPicPr>
          <p:cNvPr id="7" name="Picture 6" descr="http://www.mathsisfun.com/activity/images/dice2.gif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1" y="1143000"/>
            <a:ext cx="4648200" cy="106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689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209800"/>
            <a:ext cx="8229600" cy="2895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810000"/>
            <a:ext cx="8382000" cy="2743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latin typeface="Britannic Bold" pitchFamily="34" charset="0"/>
                <a:cs typeface="David" pitchFamily="34" charset="-79"/>
              </a:rPr>
              <a:t>When </a:t>
            </a:r>
            <a:r>
              <a:rPr lang="en-US" b="1" dirty="0">
                <a:latin typeface="Britannic Bold" pitchFamily="34" charset="0"/>
                <a:cs typeface="David" pitchFamily="34" charset="-79"/>
              </a:rPr>
              <a:t>a </a:t>
            </a:r>
            <a:r>
              <a:rPr lang="en-US" b="1" dirty="0" smtClean="0">
                <a:latin typeface="Britannic Bold" pitchFamily="34" charset="0"/>
                <a:cs typeface="David" pitchFamily="34" charset="-79"/>
              </a:rPr>
              <a:t>pair of dice is rolled, there </a:t>
            </a:r>
            <a:r>
              <a:rPr lang="en-US" b="1" dirty="0">
                <a:latin typeface="Britannic Bold" pitchFamily="34" charset="0"/>
                <a:cs typeface="David" pitchFamily="34" charset="-79"/>
              </a:rPr>
              <a:t>are </a:t>
            </a:r>
            <a:r>
              <a:rPr lang="en-US" b="1" dirty="0" smtClean="0">
                <a:latin typeface="Britannic Bold" pitchFamily="34" charset="0"/>
                <a:cs typeface="David" pitchFamily="34" charset="-79"/>
              </a:rPr>
              <a:t>36 </a:t>
            </a:r>
            <a:r>
              <a:rPr lang="en-US" b="1" dirty="0">
                <a:latin typeface="Britannic Bold" pitchFamily="34" charset="0"/>
                <a:cs typeface="David" pitchFamily="34" charset="-79"/>
              </a:rPr>
              <a:t>possible outcomes: </a:t>
            </a:r>
            <a:r>
              <a:rPr lang="en-US" b="1" dirty="0" smtClean="0">
                <a:solidFill>
                  <a:srgbClr val="FF0000"/>
                </a:solidFill>
                <a:latin typeface="Britannic Bold" pitchFamily="34" charset="0"/>
                <a:cs typeface="David" pitchFamily="34" charset="-79"/>
              </a:rPr>
              <a:t>(1, 1), (1, 2), ………… ……………….., (6, 6).</a:t>
            </a:r>
          </a:p>
          <a:p>
            <a:pPr marL="0" indent="0">
              <a:buNone/>
            </a:pPr>
            <a:endParaRPr lang="en-US" b="1" dirty="0">
              <a:latin typeface="Britannic Bold" pitchFamily="34" charset="0"/>
              <a:cs typeface="David" pitchFamily="34" charset="-79"/>
            </a:endParaRPr>
          </a:p>
          <a:p>
            <a:pPr marL="0" indent="0">
              <a:buNone/>
            </a:pPr>
            <a:r>
              <a:rPr lang="en-US" b="1" dirty="0" smtClean="0">
                <a:latin typeface="Britannic Bold" pitchFamily="34" charset="0"/>
                <a:cs typeface="David" pitchFamily="34" charset="-79"/>
              </a:rPr>
              <a:t>The </a:t>
            </a:r>
            <a:r>
              <a:rPr lang="en-US" b="1" dirty="0">
                <a:latin typeface="Britannic Bold" pitchFamily="34" charset="0"/>
                <a:cs typeface="David" pitchFamily="34" charset="-79"/>
              </a:rPr>
              <a:t>probability of any one of them is </a:t>
            </a:r>
            <a:r>
              <a:rPr lang="en-US" b="1" dirty="0" smtClean="0">
                <a:solidFill>
                  <a:srgbClr val="FF0000"/>
                </a:solidFill>
                <a:latin typeface="Britannic Bold" pitchFamily="34" charset="0"/>
                <a:cs typeface="David" pitchFamily="34" charset="-79"/>
              </a:rPr>
              <a:t>1/36</a:t>
            </a:r>
            <a:r>
              <a:rPr lang="en-US" b="1" dirty="0">
                <a:latin typeface="Britannic Bold" pitchFamily="34" charset="0"/>
                <a:cs typeface="David" pitchFamily="34" charset="-79"/>
              </a:rPr>
              <a:t>.</a:t>
            </a:r>
          </a:p>
          <a:p>
            <a:endParaRPr lang="en-US" sz="2800" dirty="0">
              <a:latin typeface="Segoe Script" pitchFamily="34" charset="0"/>
              <a:cs typeface="David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00" y="228600"/>
            <a:ext cx="3276600" cy="25908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447800" y="457200"/>
            <a:ext cx="42672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David" pitchFamily="34" charset="-79"/>
              </a:rPr>
              <a:t>Rolling a pair of dice.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Script" pitchFamily="34" charset="0"/>
              <a:ea typeface="+mn-ea"/>
              <a:cs typeface="David" pitchFamily="34" charset="-79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1" y="1295400"/>
            <a:ext cx="4495799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689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roadway" pitchFamily="82" charset="0"/>
              </a:rPr>
              <a:t>Classical Approach…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abriola" pitchFamily="82" charset="0"/>
              </a:rPr>
              <a:t>If an experiment has n possible outcomes [</a:t>
            </a:r>
            <a:r>
              <a:rPr lang="en-US" b="1" u="sng" dirty="0">
                <a:solidFill>
                  <a:schemeClr val="bg1"/>
                </a:solidFill>
                <a:latin typeface="Gabriola" pitchFamily="82" charset="0"/>
              </a:rPr>
              <a:t>all equally likely to occur</a:t>
            </a:r>
            <a:r>
              <a:rPr lang="en-US" dirty="0">
                <a:solidFill>
                  <a:schemeClr val="bg1"/>
                </a:solidFill>
                <a:latin typeface="Gabriola" pitchFamily="82" charset="0"/>
              </a:rPr>
              <a:t>], this method  would assign a probability of 1/n to each outcome</a:t>
            </a:r>
            <a:r>
              <a:rPr lang="en-US" dirty="0" smtClean="0">
                <a:solidFill>
                  <a:schemeClr val="bg1"/>
                </a:solidFill>
                <a:latin typeface="Gabriola" pitchFamily="82" charset="0"/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abriola" pitchFamily="82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  <a:latin typeface="Gabriola" pitchFamily="82" charset="0"/>
              </a:rPr>
              <a:t>Experiment:  	Rolling a </a:t>
            </a:r>
            <a:r>
              <a:rPr lang="en-US" b="1" i="1" dirty="0">
                <a:solidFill>
                  <a:srgbClr val="FFC000"/>
                </a:solidFill>
                <a:latin typeface="Gabriola" pitchFamily="82" charset="0"/>
              </a:rPr>
              <a:t>die</a:t>
            </a:r>
            <a:endParaRPr lang="en-US" dirty="0">
              <a:solidFill>
                <a:srgbClr val="FFC000"/>
              </a:solidFill>
              <a:latin typeface="Gabriola" pitchFamily="82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abriola" pitchFamily="82" charset="0"/>
              </a:rPr>
              <a:t>Sample Space:  	S = {1, 2, 3, 4, 5, 6}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abriola" pitchFamily="82" charset="0"/>
              </a:rPr>
              <a:t>Probabilities:  	Each sample point has a 1/6 chance of </a:t>
            </a:r>
            <a:r>
              <a:rPr lang="en-US" dirty="0" smtClean="0">
                <a:solidFill>
                  <a:schemeClr val="bg1"/>
                </a:solidFill>
                <a:latin typeface="Gabriola" pitchFamily="82" charset="0"/>
              </a:rPr>
              <a:t> occurring</a:t>
            </a:r>
            <a:r>
              <a:rPr lang="en-US" dirty="0">
                <a:solidFill>
                  <a:schemeClr val="bg1"/>
                </a:solidFill>
                <a:latin typeface="Gabriola" pitchFamily="82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abriola" pitchFamily="82" charset="0"/>
              </a:rPr>
              <a:t>What about randomly selecting a student and observing their gender?  S = {Male, Female}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abriola" pitchFamily="82" charset="0"/>
              </a:rPr>
              <a:t>Are these probabilities ½?</a:t>
            </a:r>
          </a:p>
          <a:p>
            <a:pPr>
              <a:buNone/>
            </a:pPr>
            <a:endParaRPr lang="en-US" sz="4000" dirty="0">
              <a:solidFill>
                <a:schemeClr val="bg1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90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52400"/>
            <a:ext cx="7520940" cy="838200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Classical Approach…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5729"/>
            <a:ext cx="9059838" cy="4745134"/>
          </a:xfrm>
        </p:spPr>
        <p:txBody>
          <a:bodyPr>
            <a:noAutofit/>
          </a:bodyPr>
          <a:lstStyle/>
          <a:p>
            <a:pPr marL="0" indent="0"/>
            <a:r>
              <a:rPr lang="en-US" dirty="0">
                <a:solidFill>
                  <a:srgbClr val="FF0000"/>
                </a:solidFill>
                <a:latin typeface="Gabriola" pitchFamily="82" charset="0"/>
              </a:rPr>
              <a:t>Experiment:  Rolling 2 die [</a:t>
            </a:r>
            <a:r>
              <a:rPr lang="en-US" i="1" dirty="0">
                <a:solidFill>
                  <a:srgbClr val="FF0000"/>
                </a:solidFill>
                <a:latin typeface="Gabriola" pitchFamily="82" charset="0"/>
              </a:rPr>
              <a:t>dice</a:t>
            </a:r>
            <a:r>
              <a:rPr lang="en-US" dirty="0">
                <a:solidFill>
                  <a:srgbClr val="FF0000"/>
                </a:solidFill>
                <a:latin typeface="Gabriola" pitchFamily="82" charset="0"/>
              </a:rPr>
              <a:t>] and summing 2 numbers on top.</a:t>
            </a:r>
          </a:p>
          <a:p>
            <a:pPr marL="0" indent="0"/>
            <a:r>
              <a:rPr lang="en-US" dirty="0">
                <a:latin typeface="Gabriola" pitchFamily="82" charset="0"/>
              </a:rPr>
              <a:t>Sample Space:  S = {2, 3, …, 12}</a:t>
            </a:r>
          </a:p>
          <a:p>
            <a:pPr marL="0" indent="0"/>
            <a:r>
              <a:rPr lang="en-US" dirty="0" smtClean="0">
                <a:latin typeface="Gabriola" pitchFamily="82" charset="0"/>
              </a:rPr>
              <a:t>Probability Examples:</a:t>
            </a:r>
          </a:p>
          <a:p>
            <a:pPr marL="0" indent="0"/>
            <a:r>
              <a:rPr lang="en-US" dirty="0" smtClean="0">
                <a:latin typeface="Gabriola" pitchFamily="82" charset="0"/>
              </a:rPr>
              <a:t>P(2</a:t>
            </a:r>
            <a:r>
              <a:rPr lang="en-US" dirty="0">
                <a:latin typeface="Gabriola" pitchFamily="82" charset="0"/>
              </a:rPr>
              <a:t>) = 1/36</a:t>
            </a:r>
          </a:p>
          <a:p>
            <a:pPr marL="0" indent="0"/>
            <a:endParaRPr lang="en-US" dirty="0" smtClean="0">
              <a:latin typeface="Gabriola" pitchFamily="82" charset="0"/>
            </a:endParaRPr>
          </a:p>
          <a:p>
            <a:pPr marL="0" indent="0"/>
            <a:r>
              <a:rPr lang="en-US" dirty="0" smtClean="0">
                <a:latin typeface="Gabriola" pitchFamily="82" charset="0"/>
              </a:rPr>
              <a:t>P(6) </a:t>
            </a:r>
            <a:r>
              <a:rPr lang="en-US" dirty="0">
                <a:latin typeface="Gabriola" pitchFamily="82" charset="0"/>
              </a:rPr>
              <a:t>= </a:t>
            </a:r>
            <a:r>
              <a:rPr lang="en-US" dirty="0" smtClean="0">
                <a:latin typeface="Gabriola" pitchFamily="82" charset="0"/>
              </a:rPr>
              <a:t>5/36</a:t>
            </a:r>
            <a:endParaRPr lang="en-US" dirty="0">
              <a:latin typeface="Gabriola" pitchFamily="82" charset="0"/>
            </a:endParaRPr>
          </a:p>
          <a:p>
            <a:pPr marL="0" indent="0">
              <a:buNone/>
            </a:pPr>
            <a:r>
              <a:rPr lang="en-US" dirty="0">
                <a:latin typeface="Gabriola" pitchFamily="82" charset="0"/>
              </a:rPr>
              <a:t/>
            </a:r>
            <a:br>
              <a:rPr lang="en-US" dirty="0">
                <a:latin typeface="Gabriola" pitchFamily="82" charset="0"/>
              </a:rPr>
            </a:br>
            <a:r>
              <a:rPr lang="en-US" dirty="0">
                <a:latin typeface="Gabriola" pitchFamily="82" charset="0"/>
              </a:rPr>
              <a:t>P(10) = 3/36</a:t>
            </a:r>
          </a:p>
          <a:p>
            <a:endParaRPr lang="en-US" sz="4400" dirty="0">
              <a:latin typeface="Gabriola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4038" y="3761096"/>
            <a:ext cx="42735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108"/>
          <p:cNvSpPr>
            <a:spLocks noChangeShapeType="1"/>
          </p:cNvSpPr>
          <p:nvPr/>
        </p:nvSpPr>
        <p:spPr bwMode="auto">
          <a:xfrm>
            <a:off x="1676400" y="3989696"/>
            <a:ext cx="3808388" cy="457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108"/>
          <p:cNvSpPr>
            <a:spLocks noChangeShapeType="1"/>
          </p:cNvSpPr>
          <p:nvPr/>
        </p:nvSpPr>
        <p:spPr bwMode="auto">
          <a:xfrm>
            <a:off x="1905000" y="5170796"/>
            <a:ext cx="4189388" cy="419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108"/>
          <p:cNvSpPr>
            <a:spLocks noChangeShapeType="1"/>
          </p:cNvSpPr>
          <p:nvPr/>
        </p:nvSpPr>
        <p:spPr bwMode="auto">
          <a:xfrm>
            <a:off x="1676400" y="6248400"/>
            <a:ext cx="5408587" cy="255896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160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PROBABILITY</a:t>
            </a:r>
            <a:endParaRPr lang="en-US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90600" y="1371600"/>
            <a:ext cx="7772400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rgbClr val="003300"/>
                </a:solidFill>
                <a:latin typeface="Arial Black" pitchFamily="34" charset="0"/>
              </a:rPr>
              <a:t>The probability derived from the word “</a:t>
            </a:r>
            <a:r>
              <a:rPr lang="en-US" sz="3200" dirty="0" err="1" smtClean="0">
                <a:solidFill>
                  <a:srgbClr val="FF0000"/>
                </a:solidFill>
                <a:latin typeface="Arial Black" pitchFamily="34" charset="0"/>
              </a:rPr>
              <a:t>Probabilitas</a:t>
            </a:r>
            <a:r>
              <a:rPr lang="en-US" sz="3200" dirty="0" smtClean="0">
                <a:solidFill>
                  <a:srgbClr val="003300"/>
                </a:solidFill>
                <a:latin typeface="Arial Black" pitchFamily="34" charset="0"/>
              </a:rPr>
              <a:t>”, which means </a:t>
            </a:r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Probity</a:t>
            </a:r>
            <a:r>
              <a:rPr lang="en-US" sz="3200" dirty="0" smtClean="0">
                <a:solidFill>
                  <a:srgbClr val="003300"/>
                </a:solidFill>
                <a:latin typeface="Arial Black" pitchFamily="34" charset="0"/>
              </a:rPr>
              <a:t>- A measure of the authority of a witness in a legal case in Europe.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 Black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="1" dirty="0" smtClean="0">
                <a:solidFill>
                  <a:srgbClr val="003300"/>
                </a:solidFill>
                <a:latin typeface="Arial Black" pitchFamily="34" charset="0"/>
              </a:rPr>
              <a:t>Probity- </a:t>
            </a:r>
            <a:r>
              <a:rPr lang="en-US" sz="3200" b="1" dirty="0" smtClean="0">
                <a:solidFill>
                  <a:srgbClr val="FF0000"/>
                </a:solidFill>
                <a:latin typeface="Arial Black" pitchFamily="34" charset="0"/>
              </a:rPr>
              <a:t>Goodness, honesty or integrity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Broadway" pitchFamily="82" charset="0"/>
              </a:rPr>
              <a:t>Probability </a:t>
            </a:r>
            <a:r>
              <a:rPr lang="en-US" sz="4800" dirty="0" smtClean="0">
                <a:solidFill>
                  <a:srgbClr val="FF0000"/>
                </a:solidFill>
                <a:latin typeface="Broadway" pitchFamily="82" charset="0"/>
              </a:rPr>
              <a:t>Rule 1:</a:t>
            </a:r>
            <a:endParaRPr lang="en-US" sz="4800" dirty="0">
              <a:solidFill>
                <a:srgbClr val="FF0000"/>
              </a:solidFill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5181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Any probability is a number between 0 and 1.</a:t>
            </a:r>
          </a:p>
          <a:p>
            <a:pPr>
              <a:lnSpc>
                <a:spcPct val="90000"/>
              </a:lnSpc>
              <a:spcBef>
                <a:spcPct val="45000"/>
              </a:spcBef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A probability can be interpreted as the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proportion of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times that a certain event can be expected to occur.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If the probability of an event is more than 1, then it will occur more than 100% of the time (Impossible!).</a:t>
            </a:r>
          </a:p>
          <a:p>
            <a:endParaRPr lang="en-US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48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Broadway" pitchFamily="82" charset="0"/>
              </a:rPr>
              <a:t>Probability Rule </a:t>
            </a:r>
            <a:r>
              <a:rPr lang="en-US" sz="5400" dirty="0" smtClean="0">
                <a:solidFill>
                  <a:srgbClr val="FF0000"/>
                </a:solidFill>
                <a:latin typeface="Broadway" pitchFamily="82" charset="0"/>
              </a:rPr>
              <a:t>2:</a:t>
            </a:r>
            <a:endParaRPr lang="en-US" sz="5400" dirty="0">
              <a:solidFill>
                <a:srgbClr val="FF0000"/>
              </a:solidFill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All possible outcomes together must have probability 1.</a:t>
            </a:r>
          </a:p>
          <a:p>
            <a:pPr>
              <a:lnSpc>
                <a:spcPct val="90000"/>
              </a:lnSpc>
              <a:spcBef>
                <a:spcPct val="45000"/>
              </a:spcBef>
            </a:pPr>
            <a:r>
              <a:rPr 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Because some outcome must occur on every trial, the sum of the probabilities for all possible outcomes must be exactly one.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If the sum of all of the probabilities is less than one or greater than one, then the resulting probability model will be </a:t>
            </a:r>
            <a:r>
              <a:rPr lang="en-U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incoherent(illogical).</a:t>
            </a:r>
            <a:endParaRPr lang="en-US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  <a:p>
            <a:endParaRPr lang="en-US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710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Broadway" pitchFamily="82" charset="0"/>
              </a:rPr>
              <a:t>Probability Rule </a:t>
            </a:r>
            <a:r>
              <a:rPr lang="en-US" sz="5400" dirty="0" smtClean="0">
                <a:solidFill>
                  <a:srgbClr val="FF0000"/>
                </a:solidFill>
                <a:latin typeface="Broadway" pitchFamily="82" charset="0"/>
              </a:rPr>
              <a:t>3:</a:t>
            </a:r>
            <a:endParaRPr lang="en-US" sz="5400" dirty="0">
              <a:solidFill>
                <a:srgbClr val="FF0000"/>
              </a:solidFill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4" y="1600200"/>
            <a:ext cx="8229600" cy="4525963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FF00"/>
                </a:solidFill>
                <a:latin typeface="Harrington" pitchFamily="82" charset="0"/>
              </a:rPr>
              <a:t>If two events have no outcomes in common, they are said to be </a:t>
            </a:r>
            <a:r>
              <a:rPr lang="en-US" sz="2800" b="1" i="1" u="sng" dirty="0" smtClean="0">
                <a:solidFill>
                  <a:srgbClr val="FFFF00"/>
                </a:solidFill>
                <a:latin typeface="Harrington" pitchFamily="82" charset="0"/>
              </a:rPr>
              <a:t>disjoint</a:t>
            </a:r>
            <a:r>
              <a:rPr lang="en-US" sz="2800" b="1" dirty="0" smtClean="0">
                <a:solidFill>
                  <a:srgbClr val="FFFF00"/>
                </a:solidFill>
                <a:latin typeface="Harrington" pitchFamily="82" charset="0"/>
              </a:rPr>
              <a:t>.  The probability that one </a:t>
            </a:r>
            <a:r>
              <a:rPr lang="en-US" sz="2800" b="1" i="1" dirty="0" smtClean="0">
                <a:solidFill>
                  <a:srgbClr val="FFFF00"/>
                </a:solidFill>
                <a:latin typeface="Harrington" pitchFamily="82" charset="0"/>
              </a:rPr>
              <a:t>or</a:t>
            </a:r>
            <a:r>
              <a:rPr lang="en-US" sz="2800" b="1" dirty="0" smtClean="0">
                <a:solidFill>
                  <a:srgbClr val="FFFF00"/>
                </a:solidFill>
                <a:latin typeface="Harrington" pitchFamily="82" charset="0"/>
              </a:rPr>
              <a:t>  the other of two </a:t>
            </a:r>
            <a:r>
              <a:rPr lang="en-US" sz="2800" b="1" i="1" dirty="0" smtClean="0">
                <a:solidFill>
                  <a:srgbClr val="FFFF00"/>
                </a:solidFill>
                <a:latin typeface="Harrington" pitchFamily="82" charset="0"/>
              </a:rPr>
              <a:t>disjoint</a:t>
            </a:r>
            <a:r>
              <a:rPr lang="en-US" sz="2800" b="1" dirty="0" smtClean="0">
                <a:solidFill>
                  <a:srgbClr val="FFFF00"/>
                </a:solidFill>
                <a:latin typeface="Harrington" pitchFamily="82" charset="0"/>
              </a:rPr>
              <a:t>  events occurs is the </a:t>
            </a:r>
            <a:r>
              <a:rPr lang="en-US" sz="2800" b="1" i="1" dirty="0" smtClean="0">
                <a:solidFill>
                  <a:srgbClr val="FFFF00"/>
                </a:solidFill>
                <a:latin typeface="Harrington" pitchFamily="82" charset="0"/>
              </a:rPr>
              <a:t>sum</a:t>
            </a:r>
            <a:r>
              <a:rPr lang="en-US" sz="2800" b="1" dirty="0" smtClean="0">
                <a:solidFill>
                  <a:srgbClr val="FFFF00"/>
                </a:solidFill>
                <a:latin typeface="Harrington" pitchFamily="82" charset="0"/>
              </a:rPr>
              <a:t> of their individual probabilities.</a:t>
            </a:r>
          </a:p>
          <a:p>
            <a:endParaRPr lang="en-US" sz="2800" b="1" dirty="0" smtClean="0">
              <a:solidFill>
                <a:srgbClr val="FFFF00"/>
              </a:solidFill>
              <a:latin typeface="Harrington" pitchFamily="82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Harrington" pitchFamily="82" charset="0"/>
              </a:rPr>
              <a:t>Age </a:t>
            </a: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Harrington" pitchFamily="82" charset="0"/>
              </a:rPr>
              <a:t>of woman at first child </a:t>
            </a:r>
            <a:r>
              <a:rPr 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Harrington" pitchFamily="82" charset="0"/>
              </a:rPr>
              <a:t>birth</a:t>
            </a:r>
            <a:endParaRPr lang="en-US" sz="2800" dirty="0">
              <a:solidFill>
                <a:schemeClr val="accent2">
                  <a:lumMod val="20000"/>
                  <a:lumOff val="80000"/>
                </a:schemeClr>
              </a:solidFill>
              <a:latin typeface="Harrington" pitchFamily="82" charset="0"/>
            </a:endParaRPr>
          </a:p>
          <a:p>
            <a:pPr lvl="1">
              <a:lnSpc>
                <a:spcPct val="90000"/>
              </a:lnSpc>
            </a:pP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Harrington" pitchFamily="82" charset="0"/>
              </a:rPr>
              <a:t>under 20:  </a:t>
            </a:r>
            <a:r>
              <a:rPr 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Harrington" pitchFamily="82" charset="0"/>
              </a:rPr>
              <a:t>   25</a:t>
            </a: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Harrington" pitchFamily="82" charset="0"/>
              </a:rPr>
              <a:t>%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Harrington" pitchFamily="82" charset="0"/>
              </a:rPr>
              <a:t>20-24:  </a:t>
            </a:r>
            <a:r>
              <a:rPr 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Harrington" pitchFamily="82" charset="0"/>
              </a:rPr>
              <a:t>       33</a:t>
            </a: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Harrington" pitchFamily="82" charset="0"/>
              </a:rPr>
              <a:t>%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Harrington" pitchFamily="82" charset="0"/>
              </a:rPr>
              <a:t>25+:  ?</a:t>
            </a:r>
          </a:p>
          <a:p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latin typeface="Harrington" pitchFamily="8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114800" y="4301562"/>
            <a:ext cx="3962400" cy="110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Harrington" pitchFamily="82" charset="0"/>
              </a:rPr>
              <a:t>} </a:t>
            </a:r>
            <a:r>
              <a:rPr lang="en-US" sz="2800" dirty="0">
                <a:solidFill>
                  <a:schemeClr val="bg1"/>
                </a:solidFill>
                <a:latin typeface="Harrington" pitchFamily="82" charset="0"/>
              </a:rPr>
              <a:t>24 or </a:t>
            </a:r>
            <a:r>
              <a:rPr lang="en-US" sz="2800" dirty="0" smtClean="0">
                <a:solidFill>
                  <a:schemeClr val="bg1"/>
                </a:solidFill>
                <a:latin typeface="Harrington" pitchFamily="82" charset="0"/>
              </a:rPr>
              <a:t>younger: 58</a:t>
            </a:r>
            <a:r>
              <a:rPr lang="en-US" sz="2800" dirty="0">
                <a:solidFill>
                  <a:schemeClr val="bg1"/>
                </a:solidFill>
                <a:latin typeface="Harrington" pitchFamily="82" charset="0"/>
              </a:rPr>
              <a:t>%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114800" y="5343538"/>
            <a:ext cx="2999219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Harrington" pitchFamily="82" charset="0"/>
              </a:rPr>
              <a:t>Rule 3 (or 2):  42%</a:t>
            </a:r>
          </a:p>
        </p:txBody>
      </p:sp>
    </p:spTree>
    <p:extLst>
      <p:ext uri="{BB962C8B-B14F-4D97-AF65-F5344CB8AC3E}">
        <p14:creationId xmlns:p14="http://schemas.microsoft.com/office/powerpoint/2010/main" xmlns="" val="58969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999" y="65741"/>
            <a:ext cx="8368665" cy="656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1727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t0.gstatic.com/images?q=tbn:ANd9GcR9SzSfwPDHP2iVo12_l-GSSH98ogstvv3duxBqZmM941mccp6v2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400800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534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Probability of sure event is 1</a:t>
            </a:r>
            <a:endParaRPr lang="en-US" sz="36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690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36576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Broadway" pitchFamily="82" charset="0"/>
              </a:rPr>
              <a:t>Examples:</a:t>
            </a:r>
            <a:endParaRPr lang="en-US" sz="4000" dirty="0">
              <a:solidFill>
                <a:srgbClr val="002060"/>
              </a:solidFill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763000" cy="4038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gency FB" pitchFamily="34" charset="0"/>
              </a:rPr>
              <a:t>A bag contains 8 marbles numbered 1 to 8. We have to draw a ball from the bag at random.</a:t>
            </a:r>
          </a:p>
          <a:p>
            <a:r>
              <a:rPr lang="en-US" dirty="0" smtClean="0">
                <a:solidFill>
                  <a:srgbClr val="002060"/>
                </a:solidFill>
                <a:latin typeface="Agency FB" pitchFamily="34" charset="0"/>
              </a:rPr>
              <a:t>Q.1. What is the sample space for  this experiment?</a:t>
            </a:r>
          </a:p>
          <a:p>
            <a:r>
              <a:rPr lang="en-US" dirty="0" smtClean="0">
                <a:solidFill>
                  <a:srgbClr val="002060"/>
                </a:solidFill>
                <a:latin typeface="Agency FB" pitchFamily="34" charset="0"/>
              </a:rPr>
              <a:t>Q.2. What is the probability  of selection a 2 from the bag?</a:t>
            </a:r>
          </a:p>
          <a:p>
            <a:r>
              <a:rPr lang="en-US" dirty="0" smtClean="0">
                <a:solidFill>
                  <a:srgbClr val="002060"/>
                </a:solidFill>
                <a:latin typeface="Agency FB" pitchFamily="34" charset="0"/>
              </a:rPr>
              <a:t>Q.3. What is the probability of selecting an odd number?</a:t>
            </a:r>
          </a:p>
          <a:p>
            <a:r>
              <a:rPr lang="en-US" dirty="0" smtClean="0">
                <a:solidFill>
                  <a:srgbClr val="002060"/>
                </a:solidFill>
                <a:latin typeface="Agency FB" pitchFamily="34" charset="0"/>
              </a:rPr>
              <a:t>Q.4. What is the probability of selecting a number greater than 6?</a:t>
            </a:r>
          </a:p>
          <a:p>
            <a:r>
              <a:rPr lang="en-US" dirty="0" smtClean="0">
                <a:solidFill>
                  <a:srgbClr val="002060"/>
                </a:solidFill>
                <a:latin typeface="Agency FB" pitchFamily="34" charset="0"/>
              </a:rPr>
              <a:t>Q.5. What is the probability of not selecting 2?</a:t>
            </a:r>
            <a:endParaRPr lang="en-US" dirty="0">
              <a:solidFill>
                <a:srgbClr val="002060"/>
              </a:solidFill>
              <a:latin typeface="Agency FB" pitchFamily="34" charset="0"/>
            </a:endParaRPr>
          </a:p>
          <a:p>
            <a:endParaRPr lang="en-US" dirty="0">
              <a:solidFill>
                <a:srgbClr val="002060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466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36576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Solution: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51816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A.1.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S = { 1, 2, 3, 4, 5, 6, 7, 8}</a:t>
            </a: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  <a:p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A.2. 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E = { 2 }</a:t>
            </a: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  <a:p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A.3.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E = {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1,3,5,7 }</a:t>
            </a: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  <a:p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A.4.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E = {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7,8 }</a:t>
            </a:r>
          </a:p>
          <a:p>
            <a:r>
              <a:rPr lang="en-US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A.5.</a:t>
            </a: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93950326"/>
              </p:ext>
            </p:extLst>
          </p:nvPr>
        </p:nvGraphicFramePr>
        <p:xfrm>
          <a:off x="3581400" y="2197100"/>
          <a:ext cx="3124200" cy="850900"/>
        </p:xfrm>
        <a:graphic>
          <a:graphicData uri="http://schemas.openxmlformats.org/presentationml/2006/ole">
            <p:oleObj spid="_x0000_s3208" name="Equation" r:id="rId4" imgW="1600200" imgH="39348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95914569"/>
              </p:ext>
            </p:extLst>
          </p:nvPr>
        </p:nvGraphicFramePr>
        <p:xfrm>
          <a:off x="4687887" y="3492500"/>
          <a:ext cx="2703513" cy="850900"/>
        </p:xfrm>
        <a:graphic>
          <a:graphicData uri="http://schemas.openxmlformats.org/presentationml/2006/ole">
            <p:oleObj spid="_x0000_s3209" name="Equation" r:id="rId5" imgW="1384200" imgH="39348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07163273"/>
              </p:ext>
            </p:extLst>
          </p:nvPr>
        </p:nvGraphicFramePr>
        <p:xfrm>
          <a:off x="3276600" y="4800600"/>
          <a:ext cx="2852737" cy="850900"/>
        </p:xfrm>
        <a:graphic>
          <a:graphicData uri="http://schemas.openxmlformats.org/presentationml/2006/ole">
            <p:oleObj spid="_x0000_s3210" name="Equation" r:id="rId6" imgW="1460160" imgH="39348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38219736"/>
              </p:ext>
            </p:extLst>
          </p:nvPr>
        </p:nvGraphicFramePr>
        <p:xfrm>
          <a:off x="1752600" y="5486400"/>
          <a:ext cx="4811712" cy="850900"/>
        </p:xfrm>
        <a:graphic>
          <a:graphicData uri="http://schemas.openxmlformats.org/presentationml/2006/ole">
            <p:oleObj spid="_x0000_s3211" name="Equation" r:id="rId7" imgW="2463480" imgH="39348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9377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940040" cy="85344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Broadway" pitchFamily="82" charset="0"/>
              </a:rPr>
              <a:t>EXAMPLE</a:t>
            </a:r>
            <a:endParaRPr lang="en-US" dirty="0">
              <a:solidFill>
                <a:srgbClr val="C00000"/>
              </a:solidFill>
              <a:latin typeface="Broadway" pitchFamily="82" charset="0"/>
            </a:endParaRP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295400"/>
            <a:ext cx="8305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FFC000"/>
                </a:solidFill>
                <a:latin typeface="Agency FB" pitchFamily="34" charset="0"/>
              </a:rPr>
              <a:t>Random phenomenon:  roll pair of fair dice and count the number of pips on the </a:t>
            </a:r>
            <a:r>
              <a:rPr lang="en-US" dirty="0" smtClean="0">
                <a:solidFill>
                  <a:srgbClr val="FFC000"/>
                </a:solidFill>
                <a:latin typeface="Agency FB" pitchFamily="34" charset="0"/>
              </a:rPr>
              <a:t>up-faces. Find </a:t>
            </a:r>
            <a:r>
              <a:rPr lang="en-US" dirty="0">
                <a:solidFill>
                  <a:srgbClr val="FFC000"/>
                </a:solidFill>
                <a:latin typeface="Agency FB" pitchFamily="34" charset="0"/>
              </a:rPr>
              <a:t>the probability of rolling a 5.</a:t>
            </a:r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457200" y="3281767"/>
            <a:ext cx="8305800" cy="523876"/>
            <a:chOff x="288" y="2160"/>
            <a:chExt cx="5232" cy="330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1624" r="34401" b="80766"/>
            <a:stretch>
              <a:fillRect/>
            </a:stretch>
          </p:blipFill>
          <p:spPr bwMode="auto">
            <a:xfrm>
              <a:off x="1824" y="2208"/>
              <a:ext cx="480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288" y="2160"/>
              <a:ext cx="523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603375" indent="-1603375"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 i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adley Hand ITC" pitchFamily="66" charset="0"/>
                </a:rPr>
                <a:t>P</a:t>
              </a:r>
              <a:r>
                <a:rPr lang="en-US" sz="28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adley Hand ITC" pitchFamily="66" charset="0"/>
                </a:rPr>
                <a:t>(roll a 5)	= </a:t>
              </a:r>
              <a:r>
                <a:rPr lang="en-US" sz="2800" b="1" i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adley Hand ITC" pitchFamily="66" charset="0"/>
                </a:rPr>
                <a:t>P</a:t>
              </a:r>
              <a:r>
                <a:rPr lang="en-US" sz="28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adley Hand ITC" pitchFamily="66" charset="0"/>
                </a:rPr>
                <a:t>(         )+</a:t>
              </a:r>
              <a:r>
                <a:rPr lang="en-US" sz="2800" b="1" i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adley Hand ITC" pitchFamily="66" charset="0"/>
                </a:rPr>
                <a:t>P</a:t>
              </a:r>
              <a:r>
                <a:rPr lang="en-US" sz="28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adley Hand ITC" pitchFamily="66" charset="0"/>
                </a:rPr>
                <a:t>(         )+</a:t>
              </a:r>
              <a:r>
                <a:rPr lang="en-US" sz="2800" b="1" i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adley Hand ITC" pitchFamily="66" charset="0"/>
                </a:rPr>
                <a:t>P</a:t>
              </a:r>
              <a:r>
                <a:rPr lang="en-US" sz="28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adley Hand ITC" pitchFamily="66" charset="0"/>
                </a:rPr>
                <a:t>(         )+</a:t>
              </a:r>
              <a:r>
                <a:rPr lang="en-US" sz="2800" b="1" i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adley Hand ITC" pitchFamily="66" charset="0"/>
                </a:rPr>
                <a:t>P</a:t>
              </a:r>
              <a:r>
                <a:rPr lang="en-US" sz="28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adley Hand ITC" pitchFamily="66" charset="0"/>
                </a:rPr>
                <a:t>(         )</a:t>
              </a:r>
            </a:p>
          </p:txBody>
        </p:sp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7223" t="32971" r="69878" b="50543"/>
            <a:stretch>
              <a:fillRect/>
            </a:stretch>
          </p:blipFill>
          <p:spPr bwMode="auto">
            <a:xfrm>
              <a:off x="2832" y="2208"/>
              <a:ext cx="48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4424" t="16486" r="52676" b="67029"/>
            <a:stretch>
              <a:fillRect/>
            </a:stretch>
          </p:blipFill>
          <p:spPr bwMode="auto">
            <a:xfrm>
              <a:off x="3840" y="2208"/>
              <a:ext cx="48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97" t="49457" r="86003" b="34058"/>
            <a:stretch>
              <a:fillRect/>
            </a:stretch>
          </p:blipFill>
          <p:spPr bwMode="auto">
            <a:xfrm>
              <a:off x="4848" y="2208"/>
              <a:ext cx="48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57200" y="3905652"/>
            <a:ext cx="83058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603375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=    </a:t>
            </a:r>
            <a:r>
              <a:rPr lang="en-US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1/36     </a:t>
            </a:r>
            <a:r>
              <a:rPr 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+</a:t>
            </a:r>
            <a:r>
              <a:rPr lang="en-US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    1/36    </a:t>
            </a:r>
            <a:r>
              <a:rPr 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+</a:t>
            </a:r>
            <a:r>
              <a:rPr lang="en-US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   1/36     </a:t>
            </a:r>
            <a:r>
              <a:rPr 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+</a:t>
            </a:r>
            <a:r>
              <a:rPr lang="en-US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   1/36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= 4/36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= 0.111</a:t>
            </a:r>
          </a:p>
        </p:txBody>
      </p:sp>
    </p:spTree>
    <p:extLst>
      <p:ext uri="{BB962C8B-B14F-4D97-AF65-F5344CB8AC3E}">
        <p14:creationId xmlns:p14="http://schemas.microsoft.com/office/powerpoint/2010/main" xmlns="" val="116198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Some Interesting Questions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514350" indent="-514350" algn="just">
              <a:buAutoNum type="arabicPeriod"/>
            </a:pPr>
            <a:r>
              <a:rPr lang="en-US" dirty="0" smtClean="0"/>
              <a:t>Is it possible that there is 53 Tuesday in a non-leap year? If yes, what is the probability?</a:t>
            </a:r>
          </a:p>
          <a:p>
            <a:pPr marL="514350" indent="-514350" algn="just">
              <a:buAutoNum type="arabicPeriod"/>
            </a:pPr>
            <a:r>
              <a:rPr lang="en-US" dirty="0" smtClean="0"/>
              <a:t>Suppose six coins are flipped, what is the chance that of getting at least one tail?</a:t>
            </a:r>
          </a:p>
          <a:p>
            <a:pPr marL="514350" indent="-514350" algn="just">
              <a:buAutoNum type="arabicPeriod"/>
            </a:pPr>
            <a:r>
              <a:rPr lang="en-US" dirty="0" err="1" smtClean="0"/>
              <a:t>Mr</a:t>
            </a:r>
            <a:r>
              <a:rPr lang="en-US" dirty="0" smtClean="0"/>
              <a:t> X has two children, and at least one of them is a girl. What is the probability that both children are girls?  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Questions </a:t>
            </a:r>
            <a:r>
              <a:rPr lang="en-US" dirty="0" err="1" smtClean="0">
                <a:solidFill>
                  <a:srgbClr val="FF0000"/>
                </a:solidFill>
              </a:rPr>
              <a:t>contd</a:t>
            </a:r>
            <a:r>
              <a:rPr lang="en-US" dirty="0" smtClean="0">
                <a:solidFill>
                  <a:srgbClr val="FF0000"/>
                </a:solidFill>
              </a:rPr>
              <a:t>……..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/>
              <a:t>4. My friend </a:t>
            </a:r>
            <a:r>
              <a:rPr lang="en-US" dirty="0" err="1" smtClean="0"/>
              <a:t>Mr</a:t>
            </a:r>
            <a:r>
              <a:rPr lang="en-US" dirty="0" smtClean="0"/>
              <a:t> X teaches  at a school. One day he conducted a test for three of his students and when handed back the test papers, they had forgotten to write their names. Then </a:t>
            </a:r>
            <a:r>
              <a:rPr lang="en-US" dirty="0" err="1" smtClean="0"/>
              <a:t>Mr</a:t>
            </a:r>
            <a:r>
              <a:rPr lang="en-US" dirty="0" smtClean="0"/>
              <a:t> X returned the papers to the students at random. What is the probability that none of the three students will get the right papers?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History</a:t>
            </a:r>
            <a:endParaRPr lang="en-US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48131" name="Object 4"/>
          <p:cNvGraphicFramePr>
            <a:graphicFrameLocks/>
          </p:cNvGraphicFramePr>
          <p:nvPr>
            <p:ph idx="1"/>
          </p:nvPr>
        </p:nvGraphicFramePr>
        <p:xfrm>
          <a:off x="3048000" y="3581400"/>
          <a:ext cx="3962399" cy="3048000"/>
        </p:xfrm>
        <a:graphic>
          <a:graphicData uri="http://schemas.openxmlformats.org/presentationml/2006/ole">
            <p:oleObj spid="_x0000_s96258" name="Clip" r:id="rId3" imgW="3593880" imgH="2714400" progId="">
              <p:embed/>
            </p:oleObj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90600" y="1371600"/>
            <a:ext cx="7772400" cy="2133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Black" pitchFamily="34" charset="0"/>
              </a:rPr>
              <a:t>For most of human history,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Black" pitchFamily="34" charset="0"/>
              </a:rPr>
              <a:t>probability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Black" pitchFamily="34" charset="0"/>
              </a:rPr>
              <a:t>, the formal study of the laws of chance, has been used for only one thing: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 Black" pitchFamily="34" charset="0"/>
              </a:rPr>
              <a:t>gambling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7435" y="2057400"/>
            <a:ext cx="8549135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lgerian" pitchFamily="82" charset="0"/>
              </a:rPr>
              <a:t>THE END</a:t>
            </a:r>
            <a:endParaRPr lang="en-US" sz="1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616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800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gency FB" pitchFamily="34" charset="0"/>
              </a:rPr>
              <a:t>It will  ‘</a:t>
            </a:r>
            <a:r>
              <a:rPr lang="en-US" sz="4400" dirty="0" smtClean="0">
                <a:solidFill>
                  <a:srgbClr val="FF0000"/>
                </a:solidFill>
                <a:latin typeface="Agency FB" pitchFamily="34" charset="0"/>
              </a:rPr>
              <a:t>probably</a:t>
            </a:r>
            <a:r>
              <a:rPr lang="en-US" sz="4400" dirty="0" smtClean="0">
                <a:latin typeface="Agency FB" pitchFamily="34" charset="0"/>
              </a:rPr>
              <a:t>’ Rain today.</a:t>
            </a:r>
            <a:endParaRPr lang="en-US" sz="4400" dirty="0">
              <a:latin typeface="Agency FB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5334000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Maiandra GD" pitchFamily="34" charset="0"/>
              </a:rPr>
              <a:t>Can U say what is the chance ?</a:t>
            </a:r>
            <a:endParaRPr lang="en-US" sz="4400" b="1" dirty="0">
              <a:latin typeface="Maiandra G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1295400"/>
            <a:ext cx="5740400" cy="38299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761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937413" y="1600200"/>
            <a:ext cx="5105400" cy="3270380"/>
          </a:xfrm>
          <a:prstGeom prst="roundRect">
            <a:avLst/>
          </a:prstGeom>
          <a:solidFill>
            <a:srgbClr val="99CCFF"/>
          </a:solidFill>
          <a:ln w="76200">
            <a:solidFill>
              <a:srgbClr val="4BA5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Agency FB" pitchFamily="34" charset="0"/>
              </a:rPr>
              <a:t>Flip / toss a coin</a:t>
            </a:r>
            <a:endParaRPr lang="en-US" sz="6000" dirty="0">
              <a:latin typeface="Agency FB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1234287"/>
            <a:ext cx="1752600" cy="350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5830" y="3343203"/>
            <a:ext cx="1584356" cy="1578893"/>
          </a:xfrm>
          <a:prstGeom prst="rect">
            <a:avLst/>
          </a:prstGeom>
          <a:scene3d>
            <a:camera prst="isometricOffAxis2Top"/>
            <a:lightRig rig="threePt" dir="t"/>
          </a:scene3d>
        </p:spPr>
      </p:pic>
      <p:sp>
        <p:nvSpPr>
          <p:cNvPr id="9" name="TextBox 8"/>
          <p:cNvSpPr txBox="1"/>
          <p:nvPr/>
        </p:nvSpPr>
        <p:spPr>
          <a:xfrm>
            <a:off x="304800" y="5257800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Maiandra GD" pitchFamily="34" charset="0"/>
              </a:rPr>
              <a:t>Can You say what is the exact outcome ?</a:t>
            </a:r>
            <a:endParaRPr lang="en-US" sz="4000" b="1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592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65760"/>
            <a:ext cx="7391400" cy="396240"/>
          </a:xfrm>
        </p:spPr>
        <p:txBody>
          <a:bodyPr>
            <a:noAutofit/>
          </a:bodyPr>
          <a:lstStyle/>
          <a:p>
            <a:r>
              <a:rPr lang="en-US" sz="6000" dirty="0" smtClean="0"/>
              <a:t> </a:t>
            </a:r>
            <a:r>
              <a:rPr lang="en-US" sz="5400" b="1" dirty="0" smtClean="0">
                <a:latin typeface="Angsana New" pitchFamily="18" charset="-34"/>
                <a:cs typeface="Angsana New" pitchFamily="18" charset="-34"/>
              </a:rPr>
              <a:t>I </a:t>
            </a:r>
            <a:r>
              <a:rPr lang="en-US" sz="5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doubt</a:t>
            </a:r>
            <a:r>
              <a:rPr lang="en-US" sz="54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5400" b="1" dirty="0" err="1" smtClean="0">
                <a:latin typeface="Angsana New" pitchFamily="18" charset="-34"/>
                <a:cs typeface="Angsana New" pitchFamily="18" charset="-34"/>
              </a:rPr>
              <a:t>Yuvraj</a:t>
            </a:r>
            <a:r>
              <a:rPr lang="en-US" sz="54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5400" b="1" dirty="0">
                <a:latin typeface="Angsana New" pitchFamily="18" charset="-34"/>
                <a:cs typeface="Angsana New" pitchFamily="18" charset="-34"/>
              </a:rPr>
              <a:t>S</a:t>
            </a:r>
            <a:r>
              <a:rPr lang="en-US" sz="5400" b="1" dirty="0" smtClean="0">
                <a:latin typeface="Angsana New" pitchFamily="18" charset="-34"/>
                <a:cs typeface="Angsana New" pitchFamily="18" charset="-34"/>
              </a:rPr>
              <a:t>ingh will hit a six.</a:t>
            </a:r>
            <a:endParaRPr lang="en-US" sz="54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Content Placeholder 3" descr="http://t1.gstatic.com/images?q=tbn:ANd9GcRiCerHqha3Y9pGWwkP4PW6QC8N1DTMvDVW5dYTUMCYd1I1I7aEIA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9358" y="1295400"/>
            <a:ext cx="3352800" cy="4114800"/>
          </a:xfrm>
          <a:prstGeom prst="rect">
            <a:avLst/>
          </a:prstGeom>
          <a:ln w="190500" cap="sq">
            <a:solidFill>
              <a:schemeClr val="bg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28600" y="57150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Maiandra GD" pitchFamily="34" charset="0"/>
              </a:rPr>
              <a:t>What is the </a:t>
            </a:r>
            <a:r>
              <a:rPr lang="en-US" sz="3600" b="1" dirty="0" smtClean="0">
                <a:solidFill>
                  <a:srgbClr val="FF0000"/>
                </a:solidFill>
                <a:latin typeface="Maiandra GD" pitchFamily="34" charset="0"/>
              </a:rPr>
              <a:t>‘Chance’ </a:t>
            </a:r>
            <a:r>
              <a:rPr lang="en-US" sz="3600" b="1" dirty="0" smtClean="0">
                <a:latin typeface="Maiandra GD" pitchFamily="34" charset="0"/>
              </a:rPr>
              <a:t>that he will hit a six ?</a:t>
            </a:r>
            <a:endParaRPr lang="en-US" sz="3600" b="1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001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5760"/>
            <a:ext cx="8915400" cy="54864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C000"/>
                </a:solidFill>
                <a:latin typeface="Agency FB" pitchFamily="34" charset="0"/>
              </a:rPr>
              <a:t>Chances</a:t>
            </a:r>
            <a:r>
              <a:rPr lang="en-US" sz="4000" dirty="0" smtClean="0">
                <a:solidFill>
                  <a:schemeClr val="bg1"/>
                </a:solidFill>
                <a:latin typeface="Agency FB" pitchFamily="34" charset="0"/>
              </a:rPr>
              <a:t> are high that the price of diesel will go up.</a:t>
            </a:r>
            <a:endParaRPr lang="en-US" sz="4000" dirty="0">
              <a:solidFill>
                <a:schemeClr val="bg1"/>
              </a:solidFill>
              <a:latin typeface="Agency FB" pitchFamily="34" charset="0"/>
            </a:endParaRPr>
          </a:p>
        </p:txBody>
      </p:sp>
      <p:pic>
        <p:nvPicPr>
          <p:cNvPr id="4" name="Content Placeholder 3" descr="http://t1.gstatic.com/images?q=tbn:ANd9GcQkHa1aQYEhPMHvtSp0x74Nha7I1L2epzGeKa47c1jg69CYnXFj5A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447800"/>
            <a:ext cx="6705600" cy="3429000"/>
          </a:xfrm>
          <a:prstGeom prst="rect">
            <a:avLst/>
          </a:prstGeom>
          <a:ln w="190500" cap="sq">
            <a:solidFill>
              <a:schemeClr val="bg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5318760"/>
            <a:ext cx="769620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531876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Maiandra GD" pitchFamily="34" charset="0"/>
              </a:rPr>
              <a:t>Can You say what is the chance ?</a:t>
            </a:r>
            <a:endParaRPr lang="en-US" sz="4400" dirty="0">
              <a:solidFill>
                <a:schemeClr val="bg1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970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itchFamily="34" charset="0"/>
              </a:rPr>
              <a:t>Sarita is going to appear SA-2 examination, </a:t>
            </a:r>
            <a:r>
              <a:rPr lang="en-US" sz="3600" dirty="0" smtClean="0">
                <a:solidFill>
                  <a:srgbClr val="FF0000"/>
                </a:solidFill>
                <a:latin typeface="Agency FB" pitchFamily="34" charset="0"/>
              </a:rPr>
              <a:t>Most probably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itchFamily="34" charset="0"/>
              </a:rPr>
              <a:t>she ‘may’ pass in the examination with CGPA 10.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Agency FB" pitchFamily="34" charset="0"/>
            </a:endParaRPr>
          </a:p>
        </p:txBody>
      </p:sp>
      <p:pic>
        <p:nvPicPr>
          <p:cNvPr id="4" name="Content Placeholder 3" descr="http://indiacurrentaffairs.org/wp-content/uploads/2010/12/ExaminationReforms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096000" cy="3291839"/>
          </a:xfrm>
          <a:prstGeom prst="rect">
            <a:avLst/>
          </a:prstGeom>
          <a:ln w="190500" cap="sq">
            <a:solidFill>
              <a:schemeClr val="bg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5486400"/>
            <a:ext cx="7696200" cy="1158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5086614"/>
            <a:ext cx="876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Maiandra GD" pitchFamily="34" charset="0"/>
              </a:rPr>
              <a:t>What can you say about her passing with </a:t>
            </a:r>
            <a:r>
              <a:rPr lang="en-US" sz="3600" dirty="0" smtClean="0">
                <a:solidFill>
                  <a:srgbClr val="C00000"/>
                </a:solidFill>
                <a:latin typeface="Maiandra GD" pitchFamily="34" charset="0"/>
              </a:rPr>
              <a:t>CGPA </a:t>
            </a:r>
            <a:r>
              <a:rPr lang="en-US" sz="3600" dirty="0">
                <a:solidFill>
                  <a:srgbClr val="C00000"/>
                </a:solidFill>
                <a:latin typeface="Maiandra GD" pitchFamily="34" charset="0"/>
              </a:rPr>
              <a:t>10?</a:t>
            </a: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67322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1087</TotalTime>
  <Words>1419</Words>
  <Application>Microsoft Office PowerPoint</Application>
  <PresentationFormat>On-screen Show (4:3)</PresentationFormat>
  <Paragraphs>189</Paragraphs>
  <Slides>40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Office Theme</vt:lpstr>
      <vt:lpstr>Clip</vt:lpstr>
      <vt:lpstr>Equation</vt:lpstr>
      <vt:lpstr>Slide 1</vt:lpstr>
      <vt:lpstr>Goal </vt:lpstr>
      <vt:lpstr>PROBABILITY</vt:lpstr>
      <vt:lpstr>History</vt:lpstr>
      <vt:lpstr>Slide 5</vt:lpstr>
      <vt:lpstr>Flip / toss a coin</vt:lpstr>
      <vt:lpstr> I doubt Yuvraj Singh will hit a six.</vt:lpstr>
      <vt:lpstr>Chances are high that the price of diesel will go up.</vt:lpstr>
      <vt:lpstr>Sarita is going to appear SA-2 examination, Most probably she ‘may’ pass in the examination with CGPA 10.</vt:lpstr>
      <vt:lpstr>Where the words “probably”, “doubt”, “Chances” etc. are used there is an element of uncertainty. These uncertainty can be measured numerically by means of  ‘ PROBABILITY’</vt:lpstr>
      <vt:lpstr>Slide 11</vt:lpstr>
      <vt:lpstr>Idea of Probability……….</vt:lpstr>
      <vt:lpstr>Random Experiment</vt:lpstr>
      <vt:lpstr>Random Experiment…</vt:lpstr>
      <vt:lpstr>Throwing a single Die  </vt:lpstr>
      <vt:lpstr>Probability Model for Two Dice</vt:lpstr>
      <vt:lpstr>Roll a PAIR OF die &amp; THEIR TOTAL SCORE </vt:lpstr>
      <vt:lpstr>Slide 18</vt:lpstr>
      <vt:lpstr>Four suits of 13 cards each</vt:lpstr>
      <vt:lpstr>Sample space &amp; Event</vt:lpstr>
      <vt:lpstr>Sample Space…</vt:lpstr>
      <vt:lpstr>Events…</vt:lpstr>
      <vt:lpstr>Mathematical definition of probability </vt:lpstr>
      <vt:lpstr>Requirements of Probabilities…</vt:lpstr>
      <vt:lpstr>Slide 25</vt:lpstr>
      <vt:lpstr>Slide 26</vt:lpstr>
      <vt:lpstr>Slide 27</vt:lpstr>
      <vt:lpstr>Classical Approach…</vt:lpstr>
      <vt:lpstr>Classical Approach…</vt:lpstr>
      <vt:lpstr>Probability Rule 1:</vt:lpstr>
      <vt:lpstr>Probability Rule 2:</vt:lpstr>
      <vt:lpstr>Probability Rule 3:</vt:lpstr>
      <vt:lpstr>Slide 33</vt:lpstr>
      <vt:lpstr>Slide 34</vt:lpstr>
      <vt:lpstr>Examples:</vt:lpstr>
      <vt:lpstr>Solution:</vt:lpstr>
      <vt:lpstr>EXAMPLE</vt:lpstr>
      <vt:lpstr>Some Interesting Questions</vt:lpstr>
      <vt:lpstr>Questions contd……..</vt:lpstr>
      <vt:lpstr>Slide 40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Bhoomi</cp:lastModifiedBy>
  <cp:revision>166</cp:revision>
  <dcterms:created xsi:type="dcterms:W3CDTF">2006-08-16T00:00:00Z</dcterms:created>
  <dcterms:modified xsi:type="dcterms:W3CDTF">2013-06-05T10:36:45Z</dcterms:modified>
</cp:coreProperties>
</file>