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Default Extension="png" ContentType="image/png"/>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Default Extension="gif" ContentType="image/gif"/>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s/slide24.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4" r:id="rId2"/>
    <p:sldMasterId id="2147483768" r:id="rId3"/>
    <p:sldMasterId id="2147483780" r:id="rId4"/>
    <p:sldMasterId id="2147483792" r:id="rId5"/>
    <p:sldMasterId id="2147483804" r:id="rId6"/>
    <p:sldMasterId id="2147483816" r:id="rId7"/>
    <p:sldMasterId id="2147483828" r:id="rId8"/>
    <p:sldMasterId id="2147483852" r:id="rId9"/>
    <p:sldMasterId id="2147483864" r:id="rId10"/>
  </p:sldMasterIdLst>
  <p:sldIdLst>
    <p:sldId id="288" r:id="rId11"/>
    <p:sldId id="257" r:id="rId12"/>
    <p:sldId id="258" r:id="rId13"/>
    <p:sldId id="259" r:id="rId14"/>
    <p:sldId id="260" r:id="rId15"/>
    <p:sldId id="261"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slide" Target="slides/slide3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lgn="l" eaLnBrk="1" latinLnBrk="0" hangingPunct="1"/>
            <a:fld id="{48D92626-37D2-4832-BF7A-BC283494A20D}" type="datetimeFigureOut">
              <a:rPr lang="en-US" smtClean="0"/>
              <a:pPr algn="l" eaLnBrk="1" latinLnBrk="0" hangingPunct="1"/>
              <a:t>11/10/2010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lgn="l" eaLnBrk="1" latinLnBrk="0" hangingPunct="1"/>
            <a:fld id="{48D92626-37D2-4832-BF7A-BC283494A20D}" type="datetimeFigureOut">
              <a:rPr lang="en-US" smtClean="0"/>
              <a:pPr algn="l" eaLnBrk="1" latinLnBrk="0" hangingPunct="1"/>
              <a:t>11/10/2010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kumimoji="0"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kumimoji="0"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kumimoji="0" lang="en-US"/>
          </a:p>
        </p:txBody>
      </p:sp>
      <p:sp>
        <p:nvSpPr>
          <p:cNvPr id="4" name="Slide Number Placeholder 3"/>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kumimoji="0"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C592886-E571-45D5-8B56-343DC94F8FA6}"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17" name="Footer Placeholder 16"/>
          <p:cNvSpPr>
            <a:spLocks noGrp="1"/>
          </p:cNvSpPr>
          <p:nvPr>
            <p:ph type="ftr" sz="quarter" idx="11"/>
          </p:nvPr>
        </p:nvSpPr>
        <p:spPr/>
        <p:txBody>
          <a:bodyPr/>
          <a:lstStyle/>
          <a:p>
            <a:endParaRPr kumimoji="0" lang="en-US"/>
          </a:p>
        </p:txBody>
      </p:sp>
      <p:sp>
        <p:nvSpPr>
          <p:cNvPr id="29" name="Slide Number Placeholder 28"/>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7924800" y="6416675"/>
            <a:ext cx="762000" cy="365125"/>
          </a:xfrm>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8C592886-E571-45D5-8B56-343DC94F8FA6}" type="slidenum">
              <a:rPr kumimoji="0" lang="en-US" smtClean="0"/>
              <a:pPr/>
              <a:t>‹#›</a:t>
            </a:fld>
            <a:endParaRPr kumimoji="0"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2" name="Footer Placeholder 1"/>
          <p:cNvSpPr>
            <a:spLocks noGrp="1"/>
          </p:cNvSpPr>
          <p:nvPr>
            <p:ph type="ftr" sz="quarter" idx="11"/>
          </p:nvPr>
        </p:nvSpPr>
        <p:spPr/>
        <p:txBody>
          <a:bodyPr/>
          <a:lstStyle/>
          <a:p>
            <a:endParaRPr kumimoji="0" lang="en-US"/>
          </a:p>
        </p:txBody>
      </p:sp>
      <p:sp>
        <p:nvSpPr>
          <p:cNvPr id="15" name="Slide Number Placeholder 14"/>
          <p:cNvSpPr>
            <a:spLocks noGrp="1"/>
          </p:cNvSpPr>
          <p:nvPr>
            <p:ph type="sldNum" sz="quarter" idx="12"/>
          </p:nvPr>
        </p:nvSpPr>
        <p:spPr>
          <a:xfrm>
            <a:off x="8229600" y="6473952"/>
            <a:ext cx="758952" cy="246888"/>
          </a:xfrm>
        </p:spPr>
        <p:txBody>
          <a:bodyPr/>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kumimoji="0" lang="en-US"/>
          </a:p>
        </p:txBody>
      </p:sp>
      <p:sp>
        <p:nvSpPr>
          <p:cNvPr id="16" name="Slide Number Placeholder 15"/>
          <p:cNvSpPr>
            <a:spLocks noGrp="1"/>
          </p:cNvSpPr>
          <p:nvPr>
            <p:ph type="sldNum" sz="quarter" idx="12"/>
          </p:nvPr>
        </p:nvSpPr>
        <p:spPr>
          <a:xfrm>
            <a:off x="8229600" y="6473952"/>
            <a:ext cx="758952" cy="246888"/>
          </a:xfrm>
        </p:spPr>
        <p:txBody>
          <a:bodyPr/>
          <a:lstStyle/>
          <a:p>
            <a:fld id="{8C592886-E571-45D5-8B56-343DC94F8FA6}" type="slidenum">
              <a:rPr kumimoji="0" lang="en-US" smtClean="0"/>
              <a:pPr/>
              <a:t>‹#›</a:t>
            </a:fld>
            <a:endParaRPr kumimoji="0"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11" name="Footer Placeholder 10"/>
          <p:cNvSpPr>
            <a:spLocks noGrp="1"/>
          </p:cNvSpPr>
          <p:nvPr>
            <p:ph type="ftr" sz="quarter" idx="11"/>
          </p:nvPr>
        </p:nvSpPr>
        <p:spPr/>
        <p:txBody>
          <a:bodyPr/>
          <a:lstStyle/>
          <a:p>
            <a:endParaRPr kumimoji="0" lang="en-US"/>
          </a:p>
        </p:txBody>
      </p:sp>
      <p:sp>
        <p:nvSpPr>
          <p:cNvPr id="16" name="Slide Number Placeholder 15"/>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10" name="Footer Placeholder 9"/>
          <p:cNvSpPr>
            <a:spLocks noGrp="1"/>
          </p:cNvSpPr>
          <p:nvPr>
            <p:ph type="ftr" sz="quarter" idx="11"/>
          </p:nvPr>
        </p:nvSpPr>
        <p:spPr/>
        <p:txBody>
          <a:bodyPr/>
          <a:lstStyle/>
          <a:p>
            <a:endParaRPr kumimoji="0" lang="en-US"/>
          </a:p>
        </p:txBody>
      </p:sp>
      <p:sp>
        <p:nvSpPr>
          <p:cNvPr id="31" name="Slide Number Placeholder 30"/>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229600" y="6477000"/>
            <a:ext cx="762000" cy="246888"/>
          </a:xfrm>
        </p:spPr>
        <p:txBody>
          <a:bodyPr/>
          <a:lstStyle/>
          <a:p>
            <a:fld id="{8C592886-E571-45D5-8B56-343DC94F8FA6}" type="slidenum">
              <a:rPr kumimoji="0" lang="en-US" smtClean="0"/>
              <a:pPr/>
              <a:t>‹#›</a:t>
            </a:fld>
            <a:endParaRPr kumimoji="0"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21" name="Footer Placeholder 20"/>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24" name="Footer Placeholder 23"/>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29" name="Footer Placeholder 28"/>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31" name="Slide Number Placeholder 30"/>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kumimoji="0"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48D92626-37D2-4832-BF7A-BC283494A20D}" type="datetimeFigureOut">
              <a:rPr lang="en-US" smtClean="0"/>
              <a:pPr/>
              <a:t>11/10/2010</a:t>
            </a:fld>
            <a:endParaRPr lang="en-US"/>
          </a:p>
        </p:txBody>
      </p:sp>
      <p:sp>
        <p:nvSpPr>
          <p:cNvPr id="9" name="Slide Number Placeholder 8"/>
          <p:cNvSpPr>
            <a:spLocks noGrp="1"/>
          </p:cNvSpPr>
          <p:nvPr>
            <p:ph type="sldNum" sz="quarter" idx="15"/>
          </p:nvPr>
        </p:nvSpPr>
        <p:spPr/>
        <p:txBody>
          <a:bodyPr rtlCol="0"/>
          <a:lstStyle/>
          <a:p>
            <a:fld id="{8C592886-E571-45D5-8B56-343DC94F8FA6}" type="slidenum">
              <a:rPr kumimoji="0" lang="en-US" smtClean="0"/>
              <a:pPr/>
              <a:t>‹#›</a:t>
            </a:fld>
            <a:endParaRPr kumimoji="0" lang="en-US" dirty="0"/>
          </a:p>
        </p:txBody>
      </p:sp>
      <p:sp>
        <p:nvSpPr>
          <p:cNvPr id="10" name="Footer Placeholder 9"/>
          <p:cNvSpPr>
            <a:spLocks noGrp="1"/>
          </p:cNvSpPr>
          <p:nvPr>
            <p:ph type="ftr" sz="quarter" idx="16"/>
          </p:nvPr>
        </p:nvSpPr>
        <p:spPr/>
        <p:txBody>
          <a:bodyPr rtlCol="0"/>
          <a:lstStyle/>
          <a:p>
            <a:endParaRPr kumimoji="0"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pPr/>
              <a:t>‹#›</a:t>
            </a:fld>
            <a:endParaRPr kumimoji="0"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8C592886-E571-45D5-8B56-343DC94F8FA6}" type="slidenum">
              <a:rPr kumimoji="0" lang="en-US" smtClean="0"/>
              <a:pPr/>
              <a:t>‹#›</a:t>
            </a:fld>
            <a:endParaRPr kumimoji="0"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8D92626-37D2-4832-BF7A-BC283494A20D}" type="datetimeFigureOut">
              <a:rPr lang="en-US" smtClean="0"/>
              <a:pPr/>
              <a:t>11/10/2010</a:t>
            </a:fld>
            <a:endParaRPr lang="en-US"/>
          </a:p>
        </p:txBody>
      </p:sp>
      <p:sp>
        <p:nvSpPr>
          <p:cNvPr id="7" name="Slide Number Placeholder 6"/>
          <p:cNvSpPr>
            <a:spLocks noGrp="1"/>
          </p:cNvSpPr>
          <p:nvPr>
            <p:ph type="sldNum" sz="quarter" idx="11"/>
          </p:nvPr>
        </p:nvSpPr>
        <p:spPr/>
        <p:txBody>
          <a:bodyPr rtlCol="0"/>
          <a:lstStyle/>
          <a:p>
            <a:fld id="{8C592886-E571-45D5-8B56-343DC94F8FA6}" type="slidenum">
              <a:rPr kumimoji="0" lang="en-US" smtClean="0"/>
              <a:pPr/>
              <a:t>‹#›</a:t>
            </a:fld>
            <a:endParaRPr kumimoji="0" lang="en-US"/>
          </a:p>
        </p:txBody>
      </p:sp>
      <p:sp>
        <p:nvSpPr>
          <p:cNvPr id="8" name="Footer Placeholder 7"/>
          <p:cNvSpPr>
            <a:spLocks noGrp="1"/>
          </p:cNvSpPr>
          <p:nvPr>
            <p:ph type="ftr" sz="quarter" idx="12"/>
          </p:nvPr>
        </p:nvSpPr>
        <p:spPr/>
        <p:txBody>
          <a:bodyPr rtlCol="0"/>
          <a:lstStyle/>
          <a:p>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l" eaLnBrk="1" latinLnBrk="0" hangingPunct="1"/>
            <a:fld id="{48D92626-37D2-4832-BF7A-BC283494A20D}" type="datetimeFigureOut">
              <a:rPr lang="en-US" smtClean="0"/>
              <a:pPr algn="l" eaLnBrk="1" latinLnBrk="0" hangingPunct="1"/>
              <a:t>11/10/2010</a:t>
            </a:fld>
            <a:endParaRPr lang="en-US"/>
          </a:p>
        </p:txBody>
      </p:sp>
      <p:sp>
        <p:nvSpPr>
          <p:cNvPr id="22" name="Slide Number Placeholder 21"/>
          <p:cNvSpPr>
            <a:spLocks noGrp="1"/>
          </p:cNvSpPr>
          <p:nvPr>
            <p:ph type="sldNum" sz="quarter" idx="15"/>
          </p:nvPr>
        </p:nvSpPr>
        <p:spPr/>
        <p:txBody>
          <a:bodyPr rtlCol="0"/>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23" name="Footer Placeholder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l" eaLnBrk="1" latinLnBrk="0" hangingPunct="1"/>
            <a:fld id="{48D92626-37D2-4832-BF7A-BC283494A20D}" type="datetimeFigureOut">
              <a:rPr lang="en-US" smtClean="0"/>
              <a:pPr algn="l" eaLnBrk="1" latinLnBrk="0" hangingPunct="1"/>
              <a:t>11/10/2010</a:t>
            </a:fld>
            <a:endParaRPr lang="en-US"/>
          </a:p>
        </p:txBody>
      </p:sp>
      <p:sp>
        <p:nvSpPr>
          <p:cNvPr id="18" name="Slide Number Placeholder 17"/>
          <p:cNvSpPr>
            <a:spLocks noGrp="1"/>
          </p:cNvSpPr>
          <p:nvPr>
            <p:ph type="sldNum" sz="quarter" idx="11"/>
          </p:nvPr>
        </p:nvSpPr>
        <p:spPr/>
        <p:txBody>
          <a:bodyPr rtlCol="0"/>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21" name="Footer Placeholder 20"/>
          <p:cNvSpPr>
            <a:spLocks noGrp="1"/>
          </p:cNvSpPr>
          <p:nvPr>
            <p:ph type="ftr" sz="quarter" idx="12"/>
          </p:nvPr>
        </p:nvSpPr>
        <p:spPr/>
        <p:txBody>
          <a:bodyPr rtlCol="0"/>
          <a:lstStyle/>
          <a:p>
            <a:endParaRPr kumimoji="0"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17" name="Footer Placeholder 16"/>
          <p:cNvSpPr>
            <a:spLocks noGrp="1"/>
          </p:cNvSpPr>
          <p:nvPr>
            <p:ph type="ftr" sz="quarter" idx="11"/>
          </p:nvPr>
        </p:nvSpPr>
        <p:spPr/>
        <p:txBody>
          <a:bodyPr/>
          <a:lstStyle/>
          <a:p>
            <a:endParaRPr kumimoji="0"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kumimoji="0"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pPr/>
              <a:t>‹#›</a:t>
            </a:fld>
            <a:endParaRPr kumimoji="0"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8C592886-E571-45D5-8B56-343DC94F8FA6}" type="slidenum">
              <a:rPr kumimoji="0" lang="en-US" smtClean="0"/>
              <a:pPr/>
              <a:t>‹#›</a:t>
            </a:fld>
            <a:endParaRPr kumimoji="0"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kumimoji="0" lang="en-US"/>
          </a:p>
        </p:txBody>
      </p:sp>
      <p:sp>
        <p:nvSpPr>
          <p:cNvPr id="7" name="Slide Number Placeholder 6"/>
          <p:cNvSpPr>
            <a:spLocks noGrp="1"/>
          </p:cNvSpPr>
          <p:nvPr>
            <p:ph type="sldNum" sz="quarter" idx="12"/>
          </p:nvPr>
        </p:nvSpPr>
        <p:spPr>
          <a:xfrm>
            <a:off x="146304" y="6208776"/>
            <a:ext cx="457200" cy="457200"/>
          </a:xfrm>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lgn="l" eaLnBrk="1" latinLnBrk="0" hangingPunct="1"/>
            <a:fld id="{48D92626-37D2-4832-BF7A-BC283494A20D}" type="datetimeFigureOut">
              <a:rPr lang="en-US" smtClean="0"/>
              <a:pPr algn="l" eaLnBrk="1" latinLnBrk="0" hangingPunct="1"/>
              <a:t>11/10/2010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kumimoji="0"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kumimoji="0"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kumimoji="0" lang="en-US"/>
          </a:p>
        </p:txBody>
      </p:sp>
      <p:sp>
        <p:nvSpPr>
          <p:cNvPr id="4" name="Slide Number Placeholder 3"/>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kumimoji="0"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C592886-E571-45D5-8B56-343DC94F8FA6}" type="slidenum">
              <a:rPr kumimoji="0" lang="en-US" smtClean="0"/>
              <a:pPr/>
              <a:t>‹#›</a:t>
            </a:fld>
            <a:endParaRPr kumimoji="0"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dirty="0"/>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8C592886-E571-45D5-8B56-343DC94F8FA6}" type="slidenum">
              <a:rPr kumimoji="0" lang="en-US" smtClean="0"/>
              <a:pPr/>
              <a:t>‹#›</a:t>
            </a:fld>
            <a:endParaRPr kumimoji="0" lang="en-US" dirty="0"/>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17" name="Footer Placeholder 16"/>
          <p:cNvSpPr>
            <a:spLocks noGrp="1"/>
          </p:cNvSpPr>
          <p:nvPr>
            <p:ph type="ftr" sz="quarter" idx="11"/>
          </p:nvPr>
        </p:nvSpPr>
        <p:spPr/>
        <p:txBody>
          <a:bodyPr/>
          <a:lstStyle/>
          <a:p>
            <a:endParaRPr kumimoji="0" lang="en-US"/>
          </a:p>
        </p:txBody>
      </p:sp>
      <p:sp>
        <p:nvSpPr>
          <p:cNvPr id="29" name="Slide Number Placeholder 28"/>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dirty="0"/>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7924800" y="6416675"/>
            <a:ext cx="762000" cy="365125"/>
          </a:xfrm>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8C592886-E571-45D5-8B56-343DC94F8FA6}" type="slidenum">
              <a:rPr kumimoji="0" lang="en-US" smtClean="0"/>
              <a:pPr/>
              <a:t>‹#›</a:t>
            </a:fld>
            <a:endParaRPr kumimoji="0" lang="en-US" dirty="0"/>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pPr algn="l" eaLnBrk="1" latinLnBrk="0" hangingPunct="1"/>
              <a:t>11/10/2010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D92626-37D2-4832-BF7A-BC283494A20D}" type="datetimeFigureOut">
              <a:rPr lang="en-US" smtClean="0"/>
              <a:pPr/>
              <a:t>11/10/2010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7.jpe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7.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300" dirty="0">
              <a:solidFill>
                <a:schemeClr val="bg2">
                  <a:tint val="60000"/>
                  <a:satMod val="155000"/>
                </a:schemeClr>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lgn="r" eaLnBrk="1" latinLnBrk="0" hangingPunct="1"/>
            <a:endParaRPr kumimoji="0" lang="en-US" sz="1300" dirty="0">
              <a:solidFill>
                <a:schemeClr val="bg2">
                  <a:tint val="60000"/>
                  <a:satMod val="155000"/>
                </a:schemeClr>
              </a:solidFill>
            </a:endParaRP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lgn="r" eaLnBrk="1" latinLnBrk="0" hangingPunct="1"/>
            <a:endParaRPr kumimoji="0" lang="en-US" sz="1300" dirty="0">
              <a:solidFill>
                <a:schemeClr val="bg2">
                  <a:tint val="60000"/>
                  <a:satMod val="155000"/>
                </a:scheme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lgn="r" eaLnBrk="1" latinLnBrk="0" hangingPunct="1"/>
            <a:endParaRPr kumimoji="0" lang="en-US" sz="1300" dirty="0">
              <a:solidFill>
                <a:schemeClr val="bg2">
                  <a:tint val="60000"/>
                  <a:satMod val="155000"/>
                </a:scheme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r" eaLnBrk="1" latinLnBrk="0" hangingPunct="1"/>
            <a:endParaRPr kumimoji="0" lang="en-US" sz="1300" dirty="0">
              <a:solidFill>
                <a:schemeClr val="bg2">
                  <a:tint val="60000"/>
                  <a:satMod val="155000"/>
                </a:schemeClr>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r" eaLnBrk="1" latinLnBrk="0" hangingPunct="1"/>
            <a:endParaRPr kumimoji="0" lang="en-US" sz="1300" dirty="0">
              <a:solidFill>
                <a:schemeClr val="bg2">
                  <a:tint val="60000"/>
                  <a:satMod val="155000"/>
                </a:schemeClr>
              </a:solidFill>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lgn="r" eaLnBrk="1" latinLnBrk="0" hangingPunct="1"/>
            <a:endParaRPr kumimoji="0" lang="en-US" sz="1300" dirty="0">
              <a:solidFill>
                <a:schemeClr val="bg2">
                  <a:tint val="60000"/>
                  <a:satMod val="155000"/>
                </a:schemeClr>
              </a:solidFill>
            </a:endParaRP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r" eaLnBrk="1" latinLnBrk="0" hangingPunct="1"/>
            <a:endParaRPr kumimoji="0" lang="en-US" sz="1300" dirty="0">
              <a:solidFill>
                <a:schemeClr val="bg2">
                  <a:tint val="60000"/>
                  <a:satMod val="155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r" eaLnBrk="1" latinLnBrk="0" hangingPunct="1"/>
            <a:endParaRPr kumimoji="0" lang="en-US" sz="1300" dirty="0">
              <a:solidFill>
                <a:schemeClr val="bg2">
                  <a:tint val="60000"/>
                  <a:satMod val="155000"/>
                </a:schemeClr>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lgn="l" eaLnBrk="1" latinLnBrk="0" hangingPunct="1"/>
            <a:fld id="{48D92626-37D2-4832-BF7A-BC283494A20D}" type="datetimeFigureOut">
              <a:rPr lang="en-US" smtClean="0"/>
              <a:pPr algn="l" eaLnBrk="1" latinLnBrk="0" hangingPunct="1"/>
              <a:t>11/10/2010</a:t>
            </a:fld>
            <a:endParaRPr lang="en-US" sz="1300" dirty="0">
              <a:solidFill>
                <a:schemeClr val="bg2">
                  <a:tint val="60000"/>
                  <a:satMod val="155000"/>
                </a:schemeClr>
              </a:solidFill>
            </a:endParaRP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lgn="r" eaLnBrk="1" latinLnBrk="0" hangingPunct="1"/>
            <a:endParaRPr kumimoji="0" lang="en-US" sz="1300" dirty="0">
              <a:solidFill>
                <a:schemeClr val="bg2">
                  <a:tint val="60000"/>
                  <a:satMod val="155000"/>
                </a:scheme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www.blogger.com/post-edit.do" TargetMode="Externa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www.blogger.com/post-edit.do" TargetMode="Externa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57.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68.xml"/></Relationships>
</file>

<file path=ppt/slides/_rels/slide1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image" Target="../media/image25.gif"/><Relationship Id="rId2" Type="http://schemas.openxmlformats.org/officeDocument/2006/relationships/image" Target="../media/image24.jpeg"/><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image" Target="../media/image26.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5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gif"/><Relationship Id="rId1" Type="http://schemas.openxmlformats.org/officeDocument/2006/relationships/slideLayout" Target="../slideLayouts/slideLayout68.xml"/></Relationships>
</file>

<file path=ppt/slides/_rels/slide2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gif"/><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jpeg"/><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3" Type="http://schemas.openxmlformats.org/officeDocument/2006/relationships/image" Target="../media/image39.gif"/><Relationship Id="rId2" Type="http://schemas.openxmlformats.org/officeDocument/2006/relationships/image" Target="../media/image38.gif"/><Relationship Id="rId1" Type="http://schemas.openxmlformats.org/officeDocument/2006/relationships/slideLayout" Target="../slideLayouts/slideLayout24.xml"/><Relationship Id="rId4" Type="http://schemas.openxmlformats.org/officeDocument/2006/relationships/image" Target="../media/image40.png"/></Relationships>
</file>

<file path=ppt/slides/_rels/slide27.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57.xml"/></Relationships>
</file>

<file path=ppt/slides/_rels/slide28.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image" Target="../media/image43.png"/><Relationship Id="rId1" Type="http://schemas.openxmlformats.org/officeDocument/2006/relationships/slideLayout" Target="../slideLayouts/slideLayout7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9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cbse-ncert-solution.blogspot.com/2010/02/class-ix-circles-exercise-102-ncert.html" TargetMode="External"/><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cbse-ncert-solution.blogspot.com/2010/02/class-ix-circles-exercise-102-ncert.html" TargetMode="Externa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www.blogger.com/post-edit.do" TargetMode="External"/><Relationship Id="rId1" Type="http://schemas.openxmlformats.org/officeDocument/2006/relationships/slideLayout" Target="../slideLayouts/slideLayout13.xml"/><Relationship Id="rId5" Type="http://schemas.openxmlformats.org/officeDocument/2006/relationships/image" Target="../media/image14.jpeg"/><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blogger.com/post-edit.d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914400" y="76200"/>
            <a:ext cx="6172200" cy="2133600"/>
          </a:xfrm>
        </p:spPr>
        <p:txBody>
          <a:bodyPr/>
          <a:lstStyle/>
          <a:p>
            <a:r>
              <a:rPr lang="en-US" dirty="0" smtClean="0"/>
              <a:t>Bio-data</a:t>
            </a:r>
            <a:endParaRPr lang="en-US" dirty="0"/>
          </a:p>
        </p:txBody>
      </p:sp>
      <p:sp>
        <p:nvSpPr>
          <p:cNvPr id="2" name="Subtitle 1"/>
          <p:cNvSpPr>
            <a:spLocks noGrp="1"/>
          </p:cNvSpPr>
          <p:nvPr>
            <p:ph type="subTitle" idx="1"/>
          </p:nvPr>
        </p:nvSpPr>
        <p:spPr>
          <a:xfrm>
            <a:off x="1219200" y="2692878"/>
            <a:ext cx="6172200" cy="3174522"/>
          </a:xfrm>
        </p:spPr>
        <p:txBody>
          <a:bodyPr>
            <a:normAutofit/>
          </a:bodyPr>
          <a:lstStyle/>
          <a:p>
            <a:r>
              <a:rPr lang="en-US" sz="3200" dirty="0" smtClean="0"/>
              <a:t>Name-</a:t>
            </a:r>
            <a:r>
              <a:rPr lang="en-US" sz="3200" dirty="0" err="1" smtClean="0"/>
              <a:t>Swagnik</a:t>
            </a:r>
            <a:r>
              <a:rPr lang="en-US" sz="3200" dirty="0" smtClean="0"/>
              <a:t>  Rana</a:t>
            </a:r>
          </a:p>
          <a:p>
            <a:r>
              <a:rPr lang="en-US" sz="3200" dirty="0" smtClean="0"/>
              <a:t>Class-IX-B</a:t>
            </a:r>
          </a:p>
          <a:p>
            <a:r>
              <a:rPr lang="en-US" sz="3200" dirty="0" smtClean="0"/>
              <a:t>Roll-34</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E.X.10.3</a:t>
            </a:r>
            <a:endParaRPr lang="en-US" dirty="0"/>
          </a:p>
        </p:txBody>
      </p:sp>
      <p:sp>
        <p:nvSpPr>
          <p:cNvPr id="3" name="Content Placeholder 2"/>
          <p:cNvSpPr>
            <a:spLocks noGrp="1"/>
          </p:cNvSpPr>
          <p:nvPr>
            <p:ph idx="1"/>
          </p:nvPr>
        </p:nvSpPr>
        <p:spPr/>
        <p:txBody>
          <a:bodyPr>
            <a:normAutofit/>
          </a:bodyPr>
          <a:lstStyle/>
          <a:p>
            <a:r>
              <a:rPr lang="en-US" sz="1800" dirty="0"/>
              <a:t>Q 2: Suppose you are given a circle. Give a construction to find its centre.</a:t>
            </a:r>
          </a:p>
          <a:p>
            <a:r>
              <a:rPr lang="en-US" sz="1800" b="1" dirty="0" err="1"/>
              <a:t>Ans</a:t>
            </a:r>
            <a:r>
              <a:rPr lang="en-US" sz="1800" b="1" dirty="0"/>
              <a:t> 2:</a:t>
            </a:r>
            <a:endParaRPr lang="en-US" sz="1800" dirty="0"/>
          </a:p>
          <a:p>
            <a:endParaRPr lang="en-US" sz="1800" dirty="0" smtClean="0"/>
          </a:p>
          <a:p>
            <a:endParaRPr lang="en-US" sz="1800" dirty="0"/>
          </a:p>
          <a:p>
            <a:endParaRPr lang="en-US" sz="1800" dirty="0" smtClean="0"/>
          </a:p>
          <a:p>
            <a:endParaRPr lang="en-US" sz="1800" dirty="0"/>
          </a:p>
          <a:p>
            <a:r>
              <a:rPr lang="en-US" sz="1800" dirty="0" smtClean="0"/>
              <a:t>The </a:t>
            </a:r>
            <a:r>
              <a:rPr lang="en-US" sz="1800" dirty="0"/>
              <a:t>below given steps will be followed to find the centre of the given circle.</a:t>
            </a:r>
          </a:p>
          <a:p>
            <a:r>
              <a:rPr lang="en-US" sz="1800" dirty="0"/>
              <a:t>Step1. Take the given circle.</a:t>
            </a:r>
          </a:p>
          <a:p>
            <a:r>
              <a:rPr lang="en-US" sz="1800" dirty="0"/>
              <a:t>Step2. Take any two different chords AB and CD of this circle and draw perpendicular bisectors of these chords.</a:t>
            </a:r>
          </a:p>
          <a:p>
            <a:r>
              <a:rPr lang="en-US" sz="1800" dirty="0"/>
              <a:t>Step3. Let these perpendicular bisectors meet at point O. Hence, O is the centre of the given circle.</a:t>
            </a:r>
          </a:p>
        </p:txBody>
      </p:sp>
      <p:pic>
        <p:nvPicPr>
          <p:cNvPr id="4" name="Picture 3" descr="NCERT (CBSE) Solution, Class IX Mathematics - Circles">
            <a:hlinkClick r:id="rId2"/>
          </p:cNvPr>
          <p:cNvPicPr/>
          <p:nvPr/>
        </p:nvPicPr>
        <p:blipFill>
          <a:blip r:embed="rId3"/>
          <a:srcRect/>
          <a:stretch>
            <a:fillRect/>
          </a:stretch>
        </p:blipFill>
        <p:spPr bwMode="auto">
          <a:xfrm>
            <a:off x="5105400" y="1981200"/>
            <a:ext cx="1771650" cy="15430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E.X.10.3</a:t>
            </a:r>
            <a:endParaRPr lang="en-US" dirty="0"/>
          </a:p>
        </p:txBody>
      </p:sp>
      <p:sp>
        <p:nvSpPr>
          <p:cNvPr id="3" name="Content Placeholder 2"/>
          <p:cNvSpPr>
            <a:spLocks noGrp="1"/>
          </p:cNvSpPr>
          <p:nvPr>
            <p:ph idx="1"/>
          </p:nvPr>
        </p:nvSpPr>
        <p:spPr/>
        <p:txBody>
          <a:bodyPr>
            <a:normAutofit lnSpcReduction="10000"/>
          </a:bodyPr>
          <a:lstStyle/>
          <a:p>
            <a:r>
              <a:rPr lang="en-US" sz="1800" dirty="0"/>
              <a:t>Q 3: If two circles intersect at two points, then prove that their centers lie on the perpendicular bisector of the common chord.</a:t>
            </a:r>
          </a:p>
          <a:p>
            <a:r>
              <a:rPr lang="en-US" sz="1800" dirty="0"/>
              <a:t> </a:t>
            </a:r>
          </a:p>
          <a:p>
            <a:r>
              <a:rPr lang="en-US" sz="1800" b="1" dirty="0" err="1" smtClean="0"/>
              <a:t>Ans</a:t>
            </a:r>
            <a:r>
              <a:rPr lang="en-US" sz="1800" b="1" dirty="0" smtClean="0"/>
              <a:t> </a:t>
            </a:r>
            <a:r>
              <a:rPr lang="en-US" sz="1800" b="1" dirty="0"/>
              <a:t>3: </a:t>
            </a:r>
            <a:endParaRPr lang="en-US" sz="1800" dirty="0"/>
          </a:p>
          <a:p>
            <a:endParaRPr lang="en-US" sz="1800" dirty="0" smtClean="0"/>
          </a:p>
          <a:p>
            <a:endParaRPr lang="en-US" sz="1800" dirty="0" smtClean="0"/>
          </a:p>
          <a:p>
            <a:r>
              <a:rPr lang="en-US" sz="1800" dirty="0" smtClean="0"/>
              <a:t>Consider </a:t>
            </a:r>
            <a:r>
              <a:rPr lang="en-US" sz="1800" dirty="0"/>
              <a:t>two circles centered at point O and O’, intersecting each other at point A and B respectively.</a:t>
            </a:r>
          </a:p>
          <a:p>
            <a:r>
              <a:rPr lang="en-US" sz="1800" dirty="0"/>
              <a:t>Join AB. AB is the chord of the circle centered at O. Therefore, perpendicular bisector of AB will pass through O.</a:t>
            </a:r>
          </a:p>
          <a:p>
            <a:r>
              <a:rPr lang="en-US" sz="1800" dirty="0"/>
              <a:t>Again, AB is also the chord of the circle centered at O’. Therefore, perpendicular bisector of AB will also pass through O’.</a:t>
            </a:r>
          </a:p>
          <a:p>
            <a:r>
              <a:rPr lang="en-US" sz="1800" dirty="0"/>
              <a:t>Clearly, the centers of these circles lie on the perpendicular bisector of the common chord.</a:t>
            </a:r>
          </a:p>
          <a:p>
            <a:r>
              <a:rPr lang="en-US" sz="1800" dirty="0"/>
              <a:t> </a:t>
            </a:r>
          </a:p>
        </p:txBody>
      </p:sp>
      <p:pic>
        <p:nvPicPr>
          <p:cNvPr id="4" name="Picture 3" descr="NCERT (CBSE) Class IX Mathematics - Circles">
            <a:hlinkClick r:id="rId2"/>
          </p:cNvPr>
          <p:cNvPicPr/>
          <p:nvPr/>
        </p:nvPicPr>
        <p:blipFill>
          <a:blip r:embed="rId3"/>
          <a:srcRect/>
          <a:stretch>
            <a:fillRect/>
          </a:stretch>
        </p:blipFill>
        <p:spPr bwMode="auto">
          <a:xfrm>
            <a:off x="5334000" y="2057400"/>
            <a:ext cx="1990725" cy="11811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u="sng" dirty="0" smtClean="0"/>
              <a:t>E.X.10.4</a:t>
            </a:r>
            <a:endParaRPr lang="en-US" dirty="0"/>
          </a:p>
        </p:txBody>
      </p:sp>
      <p:sp>
        <p:nvSpPr>
          <p:cNvPr id="3" name="Content Placeholder 2"/>
          <p:cNvSpPr>
            <a:spLocks noGrp="1"/>
          </p:cNvSpPr>
          <p:nvPr>
            <p:ph sz="quarter" idx="1"/>
          </p:nvPr>
        </p:nvSpPr>
        <p:spPr>
          <a:xfrm>
            <a:off x="457200" y="838200"/>
            <a:ext cx="8229600" cy="6019800"/>
          </a:xfrm>
        </p:spPr>
        <p:txBody>
          <a:bodyPr>
            <a:noAutofit/>
          </a:bodyPr>
          <a:lstStyle/>
          <a:p>
            <a:r>
              <a:rPr lang="en-US" sz="2000" dirty="0"/>
              <a:t>(1)Two circles of radii 5 cm and 3 cm intersect at two points and the distance between their centres is 4 cm. Find the length of the common chord.</a:t>
            </a:r>
          </a:p>
          <a:p>
            <a:r>
              <a:rPr lang="en-US" sz="2000" dirty="0"/>
              <a:t>Let the radius of the circle centered at O and O' be 5 cm and 3 cm respectively.</a:t>
            </a:r>
          </a:p>
          <a:p>
            <a:r>
              <a:rPr lang="en-US" sz="2000" dirty="0"/>
              <a:t>OA = OB = 5 cm</a:t>
            </a:r>
          </a:p>
          <a:p>
            <a:r>
              <a:rPr lang="en-US" sz="2000" dirty="0"/>
              <a:t>O'A = O'B = 3 cm</a:t>
            </a:r>
          </a:p>
          <a:p>
            <a:r>
              <a:rPr lang="en-US" sz="2000" dirty="0"/>
              <a:t>OO' will be the perpendicular bisector of chord AB.</a:t>
            </a:r>
          </a:p>
          <a:p>
            <a:r>
              <a:rPr lang="en-US" sz="2000" dirty="0"/>
              <a:t>∴ AC = CB</a:t>
            </a:r>
          </a:p>
          <a:p>
            <a:r>
              <a:rPr lang="en-US" sz="2000" dirty="0"/>
              <a:t>It is given that, OO' = 4 cm</a:t>
            </a:r>
          </a:p>
          <a:p>
            <a:r>
              <a:rPr lang="en-US" sz="2000" dirty="0"/>
              <a:t>Let OC be </a:t>
            </a:r>
            <a:r>
              <a:rPr lang="en-US" sz="2000" i="1" dirty="0"/>
              <a:t>x</a:t>
            </a:r>
            <a:r>
              <a:rPr lang="en-US" sz="2000" dirty="0"/>
              <a:t>. Therefore, O'C will be 4 − </a:t>
            </a:r>
            <a:r>
              <a:rPr lang="en-US" sz="2000" i="1" dirty="0"/>
              <a:t>x</a:t>
            </a:r>
            <a:r>
              <a:rPr lang="en-US" sz="2000" dirty="0"/>
              <a:t>.</a:t>
            </a:r>
          </a:p>
          <a:p>
            <a:r>
              <a:rPr lang="en-US" sz="2000" dirty="0"/>
              <a:t>In ΔOAC,</a:t>
            </a:r>
          </a:p>
          <a:p>
            <a:r>
              <a:rPr lang="en-US" sz="2000" dirty="0"/>
              <a:t>OA</a:t>
            </a:r>
            <a:r>
              <a:rPr lang="en-US" sz="2000" baseline="30000" dirty="0"/>
              <a:t>2 </a:t>
            </a:r>
            <a:r>
              <a:rPr lang="en-US" sz="2000" dirty="0"/>
              <a:t>= AC</a:t>
            </a:r>
            <a:r>
              <a:rPr lang="en-US" sz="2000" baseline="30000" dirty="0"/>
              <a:t>2</a:t>
            </a:r>
            <a:r>
              <a:rPr lang="en-US" sz="2000" dirty="0"/>
              <a:t> + OC</a:t>
            </a:r>
            <a:r>
              <a:rPr lang="en-US" sz="2000" baseline="30000" dirty="0"/>
              <a:t>2</a:t>
            </a:r>
            <a:endParaRPr lang="en-US" sz="2000" dirty="0"/>
          </a:p>
          <a:p>
            <a:r>
              <a:rPr lang="en-US" sz="2000" dirty="0"/>
              <a:t>⇒ 5</a:t>
            </a:r>
            <a:r>
              <a:rPr lang="en-US" sz="2000" baseline="30000" dirty="0"/>
              <a:t>2</a:t>
            </a:r>
            <a:r>
              <a:rPr lang="en-US" sz="2000" dirty="0"/>
              <a:t> = AC</a:t>
            </a:r>
            <a:r>
              <a:rPr lang="en-US" sz="2000" baseline="30000" dirty="0"/>
              <a:t>2</a:t>
            </a:r>
            <a:r>
              <a:rPr lang="en-US" sz="2000" dirty="0"/>
              <a:t> +</a:t>
            </a:r>
            <a:r>
              <a:rPr lang="en-US" sz="2000" i="1" dirty="0"/>
              <a:t> x</a:t>
            </a:r>
            <a:r>
              <a:rPr lang="en-US" sz="2000" baseline="30000" dirty="0"/>
              <a:t>2</a:t>
            </a:r>
            <a:endParaRPr lang="en-US" sz="2000" dirty="0"/>
          </a:p>
          <a:p>
            <a:r>
              <a:rPr lang="en-US" sz="2000" dirty="0"/>
              <a:t>⇒ 25 − </a:t>
            </a:r>
            <a:r>
              <a:rPr lang="en-US" sz="2000" i="1" dirty="0"/>
              <a:t>x</a:t>
            </a:r>
            <a:r>
              <a:rPr lang="en-US" sz="2000" baseline="30000" dirty="0"/>
              <a:t>2</a:t>
            </a:r>
            <a:r>
              <a:rPr lang="en-US" sz="2000" dirty="0"/>
              <a:t> = AC</a:t>
            </a:r>
            <a:r>
              <a:rPr lang="en-US" sz="2000" baseline="30000" dirty="0"/>
              <a:t>2</a:t>
            </a:r>
            <a:r>
              <a:rPr lang="en-US" sz="2000" dirty="0"/>
              <a:t> ... (1)</a:t>
            </a:r>
          </a:p>
          <a:p>
            <a:pPr>
              <a:buNone/>
            </a:pPr>
            <a:endParaRPr lang="en-US" sz="2000" dirty="0"/>
          </a:p>
        </p:txBody>
      </p:sp>
      <p:pic>
        <p:nvPicPr>
          <p:cNvPr id="4" name="Picture 3"/>
          <p:cNvPicPr/>
          <p:nvPr/>
        </p:nvPicPr>
        <p:blipFill>
          <a:blip r:embed="rId2"/>
          <a:srcRect/>
          <a:stretch>
            <a:fillRect/>
          </a:stretch>
        </p:blipFill>
        <p:spPr bwMode="auto">
          <a:xfrm>
            <a:off x="6172200" y="3962400"/>
            <a:ext cx="1790700" cy="120015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E.X.10.4</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In ΔO'AC,</a:t>
            </a:r>
          </a:p>
          <a:p>
            <a:r>
              <a:rPr lang="en-US" dirty="0" smtClean="0"/>
              <a:t>O'A</a:t>
            </a:r>
            <a:r>
              <a:rPr lang="en-US" baseline="30000" dirty="0" smtClean="0"/>
              <a:t>2</a:t>
            </a:r>
            <a:r>
              <a:rPr lang="en-US" dirty="0" smtClean="0"/>
              <a:t> = AC</a:t>
            </a:r>
            <a:r>
              <a:rPr lang="en-US" baseline="30000" dirty="0" smtClean="0"/>
              <a:t>2</a:t>
            </a:r>
            <a:r>
              <a:rPr lang="en-US" dirty="0" smtClean="0"/>
              <a:t> + O'C</a:t>
            </a:r>
            <a:r>
              <a:rPr lang="en-US" baseline="30000" dirty="0" smtClean="0"/>
              <a:t>2</a:t>
            </a:r>
            <a:endParaRPr lang="en-US" dirty="0" smtClean="0"/>
          </a:p>
          <a:p>
            <a:r>
              <a:rPr lang="en-US" dirty="0" smtClean="0"/>
              <a:t>⇒ 3</a:t>
            </a:r>
            <a:r>
              <a:rPr lang="en-US" baseline="30000" dirty="0" smtClean="0"/>
              <a:t>2</a:t>
            </a:r>
            <a:r>
              <a:rPr lang="en-US" dirty="0" smtClean="0"/>
              <a:t> = AC</a:t>
            </a:r>
            <a:r>
              <a:rPr lang="en-US" baseline="30000" dirty="0" smtClean="0"/>
              <a:t>2</a:t>
            </a:r>
            <a:r>
              <a:rPr lang="en-US" dirty="0" smtClean="0"/>
              <a:t> + (4 − </a:t>
            </a:r>
            <a:r>
              <a:rPr lang="en-US" i="1" dirty="0" smtClean="0"/>
              <a:t>x</a:t>
            </a:r>
            <a:r>
              <a:rPr lang="en-US" dirty="0" smtClean="0"/>
              <a:t>)</a:t>
            </a:r>
            <a:r>
              <a:rPr lang="en-US" baseline="30000" dirty="0" smtClean="0"/>
              <a:t>2</a:t>
            </a:r>
            <a:endParaRPr lang="en-US" dirty="0" smtClean="0"/>
          </a:p>
          <a:p>
            <a:r>
              <a:rPr lang="en-US" dirty="0" smtClean="0"/>
              <a:t>⇒ 9 = AC</a:t>
            </a:r>
            <a:r>
              <a:rPr lang="en-US" baseline="30000" dirty="0" smtClean="0"/>
              <a:t>2</a:t>
            </a:r>
            <a:r>
              <a:rPr lang="en-US" dirty="0" smtClean="0"/>
              <a:t> + 16 + </a:t>
            </a:r>
            <a:r>
              <a:rPr lang="en-US" i="1" dirty="0" smtClean="0"/>
              <a:t>x</a:t>
            </a:r>
            <a:r>
              <a:rPr lang="en-US" baseline="30000" dirty="0" smtClean="0"/>
              <a:t>2</a:t>
            </a:r>
            <a:r>
              <a:rPr lang="en-US" dirty="0" smtClean="0"/>
              <a:t> − 8</a:t>
            </a:r>
            <a:r>
              <a:rPr lang="en-US" i="1" dirty="0" smtClean="0"/>
              <a:t>x</a:t>
            </a:r>
            <a:endParaRPr lang="en-US" dirty="0" smtClean="0"/>
          </a:p>
          <a:p>
            <a:r>
              <a:rPr lang="en-US" dirty="0" smtClean="0"/>
              <a:t>⇒ AC</a:t>
            </a:r>
            <a:r>
              <a:rPr lang="en-US" baseline="30000" dirty="0" smtClean="0"/>
              <a:t>2</a:t>
            </a:r>
            <a:r>
              <a:rPr lang="en-US" dirty="0" smtClean="0"/>
              <a:t> = − </a:t>
            </a:r>
            <a:r>
              <a:rPr lang="en-US" i="1" dirty="0" smtClean="0"/>
              <a:t>x</a:t>
            </a:r>
            <a:r>
              <a:rPr lang="en-US" baseline="30000" dirty="0" smtClean="0"/>
              <a:t>2</a:t>
            </a:r>
            <a:r>
              <a:rPr lang="en-US" dirty="0" smtClean="0"/>
              <a:t> − 7 + 8</a:t>
            </a:r>
            <a:r>
              <a:rPr lang="en-US" i="1" dirty="0" smtClean="0"/>
              <a:t>x</a:t>
            </a:r>
            <a:r>
              <a:rPr lang="en-US" dirty="0" smtClean="0"/>
              <a:t> ... (2)</a:t>
            </a:r>
          </a:p>
          <a:p>
            <a:r>
              <a:rPr lang="en-US" dirty="0" smtClean="0"/>
              <a:t>From equations (1) and (2), we obtain</a:t>
            </a:r>
          </a:p>
          <a:p>
            <a:r>
              <a:rPr lang="en-US" dirty="0" smtClean="0"/>
              <a:t>25 − </a:t>
            </a:r>
            <a:r>
              <a:rPr lang="en-US" i="1" dirty="0" smtClean="0"/>
              <a:t>x</a:t>
            </a:r>
            <a:r>
              <a:rPr lang="en-US" baseline="30000" dirty="0" smtClean="0"/>
              <a:t>2 </a:t>
            </a:r>
            <a:r>
              <a:rPr lang="en-US" dirty="0" smtClean="0"/>
              <a:t>= − </a:t>
            </a:r>
            <a:r>
              <a:rPr lang="en-US" i="1" dirty="0" smtClean="0"/>
              <a:t>x</a:t>
            </a:r>
            <a:r>
              <a:rPr lang="en-US" baseline="30000" dirty="0" smtClean="0"/>
              <a:t>2</a:t>
            </a:r>
            <a:r>
              <a:rPr lang="en-US" dirty="0" smtClean="0"/>
              <a:t> − 7 + 8</a:t>
            </a:r>
            <a:r>
              <a:rPr lang="en-US" i="1" dirty="0" smtClean="0"/>
              <a:t>x</a:t>
            </a:r>
            <a:endParaRPr lang="en-US" dirty="0" smtClean="0"/>
          </a:p>
          <a:p>
            <a:r>
              <a:rPr lang="en-US" dirty="0" smtClean="0"/>
              <a:t>8</a:t>
            </a:r>
            <a:r>
              <a:rPr lang="en-US" i="1" dirty="0" smtClean="0"/>
              <a:t>x</a:t>
            </a:r>
            <a:r>
              <a:rPr lang="en-US" dirty="0" smtClean="0"/>
              <a:t> = 32</a:t>
            </a:r>
          </a:p>
          <a:p>
            <a:r>
              <a:rPr lang="en-US" i="1" dirty="0" smtClean="0"/>
              <a:t>x</a:t>
            </a:r>
            <a:r>
              <a:rPr lang="en-US" dirty="0" smtClean="0"/>
              <a:t> = 4</a:t>
            </a:r>
          </a:p>
          <a:p>
            <a:r>
              <a:rPr lang="en-US" dirty="0" smtClean="0"/>
              <a:t>Therefore, the common chord will pass through the centre of the smaller circle i.e., O' and hence, it will be the diameter of the smaller circle.</a:t>
            </a:r>
          </a:p>
          <a:p>
            <a:r>
              <a:rPr lang="en-US" dirty="0" smtClean="0"/>
              <a:t>AC</a:t>
            </a:r>
            <a:r>
              <a:rPr lang="en-US" baseline="30000" dirty="0" smtClean="0"/>
              <a:t>2</a:t>
            </a:r>
            <a:r>
              <a:rPr lang="en-US" dirty="0" smtClean="0"/>
              <a:t> = 25 − </a:t>
            </a:r>
            <a:r>
              <a:rPr lang="en-US" i="1" dirty="0" smtClean="0"/>
              <a:t>x</a:t>
            </a:r>
            <a:r>
              <a:rPr lang="en-US" baseline="30000" dirty="0" smtClean="0"/>
              <a:t>2</a:t>
            </a:r>
            <a:r>
              <a:rPr lang="en-US" dirty="0" smtClean="0"/>
              <a:t> = 25 − 4</a:t>
            </a:r>
            <a:r>
              <a:rPr lang="en-US" baseline="30000" dirty="0" smtClean="0"/>
              <a:t>2</a:t>
            </a:r>
            <a:r>
              <a:rPr lang="en-US" dirty="0" smtClean="0"/>
              <a:t> = 25 − 16 = 9</a:t>
            </a:r>
          </a:p>
          <a:p>
            <a:r>
              <a:rPr lang="en-US" dirty="0" smtClean="0"/>
              <a:t>∴ AC = 3 m</a:t>
            </a:r>
          </a:p>
          <a:p>
            <a:endParaRPr lang="en-US" dirty="0" smtClean="0"/>
          </a:p>
          <a:p>
            <a:r>
              <a:rPr lang="en-US" dirty="0" smtClean="0"/>
              <a:t>Length of the common chord AB = 2 AC = (2 × 3) m = 6 m</a:t>
            </a:r>
            <a:endParaRPr lang="en-US" dirty="0"/>
          </a:p>
        </p:txBody>
      </p:sp>
      <p:pic>
        <p:nvPicPr>
          <p:cNvPr id="4" name="Picture 3" descr="http://cbse.meritnation.com/img/curr/1/9/7/107/2487/Chapter%2010_html_f022ec2.jpg"/>
          <p:cNvPicPr/>
          <p:nvPr/>
        </p:nvPicPr>
        <p:blipFill>
          <a:blip r:embed="rId2"/>
          <a:srcRect/>
          <a:stretch>
            <a:fillRect/>
          </a:stretch>
        </p:blipFill>
        <p:spPr bwMode="auto">
          <a:xfrm>
            <a:off x="5334000" y="1981200"/>
            <a:ext cx="1666875" cy="12763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E.X.10.4</a:t>
            </a:r>
            <a:endParaRPr lang="en-US" dirty="0"/>
          </a:p>
        </p:txBody>
      </p:sp>
      <p:sp>
        <p:nvSpPr>
          <p:cNvPr id="3" name="Content Placeholder 2"/>
          <p:cNvSpPr>
            <a:spLocks noGrp="1"/>
          </p:cNvSpPr>
          <p:nvPr>
            <p:ph idx="1"/>
          </p:nvPr>
        </p:nvSpPr>
        <p:spPr>
          <a:xfrm>
            <a:off x="457200" y="1447800"/>
            <a:ext cx="8229600" cy="5257800"/>
          </a:xfrm>
        </p:spPr>
        <p:txBody>
          <a:bodyPr>
            <a:normAutofit fontScale="47500" lnSpcReduction="20000"/>
          </a:bodyPr>
          <a:lstStyle/>
          <a:p>
            <a:r>
              <a:rPr lang="en-US" dirty="0"/>
              <a:t>(2)If two equal chords of a circle intersect within the circle, prove that the segments of one chord are equal to corresponding segments of the other chord.</a:t>
            </a:r>
          </a:p>
          <a:p>
            <a:r>
              <a:rPr lang="en-US" dirty="0"/>
              <a:t>Let PQ and RS be two equal chords of a given circle and they are intersecting each other at point T.</a:t>
            </a:r>
          </a:p>
          <a:p>
            <a:r>
              <a:rPr lang="en-US" dirty="0"/>
              <a:t>Draw perpendiculars OV and OU on these chords.</a:t>
            </a:r>
          </a:p>
          <a:p>
            <a:r>
              <a:rPr lang="en-US" dirty="0"/>
              <a:t>In ΔOVT and ΔOUT,</a:t>
            </a:r>
          </a:p>
          <a:p>
            <a:r>
              <a:rPr lang="en-US" dirty="0"/>
              <a:t>OV = OU (Equal chords of a circle are equidistant from the centre)</a:t>
            </a:r>
          </a:p>
          <a:p>
            <a:r>
              <a:rPr lang="en-US" dirty="0"/>
              <a:t>∠OVT = ∠OUT (Each 90°)</a:t>
            </a:r>
          </a:p>
          <a:p>
            <a:r>
              <a:rPr lang="en-US" dirty="0"/>
              <a:t>OT = OT (Common)</a:t>
            </a:r>
          </a:p>
          <a:p>
            <a:r>
              <a:rPr lang="en-US" dirty="0"/>
              <a:t>∴ ΔOVT ≅ ΔOUT (RHS congruence rule)</a:t>
            </a:r>
          </a:p>
          <a:p>
            <a:r>
              <a:rPr lang="en-US" dirty="0"/>
              <a:t>∴ VT = UT (By CPCT) ... (1)</a:t>
            </a:r>
          </a:p>
          <a:p>
            <a:r>
              <a:rPr lang="en-US" dirty="0"/>
              <a:t>It is given that,</a:t>
            </a:r>
          </a:p>
          <a:p>
            <a:r>
              <a:rPr lang="en-US" dirty="0"/>
              <a:t>PQ = RS ... (2)</a:t>
            </a:r>
          </a:p>
          <a:p>
            <a:r>
              <a:rPr lang="en-US" dirty="0"/>
              <a:t>⇒ </a:t>
            </a:r>
          </a:p>
          <a:p>
            <a:r>
              <a:rPr lang="en-US" dirty="0"/>
              <a:t>⇒ PV = RU ... (3)</a:t>
            </a:r>
          </a:p>
          <a:p>
            <a:r>
              <a:rPr lang="en-US" dirty="0"/>
              <a:t>On adding equations (1) and (3), we obtain</a:t>
            </a:r>
          </a:p>
          <a:p>
            <a:r>
              <a:rPr lang="en-US" dirty="0"/>
              <a:t>PV + VT = RU + UT</a:t>
            </a:r>
          </a:p>
          <a:p>
            <a:r>
              <a:rPr lang="en-US" dirty="0"/>
              <a:t>⇒ PT = RT ... (4)</a:t>
            </a:r>
          </a:p>
          <a:p>
            <a:r>
              <a:rPr lang="en-US" dirty="0"/>
              <a:t>On subtracting equation (4) from equation (2), we obtain</a:t>
            </a:r>
          </a:p>
          <a:p>
            <a:r>
              <a:rPr lang="en-US" dirty="0"/>
              <a:t>PQ − PT = RS − RT</a:t>
            </a:r>
          </a:p>
          <a:p>
            <a:r>
              <a:rPr lang="en-US" dirty="0"/>
              <a:t>⇒ QT = ST ... (5)</a:t>
            </a:r>
          </a:p>
          <a:p>
            <a:r>
              <a:rPr lang="en-US" dirty="0"/>
              <a:t>Equations (4) and (5) indicate that the corresponding segments of chords PQ and RS are congruent to each other.</a:t>
            </a:r>
          </a:p>
          <a:p>
            <a:endParaRPr lang="en-US" dirty="0"/>
          </a:p>
        </p:txBody>
      </p:sp>
      <p:pic>
        <p:nvPicPr>
          <p:cNvPr id="4" name="Picture 3" descr="http://cbse.meritnation.com/img/curr/1/9/7/107/2489/Chapter%2010_html_2985900b.jpg"/>
          <p:cNvPicPr/>
          <p:nvPr/>
        </p:nvPicPr>
        <p:blipFill>
          <a:blip r:embed="rId2"/>
          <a:srcRect/>
          <a:stretch>
            <a:fillRect/>
          </a:stretch>
        </p:blipFill>
        <p:spPr bwMode="auto">
          <a:xfrm>
            <a:off x="6019800" y="3276600"/>
            <a:ext cx="2038350" cy="14097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E.X.10.4</a:t>
            </a:r>
            <a:endParaRPr lang="en-US" dirty="0"/>
          </a:p>
        </p:txBody>
      </p:sp>
      <p:sp>
        <p:nvSpPr>
          <p:cNvPr id="3" name="Content Placeholder 2"/>
          <p:cNvSpPr>
            <a:spLocks noGrp="1"/>
          </p:cNvSpPr>
          <p:nvPr>
            <p:ph idx="1"/>
          </p:nvPr>
        </p:nvSpPr>
        <p:spPr/>
        <p:txBody>
          <a:bodyPr>
            <a:normAutofit fontScale="77500" lnSpcReduction="20000"/>
          </a:bodyPr>
          <a:lstStyle/>
          <a:p>
            <a:r>
              <a:rPr lang="en-US" dirty="0"/>
              <a:t>(3)If two equal chords of a circle intersect within the circle, prove that the line joining the point of intersection to the centre makes equal angles with the chords.</a:t>
            </a:r>
          </a:p>
          <a:p>
            <a:r>
              <a:rPr lang="en-US" dirty="0"/>
              <a:t>Let PQ and RS are two equal chords of a given circle and they are intersecting each other at point T.</a:t>
            </a:r>
          </a:p>
          <a:p>
            <a:r>
              <a:rPr lang="en-US" dirty="0"/>
              <a:t>Draw perpendiculars OV and OU on these chords.</a:t>
            </a:r>
          </a:p>
          <a:p>
            <a:r>
              <a:rPr lang="en-US" dirty="0"/>
              <a:t>In ΔOVT and ΔOUT,</a:t>
            </a:r>
          </a:p>
          <a:p>
            <a:r>
              <a:rPr lang="en-US" dirty="0"/>
              <a:t>OV = OU (Equal chords of a circle are equidistant from the centre)</a:t>
            </a:r>
          </a:p>
          <a:p>
            <a:r>
              <a:rPr lang="en-US" dirty="0"/>
              <a:t>∠OVT = ∠OUT (Each 90°)</a:t>
            </a:r>
          </a:p>
          <a:p>
            <a:r>
              <a:rPr lang="en-US" dirty="0"/>
              <a:t>OT = OT (Common)</a:t>
            </a:r>
          </a:p>
          <a:p>
            <a:r>
              <a:rPr lang="en-US" dirty="0"/>
              <a:t>∴ ΔOVT ≅ ΔOUT (RHS congruence rule)</a:t>
            </a:r>
          </a:p>
          <a:p>
            <a:r>
              <a:rPr lang="en-US" dirty="0"/>
              <a:t>∴ ∠OTV = ∠OTU (By CPCT)</a:t>
            </a:r>
          </a:p>
          <a:p>
            <a:endParaRPr lang="en-US" dirty="0" smtClean="0"/>
          </a:p>
          <a:p>
            <a:r>
              <a:rPr lang="en-US" dirty="0" smtClean="0"/>
              <a:t>Therefore</a:t>
            </a:r>
            <a:r>
              <a:rPr lang="en-US" dirty="0"/>
              <a:t>, it is proved that the line joining the point of intersection to the centre makes equal angles with the chords.</a:t>
            </a:r>
          </a:p>
          <a:p>
            <a:endParaRPr lang="en-US" dirty="0"/>
          </a:p>
        </p:txBody>
      </p:sp>
      <p:pic>
        <p:nvPicPr>
          <p:cNvPr id="4" name="Picture 3"/>
          <p:cNvPicPr/>
          <p:nvPr/>
        </p:nvPicPr>
        <p:blipFill>
          <a:blip r:embed="rId2"/>
          <a:srcRect/>
          <a:stretch>
            <a:fillRect/>
          </a:stretch>
        </p:blipFill>
        <p:spPr bwMode="auto">
          <a:xfrm>
            <a:off x="5715000" y="4267200"/>
            <a:ext cx="2038350" cy="14097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E.X.10.4</a:t>
            </a:r>
            <a:endParaRPr lang="en-US" dirty="0"/>
          </a:p>
        </p:txBody>
      </p:sp>
      <p:sp>
        <p:nvSpPr>
          <p:cNvPr id="3" name="Content Placeholder 2"/>
          <p:cNvSpPr>
            <a:spLocks noGrp="1"/>
          </p:cNvSpPr>
          <p:nvPr>
            <p:ph idx="1"/>
          </p:nvPr>
        </p:nvSpPr>
        <p:spPr>
          <a:xfrm>
            <a:off x="457200" y="1600200"/>
            <a:ext cx="8229600" cy="5105400"/>
          </a:xfrm>
        </p:spPr>
        <p:txBody>
          <a:bodyPr>
            <a:normAutofit lnSpcReduction="10000"/>
          </a:bodyPr>
          <a:lstStyle/>
          <a:p>
            <a:r>
              <a:rPr lang="en-US" sz="2100" dirty="0"/>
              <a:t>(4)If a line intersects two concentric circles (circles with the same centre) with centre O at A, B, C and D, prove that AB = CD (see figure 10.25).</a:t>
            </a:r>
          </a:p>
          <a:p>
            <a:endParaRPr lang="en-US" sz="2100" dirty="0" smtClean="0"/>
          </a:p>
          <a:p>
            <a:r>
              <a:rPr lang="en-US" sz="2100" dirty="0" smtClean="0"/>
              <a:t>Let </a:t>
            </a:r>
            <a:r>
              <a:rPr lang="en-US" sz="2100" dirty="0"/>
              <a:t>us draw a perpendicular OM on line AD.</a:t>
            </a:r>
          </a:p>
          <a:p>
            <a:endParaRPr lang="en-US" sz="2100" dirty="0" smtClean="0"/>
          </a:p>
          <a:p>
            <a:r>
              <a:rPr lang="en-US" sz="2100" dirty="0" smtClean="0"/>
              <a:t>It </a:t>
            </a:r>
            <a:r>
              <a:rPr lang="en-US" sz="2100" dirty="0"/>
              <a:t>can be observed that BC is the chord of the smaller circle and AD is the chord of the bigger circle.</a:t>
            </a:r>
          </a:p>
          <a:p>
            <a:r>
              <a:rPr lang="en-US" sz="2100" dirty="0"/>
              <a:t>We know that perpendicular drawn from the centre of the circle bisects the chord.</a:t>
            </a:r>
          </a:p>
          <a:p>
            <a:r>
              <a:rPr lang="en-US" sz="2100" dirty="0"/>
              <a:t>∴ BM = MC ... (1)</a:t>
            </a:r>
          </a:p>
          <a:p>
            <a:r>
              <a:rPr lang="en-US" sz="2100" dirty="0"/>
              <a:t>And, AM = MD ... (2)</a:t>
            </a:r>
          </a:p>
          <a:p>
            <a:r>
              <a:rPr lang="en-US" sz="2100" dirty="0"/>
              <a:t>On subtracting equation (2) from (1), we obtain</a:t>
            </a:r>
          </a:p>
          <a:p>
            <a:r>
              <a:rPr lang="en-US" sz="2100" dirty="0"/>
              <a:t>AM − BM = MD − MC</a:t>
            </a:r>
          </a:p>
          <a:p>
            <a:r>
              <a:rPr lang="en-US" sz="2100" dirty="0"/>
              <a:t>⇒ AB = CD</a:t>
            </a:r>
          </a:p>
          <a:p>
            <a:endParaRPr lang="en-US" dirty="0"/>
          </a:p>
        </p:txBody>
      </p:sp>
      <p:pic>
        <p:nvPicPr>
          <p:cNvPr id="4" name="Picture 3" descr="http://cbse.meritnation.com/img/curr/1/9/7/107/3305/Chapter%2010_html_m66d4fea0.jpg"/>
          <p:cNvPicPr/>
          <p:nvPr/>
        </p:nvPicPr>
        <p:blipFill>
          <a:blip r:embed="rId2"/>
          <a:srcRect/>
          <a:stretch>
            <a:fillRect/>
          </a:stretch>
        </p:blipFill>
        <p:spPr bwMode="auto">
          <a:xfrm>
            <a:off x="5867400" y="2133600"/>
            <a:ext cx="1962150" cy="1524000"/>
          </a:xfrm>
          <a:prstGeom prst="rect">
            <a:avLst/>
          </a:prstGeom>
          <a:noFill/>
          <a:ln w="9525">
            <a:noFill/>
            <a:miter lim="800000"/>
            <a:headEnd/>
            <a:tailEnd/>
          </a:ln>
        </p:spPr>
      </p:pic>
      <p:pic>
        <p:nvPicPr>
          <p:cNvPr id="5" name="Picture 4" descr="http://cbse.meritnation.com/img/curr/1/9/7/107/3305/Chapter%2010_html_208858d5.jpg"/>
          <p:cNvPicPr/>
          <p:nvPr/>
        </p:nvPicPr>
        <p:blipFill>
          <a:blip r:embed="rId3"/>
          <a:srcRect/>
          <a:stretch>
            <a:fillRect/>
          </a:stretch>
        </p:blipFill>
        <p:spPr bwMode="auto">
          <a:xfrm>
            <a:off x="6324600" y="4572000"/>
            <a:ext cx="1962150" cy="15240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E.X.10.4</a:t>
            </a:r>
            <a:endParaRPr lang="en-US" dirty="0"/>
          </a:p>
        </p:txBody>
      </p:sp>
      <p:sp>
        <p:nvSpPr>
          <p:cNvPr id="3" name="Content Placeholder 2"/>
          <p:cNvSpPr>
            <a:spLocks noGrp="1"/>
          </p:cNvSpPr>
          <p:nvPr>
            <p:ph sz="quarter" idx="1"/>
          </p:nvPr>
        </p:nvSpPr>
        <p:spPr/>
        <p:txBody>
          <a:bodyPr>
            <a:normAutofit fontScale="92500" lnSpcReduction="10000"/>
          </a:bodyPr>
          <a:lstStyle/>
          <a:p>
            <a:r>
              <a:rPr lang="en-US" sz="1800" dirty="0"/>
              <a:t>(5)Three girls </a:t>
            </a:r>
            <a:r>
              <a:rPr lang="en-US" sz="1800" dirty="0" err="1"/>
              <a:t>Reshma</a:t>
            </a:r>
            <a:r>
              <a:rPr lang="en-US" sz="1800" dirty="0"/>
              <a:t>, </a:t>
            </a:r>
            <a:r>
              <a:rPr lang="en-US" sz="1800" dirty="0" err="1"/>
              <a:t>Salma</a:t>
            </a:r>
            <a:r>
              <a:rPr lang="en-US" sz="1800" dirty="0"/>
              <a:t> and </a:t>
            </a:r>
            <a:r>
              <a:rPr lang="en-US" sz="1800" dirty="0" err="1"/>
              <a:t>Mandip</a:t>
            </a:r>
            <a:r>
              <a:rPr lang="en-US" sz="1800" dirty="0"/>
              <a:t> are playing a game by standing on a circle of radius 5 m drawn in a park. </a:t>
            </a:r>
            <a:r>
              <a:rPr lang="en-US" sz="1800" dirty="0" err="1"/>
              <a:t>Reshma</a:t>
            </a:r>
            <a:r>
              <a:rPr lang="en-US" sz="1800" dirty="0"/>
              <a:t> throws a ball to </a:t>
            </a:r>
            <a:r>
              <a:rPr lang="en-US" sz="1800" dirty="0" err="1"/>
              <a:t>Salma</a:t>
            </a:r>
            <a:r>
              <a:rPr lang="en-US" sz="1800" dirty="0"/>
              <a:t>, </a:t>
            </a:r>
            <a:r>
              <a:rPr lang="en-US" sz="1800" dirty="0" err="1"/>
              <a:t>Salma</a:t>
            </a:r>
            <a:r>
              <a:rPr lang="en-US" sz="1800" dirty="0"/>
              <a:t> to </a:t>
            </a:r>
            <a:r>
              <a:rPr lang="en-US" sz="1800" dirty="0" err="1"/>
              <a:t>Mandip</a:t>
            </a:r>
            <a:r>
              <a:rPr lang="en-US" sz="1800" dirty="0"/>
              <a:t>, </a:t>
            </a:r>
            <a:r>
              <a:rPr lang="en-US" sz="1800" dirty="0" err="1"/>
              <a:t>Mandip</a:t>
            </a:r>
            <a:r>
              <a:rPr lang="en-US" sz="1800" dirty="0"/>
              <a:t> to </a:t>
            </a:r>
            <a:r>
              <a:rPr lang="en-US" sz="1800" dirty="0" err="1"/>
              <a:t>Reshma</a:t>
            </a:r>
            <a:r>
              <a:rPr lang="en-US" sz="1800" dirty="0"/>
              <a:t>. If the distance between </a:t>
            </a:r>
            <a:r>
              <a:rPr lang="en-US" sz="1800" dirty="0" err="1"/>
              <a:t>Reshma</a:t>
            </a:r>
            <a:r>
              <a:rPr lang="en-US" sz="1800" dirty="0"/>
              <a:t> and </a:t>
            </a:r>
            <a:r>
              <a:rPr lang="en-US" sz="1800" dirty="0" err="1"/>
              <a:t>Salma</a:t>
            </a:r>
            <a:r>
              <a:rPr lang="en-US" sz="1800" dirty="0"/>
              <a:t> and between </a:t>
            </a:r>
            <a:r>
              <a:rPr lang="en-US" sz="1800" dirty="0" err="1"/>
              <a:t>Salma</a:t>
            </a:r>
            <a:r>
              <a:rPr lang="en-US" sz="1800" dirty="0"/>
              <a:t> and </a:t>
            </a:r>
            <a:r>
              <a:rPr lang="en-US" sz="1800" dirty="0" err="1"/>
              <a:t>Mandip</a:t>
            </a:r>
            <a:r>
              <a:rPr lang="en-US" sz="1800" dirty="0"/>
              <a:t> is 6 m each, what is the distance between </a:t>
            </a:r>
            <a:r>
              <a:rPr lang="en-US" sz="1800" dirty="0" err="1"/>
              <a:t>Reshma</a:t>
            </a:r>
            <a:r>
              <a:rPr lang="en-US" sz="1800" dirty="0"/>
              <a:t> and </a:t>
            </a:r>
            <a:r>
              <a:rPr lang="en-US" sz="1800" dirty="0" err="1"/>
              <a:t>Mandip</a:t>
            </a:r>
            <a:r>
              <a:rPr lang="en-US" sz="1800" dirty="0"/>
              <a:t>?</a:t>
            </a:r>
          </a:p>
          <a:p>
            <a:r>
              <a:rPr lang="en-US" sz="1800" dirty="0"/>
              <a:t>Draw perpendiculars OA and OB on RS and SM respectively</a:t>
            </a:r>
            <a:r>
              <a:rPr lang="en-US" sz="1800" dirty="0" smtClean="0"/>
              <a:t>.</a:t>
            </a:r>
          </a:p>
          <a:p>
            <a:endParaRPr lang="en-US" sz="1800" dirty="0"/>
          </a:p>
          <a:p>
            <a:r>
              <a:rPr lang="en-US" sz="1800" dirty="0"/>
              <a:t>OR = OS = OM = 5 m. (Radii of the circle)</a:t>
            </a:r>
          </a:p>
          <a:p>
            <a:r>
              <a:rPr lang="en-US" sz="1800" dirty="0"/>
              <a:t>In ΔOAR,</a:t>
            </a:r>
          </a:p>
          <a:p>
            <a:r>
              <a:rPr lang="en-US" sz="1800" dirty="0"/>
              <a:t>OA</a:t>
            </a:r>
            <a:r>
              <a:rPr lang="en-US" sz="1800" baseline="30000" dirty="0"/>
              <a:t>2</a:t>
            </a:r>
            <a:r>
              <a:rPr lang="en-US" sz="1800" dirty="0"/>
              <a:t> + AR</a:t>
            </a:r>
            <a:r>
              <a:rPr lang="en-US" sz="1800" baseline="30000" dirty="0"/>
              <a:t>2</a:t>
            </a:r>
            <a:r>
              <a:rPr lang="en-US" sz="1800" dirty="0"/>
              <a:t> = OR</a:t>
            </a:r>
            <a:r>
              <a:rPr lang="en-US" sz="1800" baseline="30000" dirty="0"/>
              <a:t>2</a:t>
            </a:r>
            <a:endParaRPr lang="en-US" sz="1800" dirty="0"/>
          </a:p>
          <a:p>
            <a:r>
              <a:rPr lang="en-US" sz="1800" dirty="0"/>
              <a:t>OA</a:t>
            </a:r>
            <a:r>
              <a:rPr lang="en-US" sz="1800" baseline="30000" dirty="0"/>
              <a:t>2</a:t>
            </a:r>
            <a:r>
              <a:rPr lang="en-US" sz="1800" dirty="0"/>
              <a:t> + (3 m)</a:t>
            </a:r>
            <a:r>
              <a:rPr lang="en-US" sz="1800" baseline="30000" dirty="0"/>
              <a:t>2</a:t>
            </a:r>
            <a:r>
              <a:rPr lang="en-US" sz="1800" dirty="0"/>
              <a:t> = (5 m)</a:t>
            </a:r>
            <a:r>
              <a:rPr lang="en-US" sz="1800" baseline="30000" dirty="0"/>
              <a:t>2</a:t>
            </a:r>
            <a:endParaRPr lang="en-US" sz="1800" dirty="0"/>
          </a:p>
          <a:p>
            <a:r>
              <a:rPr lang="en-US" sz="1800" dirty="0"/>
              <a:t>OA</a:t>
            </a:r>
            <a:r>
              <a:rPr lang="en-US" sz="1800" baseline="30000" dirty="0"/>
              <a:t>2</a:t>
            </a:r>
            <a:r>
              <a:rPr lang="en-US" sz="1800" dirty="0"/>
              <a:t> = (25 − 9) m</a:t>
            </a:r>
            <a:r>
              <a:rPr lang="en-US" sz="1800" baseline="30000" dirty="0"/>
              <a:t>2</a:t>
            </a:r>
            <a:r>
              <a:rPr lang="en-US" sz="1800" dirty="0"/>
              <a:t> = 16 m</a:t>
            </a:r>
            <a:r>
              <a:rPr lang="en-US" sz="1800" baseline="30000" dirty="0"/>
              <a:t>2</a:t>
            </a:r>
            <a:endParaRPr lang="en-US" sz="1800" dirty="0"/>
          </a:p>
          <a:p>
            <a:r>
              <a:rPr lang="en-US" sz="1800" dirty="0"/>
              <a:t>OA = 4 m</a:t>
            </a:r>
          </a:p>
          <a:p>
            <a:r>
              <a:rPr lang="en-US" sz="1800" dirty="0"/>
              <a:t>ORSM will be a kite (OR = OM and RS = SM). We know that the diagonals of a kite are perpendicular and the diagonal common to both the isosceles triangles is bisected by another diagonal.</a:t>
            </a:r>
          </a:p>
          <a:p>
            <a:r>
              <a:rPr lang="en-US" sz="1800" dirty="0"/>
              <a:t>∴∠RCS will be of 90° and RC = CM</a:t>
            </a:r>
          </a:p>
          <a:p>
            <a:endParaRPr lang="en-US" sz="1800" dirty="0"/>
          </a:p>
          <a:p>
            <a:endParaRPr lang="en-US" sz="1800" dirty="0"/>
          </a:p>
        </p:txBody>
      </p:sp>
      <p:pic>
        <p:nvPicPr>
          <p:cNvPr id="4" name="Picture 3" descr="http://cbse.meritnation.com/img/curr/1/9/7/107/2502/Chapter%2010_html_2ac1dec5.jpg"/>
          <p:cNvPicPr/>
          <p:nvPr/>
        </p:nvPicPr>
        <p:blipFill>
          <a:blip r:embed="rId2"/>
          <a:srcRect/>
          <a:stretch>
            <a:fillRect/>
          </a:stretch>
        </p:blipFill>
        <p:spPr bwMode="auto">
          <a:xfrm>
            <a:off x="6477000" y="2743200"/>
            <a:ext cx="1990725" cy="1704975"/>
          </a:xfrm>
          <a:prstGeom prst="rect">
            <a:avLst/>
          </a:prstGeom>
          <a:noFill/>
          <a:ln w="9525">
            <a:noFill/>
            <a:miter lim="800000"/>
            <a:headEnd/>
            <a:tailEnd/>
          </a:ln>
        </p:spPr>
      </p:pic>
      <p:pic>
        <p:nvPicPr>
          <p:cNvPr id="5" name="Picture 4" descr="http://cbse.meritnation.com/img/curr/1/9/7/107/2502/Chapter%2010_html_ad85bcf.gif"/>
          <p:cNvPicPr/>
          <p:nvPr/>
        </p:nvPicPr>
        <p:blipFill>
          <a:blip r:embed="rId3"/>
          <a:srcRect/>
          <a:stretch>
            <a:fillRect/>
          </a:stretch>
        </p:blipFill>
        <p:spPr bwMode="auto">
          <a:xfrm>
            <a:off x="7010400" y="4419600"/>
            <a:ext cx="1219200" cy="39052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800" dirty="0" smtClean="0"/>
              <a:t>Area of ΔORS</a:t>
            </a:r>
            <a:r>
              <a:rPr lang="en-US" sz="2800" dirty="0" smtClean="0"/>
              <a:t>=</a:t>
            </a:r>
          </a:p>
          <a:p>
            <a:endParaRPr lang="en-US" sz="2800" dirty="0"/>
          </a:p>
          <a:p>
            <a:endParaRPr lang="en-US" sz="2800" dirty="0" smtClean="0"/>
          </a:p>
          <a:p>
            <a:endParaRPr lang="en-US" sz="2800" dirty="0"/>
          </a:p>
          <a:p>
            <a:endParaRPr lang="en-US" sz="2800" dirty="0" smtClean="0"/>
          </a:p>
          <a:p>
            <a:endParaRPr lang="en-US" sz="2800" dirty="0"/>
          </a:p>
          <a:p>
            <a:endParaRPr lang="en-US" sz="2800" smtClean="0"/>
          </a:p>
          <a:p>
            <a:r>
              <a:rPr lang="en-US" sz="2800" smtClean="0"/>
              <a:t>Therefore</a:t>
            </a:r>
            <a:r>
              <a:rPr lang="en-US" sz="2800" dirty="0"/>
              <a:t>, the distance between </a:t>
            </a:r>
            <a:r>
              <a:rPr lang="en-US" sz="2800" dirty="0" err="1"/>
              <a:t>Reshma</a:t>
            </a:r>
            <a:r>
              <a:rPr lang="en-US" sz="2800" dirty="0"/>
              <a:t> and </a:t>
            </a:r>
            <a:r>
              <a:rPr lang="en-US" sz="2800" dirty="0" err="1"/>
              <a:t>Mandip</a:t>
            </a:r>
            <a:r>
              <a:rPr lang="en-US" sz="2800" dirty="0"/>
              <a:t> is 9.6 m</a:t>
            </a:r>
            <a:endParaRPr lang="en-US" sz="2800" dirty="0" smtClean="0"/>
          </a:p>
          <a:p>
            <a:endParaRPr lang="en-US" sz="2800" dirty="0" smtClean="0"/>
          </a:p>
          <a:p>
            <a:endParaRPr lang="en-US" sz="2800" dirty="0"/>
          </a:p>
          <a:p>
            <a:endParaRPr lang="en-US" sz="2800" dirty="0" smtClean="0"/>
          </a:p>
          <a:p>
            <a:endParaRPr lang="en-US" sz="2800" dirty="0"/>
          </a:p>
          <a:p>
            <a:endParaRPr lang="en-US" sz="2800" dirty="0" smtClean="0"/>
          </a:p>
          <a:p>
            <a:endParaRPr lang="en-US" sz="2800" dirty="0"/>
          </a:p>
          <a:p>
            <a:endParaRPr lang="en-US" sz="2800" dirty="0" smtClean="0"/>
          </a:p>
          <a:p>
            <a:endParaRPr lang="en-US" sz="2800" dirty="0"/>
          </a:p>
          <a:p>
            <a:endParaRPr lang="en-US" sz="2800" dirty="0" smtClean="0"/>
          </a:p>
          <a:p>
            <a:endParaRPr lang="en-US" sz="2800" dirty="0"/>
          </a:p>
          <a:p>
            <a:endParaRPr lang="en-US" sz="2800" dirty="0" smtClean="0"/>
          </a:p>
          <a:p>
            <a:endParaRPr lang="en-US" sz="2800" dirty="0" smtClean="0"/>
          </a:p>
          <a:p>
            <a:endParaRPr lang="en-US" sz="2800" dirty="0"/>
          </a:p>
          <a:p>
            <a:endParaRPr lang="en-US" sz="2800" dirty="0" smtClean="0"/>
          </a:p>
          <a:p>
            <a:endParaRPr lang="en-US" sz="2800" dirty="0" smtClean="0"/>
          </a:p>
          <a:p>
            <a:endParaRPr lang="en-US" sz="2800" dirty="0"/>
          </a:p>
          <a:p>
            <a:endParaRPr lang="en-US" sz="2800" dirty="0" smtClean="0"/>
          </a:p>
          <a:p>
            <a:endParaRPr lang="en-US" sz="2800" dirty="0"/>
          </a:p>
          <a:p>
            <a:endParaRPr lang="en-US" sz="2800" dirty="0" smtClean="0"/>
          </a:p>
          <a:p>
            <a:pPr>
              <a:buNone/>
            </a:pPr>
            <a:r>
              <a:rPr lang="en-US" sz="2800" dirty="0" smtClean="0"/>
              <a:t> </a:t>
            </a:r>
            <a:endParaRPr lang="en-US" sz="2800" dirty="0"/>
          </a:p>
        </p:txBody>
      </p:sp>
      <p:sp>
        <p:nvSpPr>
          <p:cNvPr id="2" name="Title 1"/>
          <p:cNvSpPr>
            <a:spLocks noGrp="1"/>
          </p:cNvSpPr>
          <p:nvPr>
            <p:ph type="title"/>
          </p:nvPr>
        </p:nvSpPr>
        <p:spPr/>
        <p:txBody>
          <a:bodyPr/>
          <a:lstStyle/>
          <a:p>
            <a:r>
              <a:rPr lang="en-US" b="1" u="sng" dirty="0" smtClean="0"/>
              <a:t>E.X.10.4</a:t>
            </a:r>
            <a:endParaRPr lang="en-US" dirty="0"/>
          </a:p>
        </p:txBody>
      </p:sp>
      <p:pic>
        <p:nvPicPr>
          <p:cNvPr id="4" name="Picture 3" descr="http://cbse.meritnation.com/img/curr/1/9/7/107/2502/Chapter%2010_html_302aff91.gif"/>
          <p:cNvPicPr/>
          <p:nvPr/>
        </p:nvPicPr>
        <p:blipFill>
          <a:blip r:embed="rId2"/>
          <a:stretch>
            <a:fillRect/>
          </a:stretch>
        </p:blipFill>
        <p:spPr bwMode="auto">
          <a:xfrm>
            <a:off x="3428999" y="1447800"/>
            <a:ext cx="1905001" cy="914400"/>
          </a:xfrm>
          <a:prstGeom prst="rect">
            <a:avLst/>
          </a:prstGeom>
          <a:noFill/>
          <a:ln w="9525">
            <a:noFill/>
            <a:miter lim="800000"/>
            <a:headEnd/>
            <a:tailEnd/>
          </a:ln>
        </p:spPr>
      </p:pic>
      <p:pic>
        <p:nvPicPr>
          <p:cNvPr id="5" name="Picture 4" descr="http://cbse.meritnation.com/img/curr/1/9/7/107/2502/Chapter%2010_html_751b9573.gif"/>
          <p:cNvPicPr/>
          <p:nvPr/>
        </p:nvPicPr>
        <p:blipFill>
          <a:blip r:embed="rId3"/>
          <a:srcRect/>
          <a:stretch>
            <a:fillRect/>
          </a:stretch>
        </p:blipFill>
        <p:spPr bwMode="auto">
          <a:xfrm>
            <a:off x="762000" y="2438400"/>
            <a:ext cx="2895600" cy="21336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E.X.10.4</a:t>
            </a:r>
            <a:endParaRPr lang="en-US" dirty="0"/>
          </a:p>
        </p:txBody>
      </p:sp>
      <p:sp>
        <p:nvSpPr>
          <p:cNvPr id="3" name="Content Placeholder 2"/>
          <p:cNvSpPr>
            <a:spLocks noGrp="1"/>
          </p:cNvSpPr>
          <p:nvPr>
            <p:ph idx="1"/>
          </p:nvPr>
        </p:nvSpPr>
        <p:spPr>
          <a:xfrm>
            <a:off x="457200" y="1600200"/>
            <a:ext cx="8229600" cy="5029200"/>
          </a:xfrm>
        </p:spPr>
        <p:txBody>
          <a:bodyPr>
            <a:normAutofit fontScale="62500" lnSpcReduction="20000"/>
          </a:bodyPr>
          <a:lstStyle/>
          <a:p>
            <a:r>
              <a:rPr lang="en-US" dirty="0" smtClean="0"/>
              <a:t> (6)A circular park of radius 20 m is situated in a colony. Three boys </a:t>
            </a:r>
            <a:r>
              <a:rPr lang="en-US" dirty="0" err="1" smtClean="0"/>
              <a:t>Ankur</a:t>
            </a:r>
            <a:r>
              <a:rPr lang="en-US" dirty="0" smtClean="0"/>
              <a:t>, </a:t>
            </a:r>
            <a:r>
              <a:rPr lang="en-US" dirty="0" err="1" smtClean="0"/>
              <a:t>Syed</a:t>
            </a:r>
            <a:r>
              <a:rPr lang="en-US" dirty="0" smtClean="0"/>
              <a:t> and David are </a:t>
            </a:r>
            <a:r>
              <a:rPr lang="en-US" dirty="0" err="1" smtClean="0"/>
              <a:t>sit</a:t>
            </a:r>
            <a:r>
              <a:rPr lang="en-US" dirty="0" err="1" smtClean="0"/>
              <a:t>Find</a:t>
            </a:r>
            <a:r>
              <a:rPr lang="en-US" dirty="0" smtClean="0"/>
              <a:t> the length of the string of each phone.</a:t>
            </a:r>
          </a:p>
          <a:p>
            <a:pPr>
              <a:buNone/>
            </a:pPr>
            <a:r>
              <a:rPr lang="en-US" dirty="0" smtClean="0"/>
              <a:t/>
            </a:r>
            <a:br>
              <a:rPr lang="en-US" dirty="0" smtClean="0"/>
            </a:br>
            <a:endParaRPr lang="en-US" dirty="0" smtClean="0"/>
          </a:p>
          <a:p>
            <a:pPr>
              <a:buNone/>
            </a:pPr>
            <a:endParaRPr lang="en-US" dirty="0" smtClean="0"/>
          </a:p>
          <a:p>
            <a:endParaRPr lang="en-US" dirty="0" smtClean="0"/>
          </a:p>
          <a:p>
            <a:r>
              <a:rPr lang="en-US" dirty="0" smtClean="0"/>
              <a:t>It is given that AS = SD = DA</a:t>
            </a:r>
          </a:p>
          <a:p>
            <a:r>
              <a:rPr lang="en-US" dirty="0" smtClean="0"/>
              <a:t>Therefore, ΔASD is an equilateral triangle.</a:t>
            </a:r>
          </a:p>
          <a:p>
            <a:r>
              <a:rPr lang="en-US" dirty="0" smtClean="0"/>
              <a:t>OA (radius) = 20 m</a:t>
            </a:r>
          </a:p>
          <a:p>
            <a:r>
              <a:rPr lang="en-US" dirty="0" smtClean="0"/>
              <a:t>Medians of equilateral triangle pass through the circum centre (O) of the equilateral triangle ASD. We also know that medians intersect each other in the ratio 2: 1. As AB is the median of equilateral triangle ASD, we can write</a:t>
            </a:r>
          </a:p>
          <a:p>
            <a:r>
              <a:rPr lang="en-US" dirty="0" smtClean="0"/>
              <a:t>∴ AB = OA + OB = (20 + 10) m = 30 m</a:t>
            </a:r>
          </a:p>
          <a:p>
            <a:r>
              <a:rPr lang="en-US" dirty="0" smtClean="0"/>
              <a:t>In ΔABD,</a:t>
            </a:r>
          </a:p>
          <a:p>
            <a:r>
              <a:rPr lang="en-US" dirty="0" smtClean="0"/>
              <a:t>AD</a:t>
            </a:r>
            <a:r>
              <a:rPr lang="en-US" baseline="30000" dirty="0" smtClean="0"/>
              <a:t>2</a:t>
            </a:r>
            <a:r>
              <a:rPr lang="en-US" dirty="0" smtClean="0"/>
              <a:t> = AB</a:t>
            </a:r>
            <a:r>
              <a:rPr lang="en-US" baseline="30000" dirty="0" smtClean="0"/>
              <a:t>2</a:t>
            </a:r>
            <a:r>
              <a:rPr lang="en-US" dirty="0" smtClean="0"/>
              <a:t> + BD</a:t>
            </a:r>
            <a:r>
              <a:rPr lang="en-US" baseline="30000" dirty="0" smtClean="0"/>
              <a:t>2</a:t>
            </a:r>
            <a:endParaRPr lang="en-US" dirty="0" smtClean="0"/>
          </a:p>
          <a:p>
            <a:r>
              <a:rPr lang="en-US" dirty="0" smtClean="0"/>
              <a:t>AD</a:t>
            </a:r>
            <a:r>
              <a:rPr lang="en-US" baseline="30000" dirty="0" smtClean="0"/>
              <a:t>2</a:t>
            </a:r>
            <a:r>
              <a:rPr lang="en-US" dirty="0" smtClean="0"/>
              <a:t> = (30)</a:t>
            </a:r>
            <a:r>
              <a:rPr lang="en-US" baseline="30000" dirty="0" smtClean="0"/>
              <a:t>2</a:t>
            </a:r>
            <a:r>
              <a:rPr lang="en-US" dirty="0" smtClean="0"/>
              <a:t> + </a:t>
            </a:r>
          </a:p>
          <a:p>
            <a:r>
              <a:rPr lang="en-US" dirty="0" smtClean="0"/>
              <a:t>Therefore, the length of the string of each phone will be m.</a:t>
            </a:r>
          </a:p>
          <a:p>
            <a:r>
              <a:rPr lang="en-US" dirty="0" smtClean="0"/>
              <a:t>ting at equal distance on its boundary each having a toy telephone in his hands to talk each other.  </a:t>
            </a:r>
          </a:p>
          <a:p>
            <a:endParaRPr lang="en-US" dirty="0"/>
          </a:p>
        </p:txBody>
      </p:sp>
      <p:pic>
        <p:nvPicPr>
          <p:cNvPr id="4" name="Picture 3"/>
          <p:cNvPicPr/>
          <p:nvPr/>
        </p:nvPicPr>
        <p:blipFill>
          <a:blip r:embed="rId2"/>
          <a:srcRect/>
          <a:stretch>
            <a:fillRect/>
          </a:stretch>
        </p:blipFill>
        <p:spPr bwMode="auto">
          <a:xfrm>
            <a:off x="5334000" y="2286000"/>
            <a:ext cx="2514600" cy="16383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mn-lt"/>
              </a:rPr>
              <a:t>Theorems</a:t>
            </a:r>
            <a:endParaRPr lang="en-US" b="1" u="sng" dirty="0">
              <a:latin typeface="+mn-lt"/>
            </a:endParaRPr>
          </a:p>
        </p:txBody>
      </p:sp>
      <p:sp>
        <p:nvSpPr>
          <p:cNvPr id="3" name="Content Placeholder 2"/>
          <p:cNvSpPr>
            <a:spLocks noGrp="1"/>
          </p:cNvSpPr>
          <p:nvPr>
            <p:ph sz="quarter" idx="1"/>
          </p:nvPr>
        </p:nvSpPr>
        <p:spPr/>
        <p:txBody>
          <a:bodyPr>
            <a:noAutofit/>
          </a:bodyPr>
          <a:lstStyle/>
          <a:p>
            <a:r>
              <a:rPr lang="en-US" sz="2400" b="1" dirty="0"/>
              <a:t>Theorem 10.1 : </a:t>
            </a:r>
            <a:r>
              <a:rPr lang="en-US" sz="2400" i="1" dirty="0"/>
              <a:t>Equal chords of a circle subtend equal angles at the centre.</a:t>
            </a:r>
            <a:endParaRPr lang="en-US" sz="2400" dirty="0"/>
          </a:p>
          <a:p>
            <a:r>
              <a:rPr lang="en-US" sz="2400" b="1" dirty="0"/>
              <a:t> </a:t>
            </a:r>
            <a:r>
              <a:rPr lang="en-US" sz="2400" b="1" dirty="0" smtClean="0"/>
              <a:t>Theorem </a:t>
            </a:r>
            <a:r>
              <a:rPr lang="en-US" sz="2400" b="1" dirty="0"/>
              <a:t>10.2 : </a:t>
            </a:r>
            <a:r>
              <a:rPr lang="en-US" sz="2400" i="1" dirty="0"/>
              <a:t>If the angles subtended by the chords of a circle at the </a:t>
            </a:r>
            <a:r>
              <a:rPr lang="en-US" sz="2400" i="1" dirty="0" smtClean="0"/>
              <a:t>centre are </a:t>
            </a:r>
            <a:r>
              <a:rPr lang="en-US" sz="2400" i="1" dirty="0"/>
              <a:t>equal, then the chords are equal.</a:t>
            </a:r>
            <a:endParaRPr lang="en-US" sz="2400" dirty="0"/>
          </a:p>
          <a:p>
            <a:r>
              <a:rPr lang="en-US" sz="2400" b="1" dirty="0"/>
              <a:t>Theorem 10.3 : </a:t>
            </a:r>
            <a:r>
              <a:rPr lang="en-US" sz="2400" i="1" dirty="0"/>
              <a:t>The perpendicular from the centre of a circle to a chord </a:t>
            </a:r>
            <a:r>
              <a:rPr lang="en-US" sz="2400" i="1" dirty="0" smtClean="0"/>
              <a:t>bisectsthe </a:t>
            </a:r>
            <a:r>
              <a:rPr lang="en-US" sz="2400" i="1" dirty="0"/>
              <a:t>chord.</a:t>
            </a:r>
            <a:endParaRPr lang="en-US" sz="2400" dirty="0"/>
          </a:p>
          <a:p>
            <a:r>
              <a:rPr lang="en-US" sz="2400" b="1" dirty="0"/>
              <a:t>Theorem 10.4 : </a:t>
            </a:r>
            <a:r>
              <a:rPr lang="en-US" sz="2400" i="1" dirty="0"/>
              <a:t>The line drawn through the centre of a circle to bisect a chord is	</a:t>
            </a:r>
            <a:r>
              <a:rPr lang="en-US" sz="2400" i="1" dirty="0" smtClean="0"/>
              <a:t>perpendicular </a:t>
            </a:r>
            <a:r>
              <a:rPr lang="en-US" sz="2400" i="1" dirty="0"/>
              <a:t>to the chord.</a:t>
            </a:r>
            <a:endParaRPr lang="en-US" sz="2400" dirty="0"/>
          </a:p>
          <a:p>
            <a:r>
              <a:rPr lang="en-US" sz="2400" b="1" dirty="0"/>
              <a:t>Theorem 10.5 : </a:t>
            </a:r>
            <a:r>
              <a:rPr lang="en-US" sz="2400" i="1" dirty="0"/>
              <a:t>There is one and only one circle passing through three </a:t>
            </a:r>
            <a:r>
              <a:rPr lang="en-US" sz="2400" i="1" dirty="0" smtClean="0"/>
              <a:t>givennon-collinear </a:t>
            </a:r>
            <a:r>
              <a:rPr lang="en-US" sz="2400" i="1" dirty="0"/>
              <a:t>points</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idx="1"/>
          </p:nvPr>
        </p:nvSpPr>
        <p:spPr/>
        <p:txBody>
          <a:bodyPr>
            <a:normAutofit/>
          </a:bodyPr>
          <a:lstStyle/>
          <a:p>
            <a:r>
              <a:rPr lang="en-US" sz="1900" dirty="0"/>
              <a:t>(1) In the given figure, A, B and C are three points on a </a:t>
            </a:r>
            <a:r>
              <a:rPr lang="en-US" sz="1900" dirty="0" err="1" smtClean="0"/>
              <a:t>cir</a:t>
            </a:r>
            <a:r>
              <a:rPr lang="en-US" sz="1900" dirty="0" err="1" smtClean="0"/>
              <a:t>AOB</a:t>
            </a:r>
            <a:r>
              <a:rPr lang="en-US" sz="1900" dirty="0" smtClean="0"/>
              <a:t> = 60°. If D is a point on the circle other than the arc ABC, find ∠ADC.</a:t>
            </a:r>
          </a:p>
          <a:p>
            <a:r>
              <a:rPr lang="en-US" sz="1900" dirty="0" smtClean="0"/>
              <a:t>∠AOC = ∠AOB + ∠BOC</a:t>
            </a:r>
          </a:p>
          <a:p>
            <a:r>
              <a:rPr lang="en-US" sz="1900" dirty="0" smtClean="0"/>
              <a:t>= 60° + 30°</a:t>
            </a:r>
          </a:p>
          <a:p>
            <a:r>
              <a:rPr lang="en-US" sz="1900" dirty="0" smtClean="0"/>
              <a:t>= 90°</a:t>
            </a:r>
          </a:p>
          <a:p>
            <a:r>
              <a:rPr lang="en-US" sz="1900" dirty="0" smtClean="0"/>
              <a:t>We know that angle subtended by an arc at the centre is double the angle subtended by it any point on the remaining part of the circle.</a:t>
            </a:r>
          </a:p>
          <a:p>
            <a:endParaRPr lang="en-US" dirty="0"/>
          </a:p>
        </p:txBody>
      </p:sp>
      <p:pic>
        <p:nvPicPr>
          <p:cNvPr id="4" name="Picture 3" descr="http://cbse.meritnation.com/img/curr/1/9/7/107/2528/Chapter%2010_html_3564fd10.gif"/>
          <p:cNvPicPr/>
          <p:nvPr/>
        </p:nvPicPr>
        <p:blipFill>
          <a:blip r:embed="rId2"/>
          <a:srcRect/>
          <a:stretch>
            <a:fillRect/>
          </a:stretch>
        </p:blipFill>
        <p:spPr bwMode="auto">
          <a:xfrm>
            <a:off x="609600" y="4038600"/>
            <a:ext cx="3505200" cy="838200"/>
          </a:xfrm>
          <a:prstGeom prst="rect">
            <a:avLst/>
          </a:prstGeom>
          <a:noFill/>
          <a:ln w="9525">
            <a:noFill/>
            <a:miter lim="800000"/>
            <a:headEnd/>
            <a:tailEnd/>
          </a:ln>
        </p:spPr>
      </p:pic>
      <p:pic>
        <p:nvPicPr>
          <p:cNvPr id="5" name="Picture 4" descr="http://cbse.meritnation.com/img/curr/1/9/7/107/2528/Chapter%2010_html_m59d58455.jpg"/>
          <p:cNvPicPr/>
          <p:nvPr/>
        </p:nvPicPr>
        <p:blipFill>
          <a:blip r:embed="rId3"/>
          <a:srcRect/>
          <a:stretch>
            <a:fillRect/>
          </a:stretch>
        </p:blipFill>
        <p:spPr bwMode="auto">
          <a:xfrm>
            <a:off x="6705600" y="4114800"/>
            <a:ext cx="1333500" cy="154305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idx="1"/>
          </p:nvPr>
        </p:nvSpPr>
        <p:spPr>
          <a:xfrm>
            <a:off x="457200" y="1600200"/>
            <a:ext cx="8229600" cy="5105400"/>
          </a:xfrm>
        </p:spPr>
        <p:txBody>
          <a:bodyPr>
            <a:normAutofit fontScale="70000" lnSpcReduction="20000"/>
          </a:bodyPr>
          <a:lstStyle/>
          <a:p>
            <a:r>
              <a:rPr lang="en-US" dirty="0"/>
              <a:t>(2)A chord of a circle is equal to the radius of the circle. Find the angle subtended by the chord at a point on the minor arc and also at a point on the major arc.</a:t>
            </a:r>
          </a:p>
          <a:p>
            <a:r>
              <a:rPr lang="en-US" dirty="0"/>
              <a:t>In ΔOAB,</a:t>
            </a:r>
          </a:p>
          <a:p>
            <a:r>
              <a:rPr lang="en-US" dirty="0"/>
              <a:t>AB = OA = OB = radius</a:t>
            </a:r>
          </a:p>
          <a:p>
            <a:r>
              <a:rPr lang="en-US" dirty="0"/>
              <a:t>∴ ΔOAB is an equilateral triangle.</a:t>
            </a:r>
          </a:p>
          <a:p>
            <a:r>
              <a:rPr lang="en-US" dirty="0"/>
              <a:t>Therefore, each interior angle of this triangle will be of 60°.</a:t>
            </a:r>
          </a:p>
          <a:p>
            <a:r>
              <a:rPr lang="en-US" dirty="0"/>
              <a:t>∴ ∠AOB = 60°</a:t>
            </a:r>
          </a:p>
          <a:p>
            <a:endParaRPr lang="en-US" dirty="0" smtClean="0"/>
          </a:p>
          <a:p>
            <a:endParaRPr lang="en-US" dirty="0" smtClean="0"/>
          </a:p>
          <a:p>
            <a:r>
              <a:rPr lang="en-US" dirty="0" smtClean="0"/>
              <a:t>In </a:t>
            </a:r>
            <a:r>
              <a:rPr lang="en-US" dirty="0"/>
              <a:t>cyclic quadrilateral ACBD,</a:t>
            </a:r>
          </a:p>
          <a:p>
            <a:r>
              <a:rPr lang="en-US" dirty="0"/>
              <a:t>∠ACB + ∠ADB = 180° (Opposite angle in cyclic quadrilateral)</a:t>
            </a:r>
          </a:p>
          <a:p>
            <a:r>
              <a:rPr lang="en-US" dirty="0"/>
              <a:t>⇒ ∠ADB = 180° − 30° = 150°</a:t>
            </a:r>
          </a:p>
          <a:p>
            <a:r>
              <a:rPr lang="en-US" dirty="0"/>
              <a:t>Therefore, angle subtended by this chord at a point on the major arc and the minor arc are 30° and 150° respectively.</a:t>
            </a:r>
          </a:p>
          <a:p>
            <a:endParaRPr lang="en-US" dirty="0"/>
          </a:p>
        </p:txBody>
      </p:sp>
      <p:pic>
        <p:nvPicPr>
          <p:cNvPr id="4" name="Picture 3" descr="http://cbse.meritnation.com/img/curr/1/9/7/107/2531/Chapter%2010_html_mc0c799d.gif"/>
          <p:cNvPicPr/>
          <p:nvPr/>
        </p:nvPicPr>
        <p:blipFill>
          <a:blip r:embed="rId2"/>
          <a:srcRect/>
          <a:stretch>
            <a:fillRect/>
          </a:stretch>
        </p:blipFill>
        <p:spPr bwMode="auto">
          <a:xfrm>
            <a:off x="838200" y="4114800"/>
            <a:ext cx="2667000" cy="761999"/>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7086600" y="3733800"/>
            <a:ext cx="1304925" cy="14382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a:t>(3)In the given figure, ∠PQR = 100°, where P, Q and R are points on a circle with centre O. Find ∠OPR.</a:t>
            </a:r>
          </a:p>
          <a:p>
            <a:r>
              <a:rPr lang="en-US" dirty="0"/>
              <a:t>Consider PR as a chord of the circle.</a:t>
            </a:r>
          </a:p>
          <a:p>
            <a:r>
              <a:rPr lang="en-US" dirty="0"/>
              <a:t>Take any point S on the major arc of the circle.</a:t>
            </a:r>
          </a:p>
          <a:p>
            <a:r>
              <a:rPr lang="en-US" dirty="0"/>
              <a:t>PQRS is a cyclic quadrilateral.</a:t>
            </a:r>
          </a:p>
          <a:p>
            <a:r>
              <a:rPr lang="en-US" dirty="0"/>
              <a:t>∠PQR + ∠PSR = 180° (Opposite angles of a cyclic quadrilateral)</a:t>
            </a:r>
          </a:p>
          <a:p>
            <a:r>
              <a:rPr lang="en-US" dirty="0"/>
              <a:t>⇒ ∠PSR = 180° − 100° = 80°</a:t>
            </a:r>
          </a:p>
          <a:p>
            <a:r>
              <a:rPr lang="en-US" dirty="0"/>
              <a:t>We know that the angle subtended by an arc at the centre is double the angle subtended by it at any point on the remaining part of the circle.</a:t>
            </a:r>
          </a:p>
          <a:p>
            <a:r>
              <a:rPr lang="en-US" dirty="0"/>
              <a:t>∴ ∠POR = 2∠PSR = 2 (80°) = 160°</a:t>
            </a:r>
          </a:p>
          <a:p>
            <a:r>
              <a:rPr lang="en-US" dirty="0"/>
              <a:t>In ΔPOR,</a:t>
            </a:r>
          </a:p>
          <a:p>
            <a:r>
              <a:rPr lang="en-US" dirty="0"/>
              <a:t>OP = OR (Radii of the same circle)</a:t>
            </a:r>
          </a:p>
          <a:p>
            <a:r>
              <a:rPr lang="en-US" dirty="0"/>
              <a:t>∴ ∠OPR = ∠ORP (Angles opposite to equal sides of a triangle)</a:t>
            </a:r>
          </a:p>
          <a:p>
            <a:r>
              <a:rPr lang="en-US" dirty="0"/>
              <a:t>∠OPR + ∠ORP + ∠POR = 180° (Angle sum property of a triangle)</a:t>
            </a:r>
          </a:p>
          <a:p>
            <a:r>
              <a:rPr lang="en-US" dirty="0"/>
              <a:t>2 ∠OPR + 160° = 180°</a:t>
            </a:r>
          </a:p>
          <a:p>
            <a:r>
              <a:rPr lang="en-US" dirty="0"/>
              <a:t>2 ∠OPR = 180° − 160° = 20º</a:t>
            </a:r>
          </a:p>
          <a:p>
            <a:endParaRPr lang="en-US" dirty="0"/>
          </a:p>
        </p:txBody>
      </p:sp>
      <p:pic>
        <p:nvPicPr>
          <p:cNvPr id="9" name="Picture 8" descr="http://cbse.meritnation.com/img/curr/1/9/7/107/2534/Chapter%2010_html_m238cdda4.jpg"/>
          <p:cNvPicPr/>
          <p:nvPr/>
        </p:nvPicPr>
        <p:blipFill>
          <a:blip r:embed="rId2"/>
          <a:srcRect/>
          <a:stretch>
            <a:fillRect/>
          </a:stretch>
        </p:blipFill>
        <p:spPr bwMode="auto">
          <a:xfrm>
            <a:off x="6858000" y="1981200"/>
            <a:ext cx="1409700" cy="1323975"/>
          </a:xfrm>
          <a:prstGeom prst="rect">
            <a:avLst/>
          </a:prstGeom>
          <a:noFill/>
          <a:ln w="9525">
            <a:noFill/>
            <a:miter lim="800000"/>
            <a:headEnd/>
            <a:tailEnd/>
          </a:ln>
        </p:spPr>
      </p:pic>
      <p:pic>
        <p:nvPicPr>
          <p:cNvPr id="10" name="Picture 9"/>
          <p:cNvPicPr/>
          <p:nvPr/>
        </p:nvPicPr>
        <p:blipFill>
          <a:blip r:embed="rId3"/>
          <a:srcRect/>
          <a:stretch>
            <a:fillRect/>
          </a:stretch>
        </p:blipFill>
        <p:spPr bwMode="auto">
          <a:xfrm>
            <a:off x="6858000" y="4038600"/>
            <a:ext cx="1409700" cy="143827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r>
              <a:rPr lang="en-US" dirty="0"/>
              <a:t>(4)In the given figure, ∠ABC = 69°, ∠ACB = 31°, find ∠BDC.</a:t>
            </a:r>
          </a:p>
          <a:p>
            <a:r>
              <a:rPr lang="en-US" dirty="0"/>
              <a:t>In ΔABC</a:t>
            </a:r>
          </a:p>
          <a:p>
            <a:r>
              <a:rPr lang="en-US" dirty="0"/>
              <a:t>∠BAC + ∠ABC + ∠ACB = 180° (Angle sum property of a triangle)</a:t>
            </a:r>
          </a:p>
          <a:p>
            <a:r>
              <a:rPr lang="en-US" dirty="0"/>
              <a:t>⇒ ∠BAC + 69° + 31° = 180°</a:t>
            </a:r>
          </a:p>
          <a:p>
            <a:r>
              <a:rPr lang="en-US" dirty="0"/>
              <a:t>⇒ ∠BAC = 180° − 100º</a:t>
            </a:r>
          </a:p>
          <a:p>
            <a:r>
              <a:rPr lang="en-US" dirty="0"/>
              <a:t>⇒ ∠BAC = 80°</a:t>
            </a:r>
          </a:p>
          <a:p>
            <a:r>
              <a:rPr lang="en-US" dirty="0"/>
              <a:t>∠BDC = ∠BAC = 80° (Angles in the same segment of a circle are equal)</a:t>
            </a:r>
          </a:p>
          <a:p>
            <a:r>
              <a:rPr lang="en-US" dirty="0"/>
              <a:t> </a:t>
            </a:r>
          </a:p>
          <a:p>
            <a:r>
              <a:rPr lang="en-US" dirty="0"/>
              <a:t> </a:t>
            </a:r>
          </a:p>
          <a:p>
            <a:r>
              <a:rPr lang="en-US" dirty="0"/>
              <a:t> </a:t>
            </a:r>
          </a:p>
          <a:p>
            <a:r>
              <a:rPr lang="en-US" dirty="0"/>
              <a:t> </a:t>
            </a:r>
          </a:p>
          <a:p>
            <a:r>
              <a:rPr lang="en-US" dirty="0"/>
              <a:t> </a:t>
            </a:r>
          </a:p>
        </p:txBody>
      </p:sp>
      <p:pic>
        <p:nvPicPr>
          <p:cNvPr id="4" name="Picture 3" descr="http://cbse.meritnation.com/img/curr/1/9/7/107/2537/Chapter%2010_html_m68bc3cae.jpg"/>
          <p:cNvPicPr/>
          <p:nvPr/>
        </p:nvPicPr>
        <p:blipFill>
          <a:blip r:embed="rId2"/>
          <a:srcRect/>
          <a:stretch>
            <a:fillRect/>
          </a:stretch>
        </p:blipFill>
        <p:spPr bwMode="auto">
          <a:xfrm>
            <a:off x="2819400" y="4114800"/>
            <a:ext cx="2590800" cy="23622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sz="quarter" idx="1"/>
          </p:nvPr>
        </p:nvSpPr>
        <p:spPr/>
        <p:txBody>
          <a:bodyPr>
            <a:normAutofit/>
          </a:bodyPr>
          <a:lstStyle/>
          <a:p>
            <a:r>
              <a:rPr lang="en-US" dirty="0"/>
              <a:t>(5)In the given figure, A, B, C and D are four points on a circle. AC and BD intersect at a point E such that ∠BEC = 130° and ∠ECD = 20°. Find ∠BAC.</a:t>
            </a:r>
          </a:p>
          <a:p>
            <a:r>
              <a:rPr lang="en-US" dirty="0"/>
              <a:t>In ΔCDE</a:t>
            </a:r>
          </a:p>
          <a:p>
            <a:r>
              <a:rPr lang="en-US" dirty="0"/>
              <a:t>∠CDE + ∠DCE = ∠CEB (Exterior angle)</a:t>
            </a:r>
          </a:p>
          <a:p>
            <a:r>
              <a:rPr lang="en-US" dirty="0"/>
              <a:t>⇒ ∠CDE + 20° = 130°</a:t>
            </a:r>
          </a:p>
          <a:p>
            <a:r>
              <a:rPr lang="en-US" dirty="0"/>
              <a:t>⇒ ∠CDE = 110°</a:t>
            </a:r>
          </a:p>
          <a:p>
            <a:r>
              <a:rPr lang="en-US" dirty="0"/>
              <a:t>However, ∠BAC = ∠CDE (Angles in the same segment of a circle)</a:t>
            </a:r>
          </a:p>
          <a:p>
            <a:r>
              <a:rPr lang="en-US" dirty="0"/>
              <a:t>⇒ ∠BAC = 110°</a:t>
            </a:r>
          </a:p>
          <a:p>
            <a:endParaRPr lang="en-US" dirty="0"/>
          </a:p>
        </p:txBody>
      </p:sp>
      <p:pic>
        <p:nvPicPr>
          <p:cNvPr id="4" name="Picture 3" descr="http://cbse.meritnation.com/img/curr/1/9/7/107/2544/Chapter%2010_html_m33fb6007.jpg"/>
          <p:cNvPicPr/>
          <p:nvPr/>
        </p:nvPicPr>
        <p:blipFill>
          <a:blip r:embed="rId2"/>
          <a:srcRect/>
          <a:stretch>
            <a:fillRect/>
          </a:stretch>
        </p:blipFill>
        <p:spPr bwMode="auto">
          <a:xfrm>
            <a:off x="6248400" y="2895600"/>
            <a:ext cx="1628775" cy="146685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sz="quarter" idx="1"/>
          </p:nvPr>
        </p:nvSpPr>
        <p:spPr>
          <a:xfrm>
            <a:off x="457200" y="1600200"/>
            <a:ext cx="8229600" cy="5029200"/>
          </a:xfrm>
        </p:spPr>
        <p:txBody>
          <a:bodyPr>
            <a:normAutofit fontScale="62500" lnSpcReduction="20000"/>
          </a:bodyPr>
          <a:lstStyle/>
          <a:p>
            <a:r>
              <a:rPr lang="en-US" dirty="0"/>
              <a:t>(6)ABCD is a cyclic quadrilateral whose diagonals intersect at a point E. If ∠DBC = 70°, ∠BAC is 30°, find ∠BCD. Further, if AB = BC, find ∠ECD.</a:t>
            </a:r>
          </a:p>
          <a:p>
            <a:r>
              <a:rPr lang="en-US" dirty="0"/>
              <a:t>For chord CD,</a:t>
            </a:r>
          </a:p>
          <a:p>
            <a:r>
              <a:rPr lang="en-US" dirty="0"/>
              <a:t>∠CBD = ∠CAD (Angles in the same segment)</a:t>
            </a:r>
          </a:p>
          <a:p>
            <a:r>
              <a:rPr lang="en-US" dirty="0"/>
              <a:t>∠CAD = 70°</a:t>
            </a:r>
          </a:p>
          <a:p>
            <a:r>
              <a:rPr lang="en-US" dirty="0"/>
              <a:t>∠BAD = ∠BAC + ∠CAD = 30° + 70° = 100°</a:t>
            </a:r>
          </a:p>
          <a:p>
            <a:r>
              <a:rPr lang="en-US" dirty="0"/>
              <a:t>∠BCD + ∠BAD = 180° (Opposite angles of a cyclic quadrilateral)</a:t>
            </a:r>
          </a:p>
          <a:p>
            <a:r>
              <a:rPr lang="en-US" dirty="0"/>
              <a:t>∠BCD + 100° = 180°</a:t>
            </a:r>
          </a:p>
          <a:p>
            <a:r>
              <a:rPr lang="en-US" dirty="0"/>
              <a:t>∠BCD = 80°</a:t>
            </a:r>
          </a:p>
          <a:p>
            <a:r>
              <a:rPr lang="en-US" dirty="0"/>
              <a:t>In ΔABC,</a:t>
            </a:r>
          </a:p>
          <a:p>
            <a:r>
              <a:rPr lang="en-US" dirty="0"/>
              <a:t>AB = BC (Given)</a:t>
            </a:r>
          </a:p>
          <a:p>
            <a:r>
              <a:rPr lang="en-US" dirty="0"/>
              <a:t>∴ ∠BCA = ∠CAB (Angles opposite to equal sides of a triangle)</a:t>
            </a:r>
          </a:p>
          <a:p>
            <a:r>
              <a:rPr lang="en-US" dirty="0"/>
              <a:t>⇒ ∠BCA = 30°</a:t>
            </a:r>
          </a:p>
          <a:p>
            <a:r>
              <a:rPr lang="en-US" dirty="0"/>
              <a:t>We have, ∠BCD = 80°</a:t>
            </a:r>
          </a:p>
          <a:p>
            <a:r>
              <a:rPr lang="en-US" dirty="0"/>
              <a:t>⇒ ∠BCA + ∠ACD = 80°</a:t>
            </a:r>
          </a:p>
          <a:p>
            <a:r>
              <a:rPr lang="en-US" dirty="0"/>
              <a:t>30° + ∠ACD = 80°</a:t>
            </a:r>
          </a:p>
          <a:p>
            <a:r>
              <a:rPr lang="en-US" dirty="0"/>
              <a:t>⇒ ∠ACD = 50°</a:t>
            </a:r>
          </a:p>
          <a:p>
            <a:r>
              <a:rPr lang="en-US" dirty="0"/>
              <a:t>⇒ ∠ECD = 50°</a:t>
            </a:r>
          </a:p>
        </p:txBody>
      </p:sp>
      <p:pic>
        <p:nvPicPr>
          <p:cNvPr id="4" name="Picture 3"/>
          <p:cNvPicPr/>
          <p:nvPr/>
        </p:nvPicPr>
        <p:blipFill>
          <a:blip r:embed="rId2"/>
          <a:srcRect/>
          <a:stretch>
            <a:fillRect/>
          </a:stretch>
        </p:blipFill>
        <p:spPr bwMode="auto">
          <a:xfrm>
            <a:off x="5486400" y="4876800"/>
            <a:ext cx="1752600" cy="175260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r>
              <a:rPr lang="en-US" sz="1800" dirty="0"/>
              <a:t>(7)If diagonals of a cyclic quadrilateral are diameters of the circle through the vertices of the quadrilateral, prove that it is a rectangle.</a:t>
            </a:r>
          </a:p>
          <a:p>
            <a:r>
              <a:rPr lang="en-US" sz="1800" dirty="0"/>
              <a:t>Let ABCD be a cyclic quadrilateral having diagonals BD and AC, intersecting each other at point O</a:t>
            </a:r>
            <a:r>
              <a:rPr lang="en-US" sz="1800" dirty="0" smtClean="0"/>
              <a:t>.</a:t>
            </a:r>
          </a:p>
          <a:p>
            <a:endParaRPr lang="en-US" sz="1800" dirty="0" smtClean="0"/>
          </a:p>
          <a:p>
            <a:endParaRPr lang="en-US" sz="1800" dirty="0"/>
          </a:p>
          <a:p>
            <a:endParaRPr lang="en-US" sz="1800" dirty="0" smtClean="0"/>
          </a:p>
          <a:p>
            <a:r>
              <a:rPr lang="en-US" sz="1800" dirty="0" smtClean="0"/>
              <a:t>∠</a:t>
            </a:r>
            <a:r>
              <a:rPr lang="en-US" sz="1800" dirty="0"/>
              <a:t>BCD + ∠BAD = 180° (Cyclic quadrilateral)</a:t>
            </a:r>
          </a:p>
          <a:p>
            <a:r>
              <a:rPr lang="en-US" sz="1800" dirty="0"/>
              <a:t>∠BCD = 180° − 90° = 90</a:t>
            </a:r>
            <a:r>
              <a:rPr lang="en-US" sz="1800" dirty="0" smtClean="0"/>
              <a:t>°</a:t>
            </a:r>
          </a:p>
          <a:p>
            <a:endParaRPr lang="en-US" sz="1800" dirty="0"/>
          </a:p>
          <a:p>
            <a:endParaRPr lang="en-US" sz="1800" dirty="0" smtClean="0"/>
          </a:p>
          <a:p>
            <a:endParaRPr lang="en-US" sz="1800" dirty="0"/>
          </a:p>
          <a:p>
            <a:endParaRPr lang="en-US" sz="1800" dirty="0" smtClean="0"/>
          </a:p>
          <a:p>
            <a:r>
              <a:rPr lang="en-US" sz="1800" dirty="0"/>
              <a:t>∠ADC + ∠ABC = 180° (Cyclic quadrilateral)</a:t>
            </a:r>
          </a:p>
          <a:p>
            <a:r>
              <a:rPr lang="en-US" sz="1800" dirty="0"/>
              <a:t>90° + ∠ABC = 180°</a:t>
            </a:r>
          </a:p>
          <a:p>
            <a:r>
              <a:rPr lang="en-US" sz="1800" dirty="0"/>
              <a:t>∠ABC = 90°</a:t>
            </a:r>
          </a:p>
          <a:p>
            <a:r>
              <a:rPr lang="en-US" sz="1800" dirty="0"/>
              <a:t>Each interior angle of a cyclic quadrilateral is of 90°. Hence, it is a rectangle</a:t>
            </a:r>
          </a:p>
          <a:p>
            <a:endParaRPr lang="en-US" dirty="0" smtClean="0"/>
          </a:p>
          <a:p>
            <a:endParaRPr lang="en-US" dirty="0"/>
          </a:p>
          <a:p>
            <a:endParaRPr lang="en-US" dirty="0"/>
          </a:p>
        </p:txBody>
      </p:sp>
      <p:pic>
        <p:nvPicPr>
          <p:cNvPr id="4" name="Picture 3" descr="http://cbse.meritnation.com/img/curr/1/9/7/107/2557/Chapter%2010_html_4c69044f.gif"/>
          <p:cNvPicPr/>
          <p:nvPr/>
        </p:nvPicPr>
        <p:blipFill>
          <a:blip r:embed="rId2"/>
          <a:srcRect/>
          <a:stretch>
            <a:fillRect/>
          </a:stretch>
        </p:blipFill>
        <p:spPr bwMode="auto">
          <a:xfrm>
            <a:off x="609600" y="2743200"/>
            <a:ext cx="2590800" cy="685800"/>
          </a:xfrm>
          <a:prstGeom prst="rect">
            <a:avLst/>
          </a:prstGeom>
          <a:noFill/>
          <a:ln w="9525">
            <a:noFill/>
            <a:miter lim="800000"/>
            <a:headEnd/>
            <a:tailEnd/>
          </a:ln>
        </p:spPr>
      </p:pic>
      <p:pic>
        <p:nvPicPr>
          <p:cNvPr id="5" name="Picture 4" descr="http://cbse.meritnation.com/img/curr/1/9/7/107/2557/Chapter%2010_html_48c66e8c.gif"/>
          <p:cNvPicPr/>
          <p:nvPr/>
        </p:nvPicPr>
        <p:blipFill>
          <a:blip r:embed="rId3"/>
          <a:srcRect/>
          <a:stretch>
            <a:fillRect/>
          </a:stretch>
        </p:blipFill>
        <p:spPr bwMode="auto">
          <a:xfrm>
            <a:off x="685800" y="4191000"/>
            <a:ext cx="2590800" cy="838200"/>
          </a:xfrm>
          <a:prstGeom prst="rect">
            <a:avLst/>
          </a:prstGeom>
          <a:noFill/>
          <a:ln w="9525">
            <a:noFill/>
            <a:miter lim="800000"/>
            <a:headEnd/>
            <a:tailEnd/>
          </a:ln>
        </p:spPr>
      </p:pic>
      <p:pic>
        <p:nvPicPr>
          <p:cNvPr id="6" name="Picture 5"/>
          <p:cNvPicPr/>
          <p:nvPr/>
        </p:nvPicPr>
        <p:blipFill>
          <a:blip r:embed="rId4"/>
          <a:srcRect/>
          <a:stretch>
            <a:fillRect/>
          </a:stretch>
        </p:blipFill>
        <p:spPr bwMode="auto">
          <a:xfrm>
            <a:off x="5638800" y="3124200"/>
            <a:ext cx="2209800" cy="20574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E.X.10.5</a:t>
            </a:r>
            <a:endParaRPr lang="en-US" dirty="0"/>
          </a:p>
        </p:txBody>
      </p:sp>
      <p:sp>
        <p:nvSpPr>
          <p:cNvPr id="3" name="Content Placeholder 2"/>
          <p:cNvSpPr>
            <a:spLocks noGrp="1"/>
          </p:cNvSpPr>
          <p:nvPr>
            <p:ph idx="1"/>
          </p:nvPr>
        </p:nvSpPr>
        <p:spPr/>
        <p:txBody>
          <a:bodyPr>
            <a:normAutofit fontScale="25000" lnSpcReduction="20000"/>
          </a:bodyPr>
          <a:lstStyle/>
          <a:p>
            <a:r>
              <a:rPr lang="en-US" sz="8000" dirty="0"/>
              <a:t>(8)If the non-parallel sides of a trapezium are equal, prove that it is cyclic.</a:t>
            </a:r>
          </a:p>
          <a:p>
            <a:r>
              <a:rPr lang="en-US" sz="8000" dirty="0"/>
              <a:t>Consider a trapezium ABCD with AB | |CD and BC = AD</a:t>
            </a:r>
          </a:p>
          <a:p>
            <a:r>
              <a:rPr lang="en-US" sz="8000" dirty="0"/>
              <a:t>Draw AM ⊥ CD and BN ⊥ CD.</a:t>
            </a:r>
          </a:p>
          <a:p>
            <a:r>
              <a:rPr lang="en-US" sz="8000" dirty="0"/>
              <a:t>In ΔAMD and ΔBNC,</a:t>
            </a:r>
          </a:p>
          <a:p>
            <a:r>
              <a:rPr lang="en-US" sz="8000" dirty="0"/>
              <a:t>AD = BC (Given)</a:t>
            </a:r>
          </a:p>
          <a:p>
            <a:r>
              <a:rPr lang="en-US" sz="8000" dirty="0"/>
              <a:t>∠AMD = ∠BNC (By construction, each is 90°)</a:t>
            </a:r>
          </a:p>
          <a:p>
            <a:r>
              <a:rPr lang="en-US" sz="8000" dirty="0"/>
              <a:t>AM = BM (Perpendicular distance between two parallel lines is same)</a:t>
            </a:r>
          </a:p>
          <a:p>
            <a:r>
              <a:rPr lang="en-US" sz="8000" dirty="0"/>
              <a:t>∴ ΔAMD ≅ ΔBNC (RHS congruence rule)</a:t>
            </a:r>
          </a:p>
          <a:p>
            <a:r>
              <a:rPr lang="en-US" sz="8000" dirty="0"/>
              <a:t>∴ ∠ADC = ∠BCD (CPCT) ... (1)</a:t>
            </a:r>
          </a:p>
          <a:p>
            <a:r>
              <a:rPr lang="en-US" sz="8000" dirty="0"/>
              <a:t>∠BAD and ∠ADC are on the same side of transversal AD.</a:t>
            </a:r>
          </a:p>
          <a:p>
            <a:r>
              <a:rPr lang="en-US" sz="8000" dirty="0"/>
              <a:t>∠BAD + ∠ADC = 180° ... (2)</a:t>
            </a:r>
          </a:p>
          <a:p>
            <a:r>
              <a:rPr lang="en-US" sz="8000" dirty="0"/>
              <a:t>∠BAD + ∠BCD = 180° [Using equation (1)]</a:t>
            </a:r>
          </a:p>
          <a:p>
            <a:r>
              <a:rPr lang="en-US" sz="8000" dirty="0"/>
              <a:t>This equation shows that the opposite angles are supplementary.</a:t>
            </a:r>
          </a:p>
          <a:p>
            <a:r>
              <a:rPr lang="en-US" sz="8000" dirty="0"/>
              <a:t>Therefore, ABCD is a cyclic quadrilateral.</a:t>
            </a:r>
          </a:p>
          <a:p>
            <a:r>
              <a:rPr lang="en-US" sz="8000" dirty="0"/>
              <a:t> </a:t>
            </a:r>
          </a:p>
          <a:p>
            <a:endParaRPr lang="en-US" dirty="0"/>
          </a:p>
        </p:txBody>
      </p:sp>
      <p:pic>
        <p:nvPicPr>
          <p:cNvPr id="4" name="Picture 3"/>
          <p:cNvPicPr/>
          <p:nvPr/>
        </p:nvPicPr>
        <p:blipFill>
          <a:blip r:embed="rId2"/>
          <a:srcRect/>
          <a:stretch>
            <a:fillRect/>
          </a:stretch>
        </p:blipFill>
        <p:spPr bwMode="auto">
          <a:xfrm>
            <a:off x="6629400" y="2057400"/>
            <a:ext cx="1981200" cy="137160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idx="1"/>
          </p:nvPr>
        </p:nvSpPr>
        <p:spPr/>
        <p:txBody>
          <a:bodyPr>
            <a:normAutofit fontScale="55000" lnSpcReduction="20000"/>
          </a:bodyPr>
          <a:lstStyle/>
          <a:p>
            <a:r>
              <a:rPr lang="en-US" dirty="0"/>
              <a:t>(9)Two circles intersect at two points B and C. Through B, two line segments ABD and PBQ are drawn to intersect the circles at A, D and P, Q respectively (see the given figure). Prove that ∠ACP = ∠QCD.</a:t>
            </a:r>
          </a:p>
          <a:p>
            <a:r>
              <a:rPr lang="en-US" dirty="0"/>
              <a:t> </a:t>
            </a:r>
          </a:p>
          <a:p>
            <a:r>
              <a:rPr lang="en-US" dirty="0"/>
              <a:t> </a:t>
            </a:r>
          </a:p>
          <a:p>
            <a:r>
              <a:rPr lang="en-US" dirty="0"/>
              <a:t>Join chords AP and DQ. </a:t>
            </a:r>
          </a:p>
          <a:p>
            <a:r>
              <a:rPr lang="en-US" dirty="0"/>
              <a:t>For chord AP,</a:t>
            </a:r>
          </a:p>
          <a:p>
            <a:r>
              <a:rPr lang="en-US" dirty="0"/>
              <a:t>∠PBA = ∠ACP (Angles in the same segment) ... (1)</a:t>
            </a:r>
          </a:p>
          <a:p>
            <a:r>
              <a:rPr lang="en-US" dirty="0"/>
              <a:t>For chord DQ,</a:t>
            </a:r>
          </a:p>
          <a:p>
            <a:r>
              <a:rPr lang="en-US" dirty="0"/>
              <a:t>∠DBQ = ∠QCD (Angles in the same segment) ... (2)</a:t>
            </a:r>
          </a:p>
          <a:p>
            <a:r>
              <a:rPr lang="en-US" dirty="0"/>
              <a:t>ABD and PBQ are line segments intersecting at B.</a:t>
            </a:r>
          </a:p>
          <a:p>
            <a:r>
              <a:rPr lang="en-US" dirty="0"/>
              <a:t>∴ ∠PBA = ∠DBQ (Vertically opposite angles) ... (3)</a:t>
            </a:r>
          </a:p>
          <a:p>
            <a:r>
              <a:rPr lang="en-US" dirty="0"/>
              <a:t>From equations (1), (2), and (3), we obtain</a:t>
            </a:r>
          </a:p>
          <a:p>
            <a:r>
              <a:rPr lang="en-US" dirty="0"/>
              <a:t>∠ACP = ∠QCD</a:t>
            </a:r>
          </a:p>
          <a:p>
            <a:r>
              <a:rPr lang="en-US" dirty="0"/>
              <a:t> </a:t>
            </a:r>
          </a:p>
          <a:p>
            <a:r>
              <a:rPr lang="en-US" dirty="0"/>
              <a:t> </a:t>
            </a:r>
          </a:p>
        </p:txBody>
      </p:sp>
      <p:pic>
        <p:nvPicPr>
          <p:cNvPr id="4" name="Picture 3"/>
          <p:cNvPicPr/>
          <p:nvPr/>
        </p:nvPicPr>
        <p:blipFill>
          <a:blip r:embed="rId2"/>
          <a:srcRect/>
          <a:stretch>
            <a:fillRect/>
          </a:stretch>
        </p:blipFill>
        <p:spPr bwMode="auto">
          <a:xfrm>
            <a:off x="5867400" y="3200400"/>
            <a:ext cx="2514600" cy="213360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idx="1"/>
          </p:nvPr>
        </p:nvSpPr>
        <p:spPr>
          <a:xfrm>
            <a:off x="457200" y="1600200"/>
            <a:ext cx="8229600" cy="4953000"/>
          </a:xfrm>
        </p:spPr>
        <p:txBody>
          <a:bodyPr>
            <a:normAutofit fontScale="55000" lnSpcReduction="20000"/>
          </a:bodyPr>
          <a:lstStyle/>
          <a:p>
            <a:r>
              <a:rPr lang="en-US" sz="3600" dirty="0"/>
              <a:t>(10)If circles are drawn taking two sides of a triangle as diameters, prove that the point of intersection of these circles lie on the third side.</a:t>
            </a:r>
          </a:p>
          <a:p>
            <a:endParaRPr lang="en-US" sz="3600" dirty="0" smtClean="0"/>
          </a:p>
          <a:p>
            <a:r>
              <a:rPr lang="en-US" sz="3600" dirty="0" smtClean="0"/>
              <a:t>Consider </a:t>
            </a:r>
            <a:r>
              <a:rPr lang="en-US" sz="3600" dirty="0"/>
              <a:t>a ΔABC.</a:t>
            </a:r>
          </a:p>
          <a:p>
            <a:r>
              <a:rPr lang="en-US" sz="3600" dirty="0"/>
              <a:t>Two circles are drawn while taking AB and AC as the diameter.</a:t>
            </a:r>
          </a:p>
          <a:p>
            <a:r>
              <a:rPr lang="en-US" sz="3600" dirty="0"/>
              <a:t>Let they intersect each other at D and let D not lie on BC.</a:t>
            </a:r>
          </a:p>
          <a:p>
            <a:r>
              <a:rPr lang="en-US" sz="3600" dirty="0"/>
              <a:t>Join AD.</a:t>
            </a:r>
          </a:p>
          <a:p>
            <a:r>
              <a:rPr lang="en-US" sz="3600" dirty="0"/>
              <a:t>∠ADB = 90° (Angle subtended by semi-circle) </a:t>
            </a:r>
          </a:p>
          <a:p>
            <a:r>
              <a:rPr lang="en-US" sz="3600" dirty="0"/>
              <a:t>∠ADC = 90° (Angle subtended by semi-circle) </a:t>
            </a:r>
          </a:p>
          <a:p>
            <a:r>
              <a:rPr lang="en-US" sz="3600" dirty="0"/>
              <a:t>∠BDC = ∠ADB + ∠ADC = 90° + 90° = 180°</a:t>
            </a:r>
          </a:p>
          <a:p>
            <a:r>
              <a:rPr lang="en-US" sz="3600" dirty="0"/>
              <a:t>Therefore, BDC is a straight line and hence, our assumption was wrong.</a:t>
            </a:r>
          </a:p>
          <a:p>
            <a:r>
              <a:rPr lang="en-US" sz="3600" dirty="0"/>
              <a:t>Thus, Point D lies on third side BC of ΔABC.</a:t>
            </a:r>
          </a:p>
          <a:p>
            <a:pPr>
              <a:buNone/>
            </a:pPr>
            <a:r>
              <a:rPr lang="en-US" sz="3600" dirty="0"/>
              <a:t> </a:t>
            </a:r>
          </a:p>
          <a:p>
            <a:pPr>
              <a:buNone/>
            </a:pPr>
            <a:endParaRPr lang="en-US" dirty="0"/>
          </a:p>
          <a:p>
            <a:endParaRPr lang="en-US" dirty="0"/>
          </a:p>
        </p:txBody>
      </p:sp>
      <p:pic>
        <p:nvPicPr>
          <p:cNvPr id="4" name="Picture 3"/>
          <p:cNvPicPr/>
          <p:nvPr/>
        </p:nvPicPr>
        <p:blipFill>
          <a:blip r:embed="rId2"/>
          <a:srcRect/>
          <a:stretch>
            <a:fillRect/>
          </a:stretch>
        </p:blipFill>
        <p:spPr bwMode="auto">
          <a:xfrm>
            <a:off x="5867400" y="3429000"/>
            <a:ext cx="1943100" cy="1085850"/>
          </a:xfrm>
          <a:prstGeom prst="rect">
            <a:avLst/>
          </a:prstGeom>
          <a:noFill/>
          <a:ln w="9525">
            <a:noFill/>
            <a:miter lim="800000"/>
            <a:headEnd/>
            <a:tailEnd/>
          </a:ln>
        </p:spPr>
      </p:pic>
      <p:pic>
        <p:nvPicPr>
          <p:cNvPr id="5" name="Picture 4" descr="http://cbse.meritnation.com/img/curr/1/9/7/107/2562/Chapter%2010_html_m6b63a6c0.jpg"/>
          <p:cNvPicPr/>
          <p:nvPr/>
        </p:nvPicPr>
        <p:blipFill>
          <a:blip r:embed="rId3"/>
          <a:srcRect/>
          <a:stretch>
            <a:fillRect/>
          </a:stretch>
        </p:blipFill>
        <p:spPr bwMode="auto">
          <a:xfrm>
            <a:off x="6705600" y="5257800"/>
            <a:ext cx="1914525" cy="12382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b="1" dirty="0"/>
              <a:t>Theorem 10.6 : </a:t>
            </a:r>
            <a:r>
              <a:rPr lang="en-US" i="1" dirty="0"/>
              <a:t>Equal chords of a circle </a:t>
            </a:r>
            <a:r>
              <a:rPr lang="en-US" dirty="0"/>
              <a:t>(</a:t>
            </a:r>
            <a:r>
              <a:rPr lang="en-US" i="1" dirty="0"/>
              <a:t>or of congruent circles</a:t>
            </a:r>
            <a:r>
              <a:rPr lang="en-US" dirty="0"/>
              <a:t>) </a:t>
            </a:r>
            <a:r>
              <a:rPr lang="en-US" i="1" dirty="0"/>
              <a:t>are equidistant</a:t>
            </a:r>
            <a:endParaRPr lang="en-US" dirty="0"/>
          </a:p>
          <a:p>
            <a:r>
              <a:rPr lang="en-US" i="1" dirty="0"/>
              <a:t>from the centre </a:t>
            </a:r>
            <a:r>
              <a:rPr lang="en-US" dirty="0"/>
              <a:t>(</a:t>
            </a:r>
            <a:r>
              <a:rPr lang="en-US" i="1" dirty="0"/>
              <a:t>or centres</a:t>
            </a:r>
            <a:r>
              <a:rPr lang="en-US" dirty="0"/>
              <a:t>)</a:t>
            </a:r>
            <a:r>
              <a:rPr lang="en-US" i="1" dirty="0"/>
              <a:t>.</a:t>
            </a:r>
            <a:endParaRPr lang="en-US" dirty="0"/>
          </a:p>
          <a:p>
            <a:endParaRPr lang="en-US" b="1" dirty="0" smtClean="0"/>
          </a:p>
          <a:p>
            <a:r>
              <a:rPr lang="en-US" b="1" dirty="0" smtClean="0"/>
              <a:t>Theorem </a:t>
            </a:r>
            <a:r>
              <a:rPr lang="en-US" b="1" dirty="0"/>
              <a:t>10.7 : </a:t>
            </a:r>
            <a:r>
              <a:rPr lang="en-US" i="1" dirty="0"/>
              <a:t>Chords equidistant from the centre of a circle are equal in</a:t>
            </a:r>
            <a:endParaRPr lang="en-US" dirty="0"/>
          </a:p>
          <a:p>
            <a:r>
              <a:rPr lang="en-US" i="1" dirty="0"/>
              <a:t>length.</a:t>
            </a:r>
            <a:endParaRPr lang="en-US" dirty="0"/>
          </a:p>
          <a:p>
            <a:endParaRPr lang="en-US" b="1" dirty="0" smtClean="0"/>
          </a:p>
          <a:p>
            <a:r>
              <a:rPr lang="en-US" b="1" dirty="0" smtClean="0"/>
              <a:t>10.8 </a:t>
            </a:r>
            <a:r>
              <a:rPr lang="en-US" b="1" dirty="0"/>
              <a:t>: </a:t>
            </a:r>
            <a:r>
              <a:rPr lang="en-US" i="1" dirty="0"/>
              <a:t>The angle subtended by an arc at the centre is double the angle</a:t>
            </a:r>
            <a:endParaRPr lang="en-US" dirty="0"/>
          </a:p>
          <a:p>
            <a:r>
              <a:rPr lang="en-US" i="1" dirty="0"/>
              <a:t>subtended by it at any point on the remaining part of the circle.</a:t>
            </a:r>
            <a:endParaRPr lang="en-US" dirty="0"/>
          </a:p>
          <a:p>
            <a:endParaRPr lang="en-US" b="1" dirty="0" smtClean="0"/>
          </a:p>
          <a:p>
            <a:r>
              <a:rPr lang="en-US" b="1" dirty="0" smtClean="0"/>
              <a:t>10.9 </a:t>
            </a:r>
            <a:r>
              <a:rPr lang="en-US" b="1" dirty="0"/>
              <a:t>: </a:t>
            </a:r>
            <a:r>
              <a:rPr lang="en-US" i="1" dirty="0"/>
              <a:t>Angles in the same segment of a circle are equal.</a:t>
            </a:r>
            <a:endParaRPr lang="en-US" dirty="0"/>
          </a:p>
          <a:p>
            <a:endParaRPr lang="en-US" b="1" dirty="0" smtClean="0"/>
          </a:p>
          <a:p>
            <a:r>
              <a:rPr lang="en-US" b="1" dirty="0" smtClean="0"/>
              <a:t>Theorem </a:t>
            </a:r>
            <a:r>
              <a:rPr lang="en-US" b="1" dirty="0"/>
              <a:t>10.10 : </a:t>
            </a:r>
            <a:r>
              <a:rPr lang="en-US" i="1" dirty="0"/>
              <a:t>If a line segment joining two points subtends equal angles at</a:t>
            </a:r>
            <a:endParaRPr lang="en-US" dirty="0"/>
          </a:p>
          <a:p>
            <a:r>
              <a:rPr lang="en-US" i="1" dirty="0"/>
              <a:t>two other points lying on the same side of the line containing the line segment,</a:t>
            </a:r>
            <a:endParaRPr lang="en-US" dirty="0"/>
          </a:p>
          <a:p>
            <a:r>
              <a:rPr lang="en-US" i="1" dirty="0"/>
              <a:t>the four points lie on a circle </a:t>
            </a:r>
            <a:r>
              <a:rPr lang="en-US" dirty="0"/>
              <a:t>(</a:t>
            </a:r>
            <a:r>
              <a:rPr lang="en-US" i="1" dirty="0"/>
              <a:t>i.e. they are concyclic</a:t>
            </a:r>
            <a:r>
              <a:rPr lang="en-US" dirty="0"/>
              <a:t>)</a:t>
            </a:r>
            <a:r>
              <a:rPr lang="en-US" i="1" dirty="0"/>
              <a:t>.</a:t>
            </a:r>
            <a:endParaRPr lang="en-US" dirty="0"/>
          </a:p>
          <a:p>
            <a:endParaRPr lang="en-US" b="1" dirty="0" smtClean="0"/>
          </a:p>
          <a:p>
            <a:r>
              <a:rPr lang="en-US" b="1" dirty="0" smtClean="0"/>
              <a:t>10.11 </a:t>
            </a:r>
            <a:r>
              <a:rPr lang="en-US" b="1" dirty="0"/>
              <a:t>: </a:t>
            </a:r>
            <a:r>
              <a:rPr lang="en-US" i="1" dirty="0"/>
              <a:t>The sum of either pair of opposite angles of a cyclic</a:t>
            </a:r>
            <a:endParaRPr lang="en-US" dirty="0"/>
          </a:p>
          <a:p>
            <a:r>
              <a:rPr lang="en-US" i="1" dirty="0"/>
              <a:t>quadrilateral is </a:t>
            </a:r>
            <a:r>
              <a:rPr lang="en-US" dirty="0"/>
              <a:t>180º.</a:t>
            </a:r>
          </a:p>
          <a:p>
            <a:r>
              <a:rPr lang="en-US" b="1" dirty="0"/>
              <a:t>Theorem 10.12 : </a:t>
            </a:r>
            <a:r>
              <a:rPr lang="en-US" i="1" dirty="0"/>
              <a:t>If the sum of a pair of opposite angles of a quadrilateral is</a:t>
            </a:r>
            <a:endParaRPr lang="en-US" dirty="0"/>
          </a:p>
          <a:p>
            <a:r>
              <a:rPr lang="en-US" dirty="0"/>
              <a:t>180º, </a:t>
            </a:r>
            <a:r>
              <a:rPr lang="en-US" i="1" dirty="0"/>
              <a:t>the quadrilateral is cyclic.</a:t>
            </a:r>
            <a:endParaRPr lang="en-US" dirty="0"/>
          </a:p>
          <a:p>
            <a:endParaRPr lang="en-US" dirty="0"/>
          </a:p>
        </p:txBody>
      </p:sp>
      <p:sp>
        <p:nvSpPr>
          <p:cNvPr id="2" name="Title 1"/>
          <p:cNvSpPr>
            <a:spLocks noGrp="1"/>
          </p:cNvSpPr>
          <p:nvPr>
            <p:ph type="title"/>
          </p:nvPr>
        </p:nvSpPr>
        <p:spPr/>
        <p:txBody>
          <a:bodyPr/>
          <a:lstStyle/>
          <a:p>
            <a:r>
              <a:rPr lang="en-US" b="1" u="sng" dirty="0"/>
              <a:t>Theorems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idx="1"/>
          </p:nvPr>
        </p:nvSpPr>
        <p:spPr>
          <a:xfrm>
            <a:off x="457200" y="1600200"/>
            <a:ext cx="8229600" cy="5105400"/>
          </a:xfrm>
        </p:spPr>
        <p:txBody>
          <a:bodyPr>
            <a:normAutofit fontScale="47500" lnSpcReduction="20000"/>
          </a:bodyPr>
          <a:lstStyle/>
          <a:p>
            <a:r>
              <a:rPr lang="en-US" sz="3400" dirty="0"/>
              <a:t>(11)ABC and ADC are two right triangles with common hypotenuse AC. Prove that ∠CAD = ∠CBD.</a:t>
            </a:r>
          </a:p>
          <a:p>
            <a:r>
              <a:rPr lang="en-US" sz="3400" dirty="0"/>
              <a:t>In ΔABC,</a:t>
            </a:r>
          </a:p>
          <a:p>
            <a:r>
              <a:rPr lang="en-US" sz="3400" dirty="0"/>
              <a:t>∠ABC + ∠BCA + ∠CAB = 180° (Angle sum property of a triangle)</a:t>
            </a:r>
          </a:p>
          <a:p>
            <a:r>
              <a:rPr lang="en-US" sz="3400" dirty="0"/>
              <a:t>⇒ 90° + ∠BCA + ∠CAB = 180°</a:t>
            </a:r>
          </a:p>
          <a:p>
            <a:r>
              <a:rPr lang="en-US" sz="3400" dirty="0"/>
              <a:t>⇒ ∠BCA + ∠CAB = 90° ... (1)</a:t>
            </a:r>
          </a:p>
          <a:p>
            <a:r>
              <a:rPr lang="en-US" sz="3400" dirty="0"/>
              <a:t>In ΔADC,</a:t>
            </a:r>
          </a:p>
          <a:p>
            <a:r>
              <a:rPr lang="en-US" sz="3400" dirty="0"/>
              <a:t>∠CDA + ∠ACD + ∠DAC = 180° (Angle sum property of a triangle)</a:t>
            </a:r>
          </a:p>
          <a:p>
            <a:r>
              <a:rPr lang="en-US" sz="3400" dirty="0"/>
              <a:t>⇒ 90° + ∠ACD + ∠DAC = 180°</a:t>
            </a:r>
          </a:p>
          <a:p>
            <a:r>
              <a:rPr lang="en-US" sz="3400" dirty="0"/>
              <a:t>⇒ ∠ACD + ∠DAC = 90° ... (2)</a:t>
            </a:r>
          </a:p>
          <a:p>
            <a:r>
              <a:rPr lang="en-US" sz="3400" dirty="0"/>
              <a:t>Adding equations (1) and (2), we obtain</a:t>
            </a:r>
          </a:p>
          <a:p>
            <a:r>
              <a:rPr lang="en-US" sz="3400" dirty="0"/>
              <a:t>∠BCA + ∠CAB + ∠ACD + ∠DAC = 180°</a:t>
            </a:r>
          </a:p>
          <a:p>
            <a:r>
              <a:rPr lang="en-US" sz="3400" dirty="0"/>
              <a:t>⇒ (∠BCA + ∠ACD) + (∠CAB + ∠DAC) = 180°</a:t>
            </a:r>
          </a:p>
          <a:p>
            <a:r>
              <a:rPr lang="en-US" sz="3400" dirty="0"/>
              <a:t>∠BCD + ∠DAB = 180° ... (3)</a:t>
            </a:r>
          </a:p>
          <a:p>
            <a:r>
              <a:rPr lang="en-US" sz="3400" dirty="0"/>
              <a:t>However, it is given that</a:t>
            </a:r>
          </a:p>
          <a:p>
            <a:r>
              <a:rPr lang="en-US" sz="3400" dirty="0"/>
              <a:t>∠B + ∠D = 90° + 90° = 180° ... (4)</a:t>
            </a:r>
          </a:p>
          <a:p>
            <a:r>
              <a:rPr lang="en-US" sz="3400" dirty="0"/>
              <a:t>From equations (3) and (4), it can be observed that the sum of the measures of opposite angles of quadrilateral ABCD is 180°. Therefore, it is a cyclic quadrilateral.</a:t>
            </a:r>
          </a:p>
          <a:p>
            <a:r>
              <a:rPr lang="en-US" sz="3400" dirty="0"/>
              <a:t>Consider chord CD.</a:t>
            </a:r>
          </a:p>
          <a:p>
            <a:r>
              <a:rPr lang="en-US" sz="3400" dirty="0"/>
              <a:t>∠CAD = ∠CBD (Angles in the same segment)</a:t>
            </a:r>
          </a:p>
          <a:p>
            <a:endParaRPr lang="en-US" dirty="0"/>
          </a:p>
        </p:txBody>
      </p:sp>
      <p:pic>
        <p:nvPicPr>
          <p:cNvPr id="4" name="Picture 3"/>
          <p:cNvPicPr/>
          <p:nvPr/>
        </p:nvPicPr>
        <p:blipFill>
          <a:blip r:embed="rId2"/>
          <a:srcRect/>
          <a:stretch>
            <a:fillRect/>
          </a:stretch>
        </p:blipFill>
        <p:spPr bwMode="auto">
          <a:xfrm>
            <a:off x="5867400" y="2743200"/>
            <a:ext cx="2133600" cy="190500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E.X.10.5</a:t>
            </a:r>
            <a:endParaRPr lang="en-US" dirty="0"/>
          </a:p>
        </p:txBody>
      </p:sp>
      <p:sp>
        <p:nvSpPr>
          <p:cNvPr id="3" name="Content Placeholder 2"/>
          <p:cNvSpPr>
            <a:spLocks noGrp="1"/>
          </p:cNvSpPr>
          <p:nvPr>
            <p:ph idx="1"/>
          </p:nvPr>
        </p:nvSpPr>
        <p:spPr/>
        <p:txBody>
          <a:bodyPr>
            <a:normAutofit fontScale="25000" lnSpcReduction="20000"/>
          </a:bodyPr>
          <a:lstStyle/>
          <a:p>
            <a:r>
              <a:rPr lang="en-US" sz="9600" dirty="0" smtClean="0"/>
              <a:t>(12)Prove that a cyclic parallelogram is a rectangle.</a:t>
            </a:r>
          </a:p>
          <a:p>
            <a:r>
              <a:rPr lang="en-US" sz="9600" dirty="0" smtClean="0"/>
              <a:t>Let ABCD be a cyclic parallelogram.</a:t>
            </a:r>
          </a:p>
          <a:p>
            <a:r>
              <a:rPr lang="en-US" sz="9600" dirty="0" smtClean="0"/>
              <a:t>∠A + ∠C = 180° (Opposite angles of a cyclic quadrilateral) ... (1)</a:t>
            </a:r>
          </a:p>
          <a:p>
            <a:r>
              <a:rPr lang="en-US" sz="9600" dirty="0" smtClean="0"/>
              <a:t>We know that opposite angles of a parallelogram are equal.</a:t>
            </a:r>
          </a:p>
          <a:p>
            <a:r>
              <a:rPr lang="en-US" sz="9600" dirty="0" smtClean="0"/>
              <a:t>∴ ∠A = ∠C and ∠B = ∠D</a:t>
            </a:r>
          </a:p>
          <a:p>
            <a:r>
              <a:rPr lang="en-US" sz="9600" dirty="0" smtClean="0"/>
              <a:t>From equation (1),</a:t>
            </a:r>
          </a:p>
          <a:p>
            <a:r>
              <a:rPr lang="en-US" sz="9600" dirty="0" smtClean="0"/>
              <a:t>∠A + ∠C = 180°</a:t>
            </a:r>
          </a:p>
          <a:p>
            <a:r>
              <a:rPr lang="en-US" sz="9600" dirty="0" smtClean="0"/>
              <a:t>⇒ ∠A + ∠A = 180°</a:t>
            </a:r>
          </a:p>
          <a:p>
            <a:r>
              <a:rPr lang="en-US" sz="9600" dirty="0" smtClean="0"/>
              <a:t>⇒ 2 ∠A = 180°</a:t>
            </a:r>
          </a:p>
          <a:p>
            <a:r>
              <a:rPr lang="en-US" sz="9600" dirty="0" smtClean="0"/>
              <a:t>⇒ ∠A = 90°</a:t>
            </a:r>
          </a:p>
          <a:p>
            <a:r>
              <a:rPr lang="en-US" sz="9600" dirty="0" smtClean="0"/>
              <a:t>Parallelogram ABCD has one of its interior angles as 90°. Therefore, it is a rectangle.</a:t>
            </a:r>
          </a:p>
          <a:p>
            <a:r>
              <a:rPr lang="en-US" sz="9600" dirty="0" smtClean="0"/>
              <a:t> </a:t>
            </a:r>
          </a:p>
          <a:p>
            <a:r>
              <a:rPr lang="en-US" dirty="0"/>
              <a:t> </a:t>
            </a:r>
          </a:p>
          <a:p>
            <a:r>
              <a:rPr lang="en-US" dirty="0"/>
              <a:t> </a:t>
            </a:r>
          </a:p>
          <a:p>
            <a:endParaRPr lang="en-US" dirty="0"/>
          </a:p>
        </p:txBody>
      </p:sp>
      <p:pic>
        <p:nvPicPr>
          <p:cNvPr id="4" name="Picture 3"/>
          <p:cNvPicPr/>
          <p:nvPr/>
        </p:nvPicPr>
        <p:blipFill>
          <a:blip r:embed="rId2"/>
          <a:srcRect/>
          <a:stretch>
            <a:fillRect/>
          </a:stretch>
        </p:blipFill>
        <p:spPr bwMode="auto">
          <a:xfrm>
            <a:off x="4572000" y="3505200"/>
            <a:ext cx="2819400" cy="1981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10200"/>
          </a:xfrm>
        </p:spPr>
        <p:txBody>
          <a:bodyPr>
            <a:noAutofit/>
          </a:bodyPr>
          <a:lstStyle/>
          <a:p>
            <a:r>
              <a:rPr lang="en-US" sz="1800" dirty="0"/>
              <a:t>Q1: Fill in the blanks</a:t>
            </a:r>
          </a:p>
          <a:p>
            <a:r>
              <a:rPr lang="en-US" sz="1800" dirty="0"/>
              <a:t>(</a:t>
            </a:r>
            <a:r>
              <a:rPr lang="en-US" sz="1800" dirty="0" err="1"/>
              <a:t>i</a:t>
            </a:r>
            <a:r>
              <a:rPr lang="en-US" sz="1800" dirty="0"/>
              <a:t>) The centre of a circle lies in __________ of the circle. (exterior/ interior)</a:t>
            </a:r>
          </a:p>
          <a:p>
            <a:r>
              <a:rPr lang="en-US" sz="1800" dirty="0"/>
              <a:t>(ii) A point, whose distance from the centre of a circle is greater than its radius lies in __________ of the circle. (exterior / interior)</a:t>
            </a:r>
          </a:p>
          <a:p>
            <a:r>
              <a:rPr lang="en-US" sz="1800" dirty="0"/>
              <a:t>(iii) The longest chord of a circle is a __________ of the circle.</a:t>
            </a:r>
          </a:p>
          <a:p>
            <a:r>
              <a:rPr lang="en-US" sz="1800" dirty="0"/>
              <a:t>(iv) An arc is a __________ when its ends are the ends of a diameter.</a:t>
            </a:r>
          </a:p>
          <a:p>
            <a:r>
              <a:rPr lang="en-US" sz="1800" dirty="0"/>
              <a:t>(v) Segment of a circle is the region between an arc and __________ of the circle.</a:t>
            </a:r>
          </a:p>
          <a:p>
            <a:r>
              <a:rPr lang="en-US" sz="1800" dirty="0"/>
              <a:t>(vi) A circle divides the plane, on which it lies, in __________ parts.</a:t>
            </a:r>
          </a:p>
          <a:p>
            <a:r>
              <a:rPr lang="en-US" sz="1800" dirty="0"/>
              <a:t> </a:t>
            </a:r>
          </a:p>
          <a:p>
            <a:r>
              <a:rPr lang="en-US" sz="1800" dirty="0"/>
              <a:t>(</a:t>
            </a:r>
            <a:r>
              <a:rPr lang="en-US" sz="1800" dirty="0" err="1"/>
              <a:t>i</a:t>
            </a:r>
            <a:r>
              <a:rPr lang="en-US" sz="1800" dirty="0"/>
              <a:t>) The centre of a circle lies in </a:t>
            </a:r>
            <a:r>
              <a:rPr lang="en-US" sz="1800" u="sng" dirty="0"/>
              <a:t>interior</a:t>
            </a:r>
            <a:r>
              <a:rPr lang="en-US" sz="1800" dirty="0"/>
              <a:t> of the circle.</a:t>
            </a:r>
          </a:p>
          <a:p>
            <a:r>
              <a:rPr lang="en-US" sz="1800" dirty="0"/>
              <a:t>(ii) A point, whose distance from the centre of a circle is greater than its radius lies in </a:t>
            </a:r>
            <a:r>
              <a:rPr lang="en-US" sz="1800" u="sng" dirty="0"/>
              <a:t>exterior</a:t>
            </a:r>
            <a:r>
              <a:rPr lang="en-US" sz="1800" dirty="0"/>
              <a:t> of the circle.</a:t>
            </a:r>
          </a:p>
          <a:p>
            <a:r>
              <a:rPr lang="en-US" sz="1800" dirty="0"/>
              <a:t>(iii) The longest chord of a circle is a </a:t>
            </a:r>
            <a:r>
              <a:rPr lang="en-US" sz="1800" u="sng" dirty="0"/>
              <a:t>diameter </a:t>
            </a:r>
            <a:r>
              <a:rPr lang="en-US" sz="1800" dirty="0"/>
              <a:t>of the circle.</a:t>
            </a:r>
          </a:p>
          <a:p>
            <a:r>
              <a:rPr lang="en-US" sz="1800" dirty="0"/>
              <a:t>(iv) An arc is a </a:t>
            </a:r>
            <a:r>
              <a:rPr lang="en-US" sz="1800" u="sng" dirty="0"/>
              <a:t>semi-circle </a:t>
            </a:r>
            <a:r>
              <a:rPr lang="en-US" sz="1800" dirty="0"/>
              <a:t>when its ends are the ends of a diameter.</a:t>
            </a:r>
          </a:p>
          <a:p>
            <a:r>
              <a:rPr lang="en-US" sz="1800" dirty="0"/>
              <a:t>(v) Segment of a circle is the region between an arc and </a:t>
            </a:r>
            <a:r>
              <a:rPr lang="en-US" sz="1800" u="sng" dirty="0"/>
              <a:t>chord</a:t>
            </a:r>
            <a:r>
              <a:rPr lang="en-US" sz="1800" dirty="0"/>
              <a:t> of the circle.</a:t>
            </a:r>
          </a:p>
          <a:p>
            <a:r>
              <a:rPr lang="en-US" sz="1800" dirty="0"/>
              <a:t>(vi) A circle divides the plane, on which it lies, in </a:t>
            </a:r>
            <a:r>
              <a:rPr lang="en-US" sz="1800" u="sng" dirty="0"/>
              <a:t>three</a:t>
            </a:r>
            <a:r>
              <a:rPr lang="en-US" sz="1800" dirty="0"/>
              <a:t> parts.</a:t>
            </a:r>
          </a:p>
          <a:p>
            <a:r>
              <a:rPr lang="en-US" sz="1800" dirty="0"/>
              <a:t> </a:t>
            </a:r>
          </a:p>
          <a:p>
            <a:endParaRPr lang="en-US" sz="1800" dirty="0"/>
          </a:p>
        </p:txBody>
      </p:sp>
      <p:sp>
        <p:nvSpPr>
          <p:cNvPr id="2" name="Title 1"/>
          <p:cNvSpPr>
            <a:spLocks noGrp="1"/>
          </p:cNvSpPr>
          <p:nvPr>
            <p:ph type="title"/>
          </p:nvPr>
        </p:nvSpPr>
        <p:spPr>
          <a:xfrm>
            <a:off x="457200" y="0"/>
            <a:ext cx="8229600" cy="1143000"/>
          </a:xfrm>
        </p:spPr>
        <p:txBody>
          <a:bodyPr/>
          <a:lstStyle/>
          <a:p>
            <a:r>
              <a:rPr lang="en-US" b="1" u="sng" dirty="0" smtClean="0"/>
              <a:t>E.X.10.1</a:t>
            </a:r>
            <a:endParaRPr lang="en-US" b="1"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34000"/>
          </a:xfrm>
        </p:spPr>
        <p:txBody>
          <a:bodyPr>
            <a:normAutofit fontScale="47500" lnSpcReduction="20000"/>
          </a:bodyPr>
          <a:lstStyle/>
          <a:p>
            <a:r>
              <a:rPr lang="en-US" sz="3300" dirty="0"/>
              <a:t>Q2: Write True or False. Give reasons for your answers.</a:t>
            </a:r>
          </a:p>
          <a:p>
            <a:r>
              <a:rPr lang="en-US" sz="3300" dirty="0"/>
              <a:t>(</a:t>
            </a:r>
            <a:r>
              <a:rPr lang="en-US" sz="3300" dirty="0" err="1"/>
              <a:t>i</a:t>
            </a:r>
            <a:r>
              <a:rPr lang="en-US" sz="3300" dirty="0"/>
              <a:t>) Line segment joining the centre to any point on the circle is a radius of the circle.</a:t>
            </a:r>
          </a:p>
          <a:p>
            <a:r>
              <a:rPr lang="en-US" sz="3300" dirty="0"/>
              <a:t>(ii) A circle has only finite number of equal chords.</a:t>
            </a:r>
          </a:p>
          <a:p>
            <a:r>
              <a:rPr lang="en-US" sz="3300" dirty="0"/>
              <a:t>(iii) If a circle is divided into three equal arcs, each is a major arc.</a:t>
            </a:r>
          </a:p>
          <a:p>
            <a:r>
              <a:rPr lang="en-US" sz="3300" dirty="0"/>
              <a:t>(iv) A chord of a circle, which is twice as long as its radius, is a diameter of the circle.</a:t>
            </a:r>
          </a:p>
          <a:p>
            <a:r>
              <a:rPr lang="en-US" sz="3300" dirty="0"/>
              <a:t>(v) Sector is the region between the chord and its corresponding arc.</a:t>
            </a:r>
          </a:p>
          <a:p>
            <a:r>
              <a:rPr lang="en-US" sz="3300" dirty="0"/>
              <a:t>(vi) A circle is a plane figure.</a:t>
            </a:r>
          </a:p>
          <a:p>
            <a:r>
              <a:rPr lang="en-US" sz="3300" dirty="0"/>
              <a:t> </a:t>
            </a:r>
          </a:p>
          <a:p>
            <a:r>
              <a:rPr lang="en-US" sz="3300" dirty="0"/>
              <a:t> (</a:t>
            </a:r>
            <a:r>
              <a:rPr lang="en-US" sz="3300" dirty="0" err="1"/>
              <a:t>i</a:t>
            </a:r>
            <a:r>
              <a:rPr lang="en-US" sz="3300" dirty="0"/>
              <a:t>) True. All the points on the circle are at equal distances from the centre of the circle, and this distance is called as radius of the circle.</a:t>
            </a:r>
          </a:p>
          <a:p>
            <a:r>
              <a:rPr lang="en-US" sz="3300" dirty="0"/>
              <a:t>(ii) False. There are infinite points on a circle and we can draw infinite number of chords of given length. Hence, a circle has infinite number of equal chords.</a:t>
            </a:r>
          </a:p>
          <a:p>
            <a:r>
              <a:rPr lang="en-US" sz="3300" dirty="0"/>
              <a:t>(iii) False. Because of each arc, the remaining arc will have greater length.  </a:t>
            </a:r>
          </a:p>
          <a:p>
            <a:r>
              <a:rPr lang="en-US" sz="3300" dirty="0"/>
              <a:t>(iv) True. Twice the length of radius of any circle is its diameter.</a:t>
            </a:r>
          </a:p>
          <a:p>
            <a:r>
              <a:rPr lang="en-US" sz="3300" dirty="0"/>
              <a:t>(v) False by virtue of its definition. </a:t>
            </a:r>
          </a:p>
          <a:p>
            <a:r>
              <a:rPr lang="en-US" sz="3300" dirty="0"/>
              <a:t>(vi) True. A circle is always two-dimensional figure which is also a part of a plane. </a:t>
            </a:r>
          </a:p>
          <a:p>
            <a:r>
              <a:rPr lang="en-US" sz="3300" dirty="0"/>
              <a:t> </a:t>
            </a:r>
          </a:p>
          <a:p>
            <a:endParaRPr lang="en-US" dirty="0"/>
          </a:p>
        </p:txBody>
      </p:sp>
      <p:sp>
        <p:nvSpPr>
          <p:cNvPr id="2" name="Title 1"/>
          <p:cNvSpPr>
            <a:spLocks noGrp="1"/>
          </p:cNvSpPr>
          <p:nvPr>
            <p:ph type="title"/>
          </p:nvPr>
        </p:nvSpPr>
        <p:spPr>
          <a:xfrm>
            <a:off x="457200" y="0"/>
            <a:ext cx="8229600" cy="1143000"/>
          </a:xfrm>
        </p:spPr>
        <p:txBody>
          <a:bodyPr/>
          <a:lstStyle/>
          <a:p>
            <a:r>
              <a:rPr lang="en-US" b="1" u="sng" dirty="0" smtClean="0"/>
              <a:t>E.X.10.1</a:t>
            </a:r>
            <a:endParaRPr lang="en-US" b="1"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E.X.10.2</a:t>
            </a:r>
            <a:endParaRPr lang="en-US" dirty="0"/>
          </a:p>
        </p:txBody>
      </p:sp>
      <p:sp>
        <p:nvSpPr>
          <p:cNvPr id="3" name="Content Placeholder 2"/>
          <p:cNvSpPr>
            <a:spLocks noGrp="1"/>
          </p:cNvSpPr>
          <p:nvPr>
            <p:ph sz="quarter" idx="1"/>
          </p:nvPr>
        </p:nvSpPr>
        <p:spPr>
          <a:xfrm>
            <a:off x="457200" y="1447800"/>
            <a:ext cx="8229600" cy="5257800"/>
          </a:xfrm>
        </p:spPr>
        <p:txBody>
          <a:bodyPr>
            <a:normAutofit fontScale="77500" lnSpcReduction="20000"/>
          </a:bodyPr>
          <a:lstStyle/>
          <a:p>
            <a:r>
              <a:rPr lang="en-US" dirty="0"/>
              <a:t>Q 1: Recall that two circles are congruent if they have the same radii. Prove that equal chords of congruent circles subtend equal angles at their centers.</a:t>
            </a:r>
          </a:p>
          <a:p>
            <a:r>
              <a:rPr lang="en-US" dirty="0"/>
              <a:t>A 'Circle' is an array of points which are equidistant from a fixed point. This fixed point is called as the 'Centre' of the circle and this equal distance is the 'Radius' of the circle. Therefore, if we try to superimpose two circles of equal radius, then both circles will cover each other. Therefore, two circles can be congruent only if, they have equal radii.</a:t>
            </a:r>
          </a:p>
          <a:p>
            <a:r>
              <a:rPr lang="en-US" dirty="0"/>
              <a:t>Consider two congruent circles having centre O and O' and two chords AB and CD of equal lengths.</a:t>
            </a:r>
          </a:p>
          <a:p>
            <a:r>
              <a:rPr lang="en-US" dirty="0"/>
              <a:t>In ΔAOB and ΔCO'D, we have -</a:t>
            </a:r>
          </a:p>
          <a:p>
            <a:r>
              <a:rPr lang="en-US" dirty="0"/>
              <a:t>AB = CD (Chords of same length)</a:t>
            </a:r>
          </a:p>
          <a:p>
            <a:r>
              <a:rPr lang="en-US" dirty="0"/>
              <a:t>OA = O'C (Radii of congruent circles)</a:t>
            </a:r>
          </a:p>
          <a:p>
            <a:r>
              <a:rPr lang="en-US" dirty="0"/>
              <a:t>OB = O'D (Radii of congruent circles)</a:t>
            </a:r>
          </a:p>
          <a:p>
            <a:r>
              <a:rPr lang="en-US" dirty="0"/>
              <a:t>Hence, ΔAOB ≅ ΔCO'D (by SSS congruence rule)</a:t>
            </a:r>
          </a:p>
          <a:p>
            <a:r>
              <a:rPr lang="en-US" dirty="0"/>
              <a:t>∠AOB = ∠CO'D (By CPCT)</a:t>
            </a:r>
          </a:p>
          <a:p>
            <a:r>
              <a:rPr lang="en-US" dirty="0"/>
              <a:t>Hence, it is proved that equal chords of congruent circles subtend equal angles at their centers.</a:t>
            </a:r>
          </a:p>
          <a:p>
            <a:endParaRPr lang="en-US" dirty="0"/>
          </a:p>
        </p:txBody>
      </p:sp>
      <p:pic>
        <p:nvPicPr>
          <p:cNvPr id="4" name="Picture 3" descr="Class IX NCERT (CBSE) Mathematics Solved">
            <a:hlinkClick r:id="rId2"/>
          </p:cNvPr>
          <p:cNvPicPr/>
          <p:nvPr/>
        </p:nvPicPr>
        <p:blipFill>
          <a:blip r:embed="rId3"/>
          <a:srcRect/>
          <a:stretch>
            <a:fillRect/>
          </a:stretch>
        </p:blipFill>
        <p:spPr bwMode="auto">
          <a:xfrm>
            <a:off x="5410200" y="3810000"/>
            <a:ext cx="3048000" cy="13716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E.X.10.2</a:t>
            </a:r>
            <a:endParaRPr lang="en-US" dirty="0"/>
          </a:p>
        </p:txBody>
      </p:sp>
      <p:sp>
        <p:nvSpPr>
          <p:cNvPr id="3" name="Content Placeholder 2"/>
          <p:cNvSpPr>
            <a:spLocks noGrp="1"/>
          </p:cNvSpPr>
          <p:nvPr>
            <p:ph sz="quarter" idx="1"/>
          </p:nvPr>
        </p:nvSpPr>
        <p:spPr>
          <a:xfrm>
            <a:off x="457200" y="1447800"/>
            <a:ext cx="8229600" cy="5410200"/>
          </a:xfrm>
        </p:spPr>
        <p:txBody>
          <a:bodyPr>
            <a:normAutofit fontScale="32500" lnSpcReduction="20000"/>
          </a:bodyPr>
          <a:lstStyle/>
          <a:p>
            <a:r>
              <a:rPr lang="en-US" sz="4500" dirty="0"/>
              <a:t>Q 2: Prove that if chords of congruent circles subtend equal angles at their centers, then the chords are equal.</a:t>
            </a:r>
          </a:p>
          <a:p>
            <a:r>
              <a:rPr lang="en-US" sz="4500" dirty="0"/>
              <a:t> </a:t>
            </a:r>
          </a:p>
          <a:p>
            <a:r>
              <a:rPr lang="en-US" sz="4500" dirty="0"/>
              <a:t>Say, there are two congruent circles (circles of same radius) with centers as O and O' as shown in the following figure</a:t>
            </a:r>
          </a:p>
          <a:p>
            <a:r>
              <a:rPr lang="en-US" sz="4500"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sz="4500" dirty="0"/>
              <a:t>In ΔAOB and ΔCO'D, we have -</a:t>
            </a:r>
          </a:p>
          <a:p>
            <a:r>
              <a:rPr lang="en-US" sz="4500" dirty="0"/>
              <a:t>∠AOB = ∠CO'D (Given)</a:t>
            </a:r>
          </a:p>
          <a:p>
            <a:r>
              <a:rPr lang="en-US" sz="4500" dirty="0"/>
              <a:t>OA = O'C (Radii of congruent circles)</a:t>
            </a:r>
          </a:p>
          <a:p>
            <a:r>
              <a:rPr lang="en-US" sz="4500" dirty="0"/>
              <a:t>OB = O'D (Radii of congruent circles)</a:t>
            </a:r>
          </a:p>
          <a:p>
            <a:r>
              <a:rPr lang="en-US" sz="4500" dirty="0"/>
              <a:t>Hence, ΔAOB ≅ ΔCO'D (by SSS congruence rule)</a:t>
            </a:r>
          </a:p>
          <a:p>
            <a:r>
              <a:rPr lang="en-US" sz="4500" dirty="0"/>
              <a:t>AB = CD (By CPCT)</a:t>
            </a:r>
          </a:p>
          <a:p>
            <a:r>
              <a:rPr lang="en-US" sz="4500" dirty="0"/>
              <a:t>Hence this is proved that if chords of congruent circles subtend equal angles at their centers, then the chords are equal.</a:t>
            </a:r>
          </a:p>
          <a:p>
            <a:r>
              <a:rPr lang="en-US" dirty="0"/>
              <a:t> </a:t>
            </a:r>
          </a:p>
          <a:p>
            <a:endParaRPr lang="en-US" dirty="0"/>
          </a:p>
        </p:txBody>
      </p:sp>
      <p:pic>
        <p:nvPicPr>
          <p:cNvPr id="4" name="Picture 3" descr="CIRCLES Class IX NCERT (CBSE)Mathematics SOLUTION">
            <a:hlinkClick r:id="rId2"/>
          </p:cNvPr>
          <p:cNvPicPr/>
          <p:nvPr/>
        </p:nvPicPr>
        <p:blipFill>
          <a:blip r:embed="rId3"/>
          <a:srcRect/>
          <a:stretch>
            <a:fillRect/>
          </a:stretch>
        </p:blipFill>
        <p:spPr bwMode="auto">
          <a:xfrm>
            <a:off x="609600" y="2819400"/>
            <a:ext cx="3048000" cy="1371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E.X.10.3</a:t>
            </a:r>
            <a:endParaRPr lang="en-US" dirty="0"/>
          </a:p>
        </p:txBody>
      </p:sp>
      <p:sp>
        <p:nvSpPr>
          <p:cNvPr id="3" name="Content Placeholder 2"/>
          <p:cNvSpPr>
            <a:spLocks noGrp="1"/>
          </p:cNvSpPr>
          <p:nvPr>
            <p:ph idx="1"/>
          </p:nvPr>
        </p:nvSpPr>
        <p:spPr/>
        <p:txBody>
          <a:bodyPr>
            <a:normAutofit fontScale="85000" lnSpcReduction="20000"/>
          </a:bodyPr>
          <a:lstStyle/>
          <a:p>
            <a:r>
              <a:rPr lang="en-US" dirty="0"/>
              <a:t>Q 1: Draw different pairs of circles. How many points does each pair have in common? What is the maximum number of common points?</a:t>
            </a:r>
          </a:p>
          <a:p>
            <a:r>
              <a:rPr lang="en-US" b="1" dirty="0" err="1"/>
              <a:t>Ans</a:t>
            </a:r>
            <a:r>
              <a:rPr lang="en-US" b="1" dirty="0"/>
              <a:t> 1:</a:t>
            </a:r>
            <a:endParaRPr lang="en-US" dirty="0"/>
          </a:p>
          <a:p>
            <a:r>
              <a:rPr lang="en-US" dirty="0"/>
              <a:t>Consider the following pair of circles.</a:t>
            </a:r>
          </a:p>
          <a:p>
            <a:r>
              <a:rPr lang="en-US" dirty="0"/>
              <a:t> </a:t>
            </a:r>
            <a:endParaRPr lang="en-US" dirty="0" smtClean="0"/>
          </a:p>
          <a:p>
            <a:r>
              <a:rPr lang="en-US" dirty="0"/>
              <a:t> </a:t>
            </a:r>
          </a:p>
          <a:p>
            <a:endParaRPr lang="en-US" dirty="0" smtClean="0"/>
          </a:p>
          <a:p>
            <a:endParaRPr lang="en-US" dirty="0"/>
          </a:p>
          <a:p>
            <a:endParaRPr lang="en-US" dirty="0" smtClean="0"/>
          </a:p>
          <a:p>
            <a:pPr>
              <a:buNone/>
            </a:pPr>
            <a:r>
              <a:rPr lang="en-US" dirty="0" smtClean="0"/>
              <a:t>The </a:t>
            </a:r>
            <a:r>
              <a:rPr lang="en-US" dirty="0"/>
              <a:t>above circles do not intersect each other at any point. Therefore, they do not have any point in common. </a:t>
            </a:r>
          </a:p>
          <a:p>
            <a:r>
              <a:rPr lang="en-US" i="1" dirty="0"/>
              <a:t> </a:t>
            </a:r>
            <a:r>
              <a:rPr lang="en-US" i="1" dirty="0">
                <a:hlinkClick r:id="rId2"/>
              </a:rPr>
              <a:t> </a:t>
            </a:r>
            <a:r>
              <a:rPr lang="en-US" i="1" dirty="0"/>
              <a:t> </a:t>
            </a:r>
            <a:endParaRPr lang="en-US" dirty="0"/>
          </a:p>
          <a:p>
            <a:endParaRPr lang="en-US" i="1" dirty="0" smtClean="0"/>
          </a:p>
          <a:p>
            <a:endParaRPr lang="en-US" i="1" dirty="0"/>
          </a:p>
        </p:txBody>
      </p:sp>
      <p:pic>
        <p:nvPicPr>
          <p:cNvPr id="4" name="Picture 3" descr="NCERT (CBSE) Class IX Mathematics - Circles">
            <a:hlinkClick r:id="rId2"/>
          </p:cNvPr>
          <p:cNvPicPr/>
          <p:nvPr/>
        </p:nvPicPr>
        <p:blipFill>
          <a:blip r:embed="rId3"/>
          <a:srcRect/>
          <a:stretch>
            <a:fillRect/>
          </a:stretch>
        </p:blipFill>
        <p:spPr bwMode="auto">
          <a:xfrm>
            <a:off x="5410200" y="2362200"/>
            <a:ext cx="2867025" cy="1219200"/>
          </a:xfrm>
          <a:prstGeom prst="rect">
            <a:avLst/>
          </a:prstGeom>
          <a:noFill/>
          <a:ln w="9525">
            <a:noFill/>
            <a:miter lim="800000"/>
            <a:headEnd/>
            <a:tailEnd/>
          </a:ln>
        </p:spPr>
      </p:pic>
      <p:pic>
        <p:nvPicPr>
          <p:cNvPr id="5" name="Picture 4" descr="NCERT (CBSE) Class IX Mathematics Solution - Circles">
            <a:hlinkClick r:id="rId2"/>
          </p:cNvPr>
          <p:cNvPicPr/>
          <p:nvPr/>
        </p:nvPicPr>
        <p:blipFill>
          <a:blip r:embed="rId4"/>
          <a:srcRect/>
          <a:stretch>
            <a:fillRect/>
          </a:stretch>
        </p:blipFill>
        <p:spPr bwMode="auto">
          <a:xfrm>
            <a:off x="762000" y="3505200"/>
            <a:ext cx="2266950" cy="1181100"/>
          </a:xfrm>
          <a:prstGeom prst="rect">
            <a:avLst/>
          </a:prstGeom>
          <a:noFill/>
          <a:ln w="9525">
            <a:noFill/>
            <a:miter lim="800000"/>
            <a:headEnd/>
            <a:tailEnd/>
          </a:ln>
        </p:spPr>
      </p:pic>
      <p:pic>
        <p:nvPicPr>
          <p:cNvPr id="6" name="Picture 5" descr="NCERT (CBSE) Class IX Mathematics - Circles (Solution)">
            <a:hlinkClick r:id="rId2"/>
          </p:cNvPr>
          <p:cNvPicPr/>
          <p:nvPr/>
        </p:nvPicPr>
        <p:blipFill>
          <a:blip r:embed="rId5"/>
          <a:srcRect/>
          <a:stretch>
            <a:fillRect/>
          </a:stretch>
        </p:blipFill>
        <p:spPr bwMode="auto">
          <a:xfrm>
            <a:off x="3048000" y="3581400"/>
            <a:ext cx="1400175" cy="12192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fontScale="92500" lnSpcReduction="10000"/>
          </a:bodyPr>
          <a:lstStyle/>
          <a:p>
            <a:pPr>
              <a:buNone/>
            </a:pPr>
            <a:r>
              <a:rPr lang="en-US" i="1" dirty="0" smtClean="0">
                <a:hlinkClick r:id="rId2"/>
              </a:rPr>
              <a:t> </a:t>
            </a:r>
            <a:r>
              <a:rPr lang="en-US" i="1" dirty="0" smtClean="0"/>
              <a:t> </a:t>
            </a:r>
            <a:endParaRPr lang="en-US" dirty="0" smtClean="0"/>
          </a:p>
          <a:p>
            <a:endParaRPr lang="en-US" i="1" dirty="0" smtClean="0"/>
          </a:p>
          <a:p>
            <a:endParaRPr lang="en-US" i="1" dirty="0" smtClean="0"/>
          </a:p>
          <a:p>
            <a:r>
              <a:rPr lang="en-US" i="1" dirty="0" smtClean="0"/>
              <a:t>The above circles touch each other at 1 point X only. Therefore, the</a:t>
            </a:r>
            <a:r>
              <a:rPr lang="en-US" dirty="0" smtClean="0"/>
              <a:t> circles have 1 point in common.</a:t>
            </a:r>
          </a:p>
          <a:p>
            <a:r>
              <a:rPr lang="en-US" dirty="0" smtClean="0"/>
              <a:t>These circles intersect each other at two points G and H. Therefore, the circles have two points in common. It can be observed that there can be a maximum of 2 points in common. Consider the situation in which two congruent circles are superimposed on each other. This situation can be referred to as if we are drawing the circle two times.</a:t>
            </a:r>
          </a:p>
          <a:p>
            <a:endParaRPr lang="en-US" dirty="0"/>
          </a:p>
        </p:txBody>
      </p:sp>
      <p:sp>
        <p:nvSpPr>
          <p:cNvPr id="2" name="Title 1"/>
          <p:cNvSpPr>
            <a:spLocks noGrp="1"/>
          </p:cNvSpPr>
          <p:nvPr>
            <p:ph type="title"/>
          </p:nvPr>
        </p:nvSpPr>
        <p:spPr/>
        <p:txBody>
          <a:bodyPr/>
          <a:lstStyle/>
          <a:p>
            <a:r>
              <a:rPr lang="en-US" u="sng" dirty="0" smtClean="0"/>
              <a:t>E.X.10.3</a:t>
            </a:r>
            <a:endParaRPr lang="en-US" dirty="0"/>
          </a:p>
        </p:txBody>
      </p:sp>
      <p:pic>
        <p:nvPicPr>
          <p:cNvPr id="4" name="Picture 3" descr="NCERT (CBSE) Class IX Mathematics - Circles (Solution)">
            <a:hlinkClick r:id="rId2"/>
          </p:cNvPr>
          <p:cNvPicPr/>
          <p:nvPr/>
        </p:nvPicPr>
        <p:blipFill>
          <a:blip r:embed="rId3"/>
          <a:srcRect/>
          <a:stretch>
            <a:fillRect/>
          </a:stretch>
        </p:blipFill>
        <p:spPr bwMode="auto">
          <a:xfrm>
            <a:off x="3048000" y="1524000"/>
            <a:ext cx="1990725" cy="11811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7.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5.jpeg"/></Relationships>
</file>

<file path=ppt/theme/_rels/theme5.xml.rels><?xml version="1.0" encoding="UTF-8" standalone="yes"?>
<Relationships xmlns="http://schemas.openxmlformats.org/package/2006/relationships"><Relationship Id="rId1" Type="http://schemas.openxmlformats.org/officeDocument/2006/relationships/image" Target="../media/image6.jpeg"/></Relationships>
</file>

<file path=ppt/theme/_rels/theme6.xml.rels><?xml version="1.0" encoding="UTF-8" standalone="yes"?>
<Relationships xmlns="http://schemas.openxmlformats.org/package/2006/relationships"><Relationship Id="rId1" Type="http://schemas.openxmlformats.org/officeDocument/2006/relationships/image" Target="../media/image7.jpeg"/></Relationships>
</file>

<file path=ppt/theme/_rels/theme7.xml.rels><?xml version="1.0" encoding="UTF-8" standalone="yes"?>
<Relationships xmlns="http://schemas.openxmlformats.org/package/2006/relationships"><Relationship Id="rId1" Type="http://schemas.openxmlformats.org/officeDocument/2006/relationships/image" Target="../media/image8.jpeg"/></Relationships>
</file>

<file path=ppt/theme/_rels/theme8.xml.rels><?xml version="1.0" encoding="UTF-8" standalone="yes"?>
<Relationships xmlns="http://schemas.openxmlformats.org/package/2006/relationships"><Relationship Id="rId1" Type="http://schemas.openxmlformats.org/officeDocument/2006/relationships/image" Target="../media/image9.jpeg"/></Relationships>
</file>

<file path=ppt/theme/_rels/theme9.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10.xml><?xml version="1.0" encoding="utf-8"?>
<a:theme xmlns:a="http://schemas.openxmlformats.org/drawingml/2006/main" name="1_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4.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8.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9.xml><?xml version="1.0" encoding="utf-8"?>
<a:theme xmlns:a="http://schemas.openxmlformats.org/drawingml/2006/main" name="1_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TotalTime>
  <Words>3383</Words>
  <Application>Microsoft Office PowerPoint</Application>
  <PresentationFormat>On-screen Show (4:3)</PresentationFormat>
  <Paragraphs>429</Paragraphs>
  <Slides>31</Slides>
  <Notes>0</Notes>
  <HiddenSlides>0</HiddenSlides>
  <MMClips>0</MMClips>
  <ScaleCrop>false</ScaleCrop>
  <HeadingPairs>
    <vt:vector size="4" baseType="variant">
      <vt:variant>
        <vt:lpstr>Theme</vt:lpstr>
      </vt:variant>
      <vt:variant>
        <vt:i4>10</vt:i4>
      </vt:variant>
      <vt:variant>
        <vt:lpstr>Slide Titles</vt:lpstr>
      </vt:variant>
      <vt:variant>
        <vt:i4>31</vt:i4>
      </vt:variant>
    </vt:vector>
  </HeadingPairs>
  <TitlesOfParts>
    <vt:vector size="41" baseType="lpstr">
      <vt:lpstr>Concourse</vt:lpstr>
      <vt:lpstr>Apex</vt:lpstr>
      <vt:lpstr>Trek</vt:lpstr>
      <vt:lpstr>Oriel</vt:lpstr>
      <vt:lpstr>Equity</vt:lpstr>
      <vt:lpstr>Opulent</vt:lpstr>
      <vt:lpstr>Flow</vt:lpstr>
      <vt:lpstr>Solstice</vt:lpstr>
      <vt:lpstr>1_Apex</vt:lpstr>
      <vt:lpstr>1_Opulent</vt:lpstr>
      <vt:lpstr>Bio-data</vt:lpstr>
      <vt:lpstr>Theorems</vt:lpstr>
      <vt:lpstr>Theorems</vt:lpstr>
      <vt:lpstr>E.X.10.1</vt:lpstr>
      <vt:lpstr>E.X.10.1</vt:lpstr>
      <vt:lpstr>E.X.10.2</vt:lpstr>
      <vt:lpstr>E.X.10.2</vt:lpstr>
      <vt:lpstr>E.X.10.3</vt:lpstr>
      <vt:lpstr>E.X.10.3</vt:lpstr>
      <vt:lpstr>E.X.10.3</vt:lpstr>
      <vt:lpstr>E.X.10.3</vt:lpstr>
      <vt:lpstr>E.X.10.4</vt:lpstr>
      <vt:lpstr>E.X.10.4</vt:lpstr>
      <vt:lpstr>E.X.10.4</vt:lpstr>
      <vt:lpstr>E.X.10.4</vt:lpstr>
      <vt:lpstr>E.X.10.4</vt:lpstr>
      <vt:lpstr>E.X.10.4</vt:lpstr>
      <vt:lpstr>E.X.10.4</vt:lpstr>
      <vt:lpstr>E.X.10.4</vt:lpstr>
      <vt:lpstr>E.X.10.5</vt:lpstr>
      <vt:lpstr>E.X.10.5</vt:lpstr>
      <vt:lpstr>E.X.10.5</vt:lpstr>
      <vt:lpstr>E.X.10.5</vt:lpstr>
      <vt:lpstr>E.X.10.5</vt:lpstr>
      <vt:lpstr>E.X.10.5</vt:lpstr>
      <vt:lpstr>E.X.10.5</vt:lpstr>
      <vt:lpstr>E.X.10.5</vt:lpstr>
      <vt:lpstr>E.X.10.5</vt:lpstr>
      <vt:lpstr>E.X.10.5</vt:lpstr>
      <vt:lpstr>E.X.10.5</vt:lpstr>
      <vt:lpstr>E.X.10.5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Theorems</dc:title>
  <dc:creator>cube</dc:creator>
  <cp:lastModifiedBy>cube</cp:lastModifiedBy>
  <cp:revision>12</cp:revision>
  <dcterms:created xsi:type="dcterms:W3CDTF">2010-11-10T12:09:48Z</dcterms:created>
  <dcterms:modified xsi:type="dcterms:W3CDTF">2010-11-10T14:00:16Z</dcterms:modified>
</cp:coreProperties>
</file>