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7"/>
  </p:notesMasterIdLst>
  <p:handoutMasterIdLst>
    <p:handoutMasterId r:id="rId18"/>
  </p:handoutMasterIdLst>
  <p:sldIdLst>
    <p:sldId id="335" r:id="rId2"/>
    <p:sldId id="314" r:id="rId3"/>
    <p:sldId id="258" r:id="rId4"/>
    <p:sldId id="261" r:id="rId5"/>
    <p:sldId id="262" r:id="rId6"/>
    <p:sldId id="265" r:id="rId7"/>
    <p:sldId id="272" r:id="rId8"/>
    <p:sldId id="273" r:id="rId9"/>
    <p:sldId id="279" r:id="rId10"/>
    <p:sldId id="281" r:id="rId11"/>
    <p:sldId id="289" r:id="rId12"/>
    <p:sldId id="348" r:id="rId13"/>
    <p:sldId id="302" r:id="rId14"/>
    <p:sldId id="304" r:id="rId15"/>
    <p:sldId id="308" r:id="rId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7E0000"/>
    <a:srgbClr val="CC3300"/>
    <a:srgbClr val="006600"/>
    <a:srgbClr val="800000"/>
    <a:srgbClr val="E4ECA8"/>
    <a:srgbClr val="2C2CB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8" autoAdjust="0"/>
    <p:restoredTop sz="96115" autoAdjust="0"/>
  </p:normalViewPr>
  <p:slideViewPr>
    <p:cSldViewPr>
      <p:cViewPr>
        <p:scale>
          <a:sx n="68" d="100"/>
          <a:sy n="68" d="100"/>
        </p:scale>
        <p:origin x="-136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20"/>
    </p:cViewPr>
  </p:sorterViewPr>
  <p:notesViewPr>
    <p:cSldViewPr>
      <p:cViewPr varScale="1">
        <p:scale>
          <a:sx n="55" d="100"/>
          <a:sy n="55" d="100"/>
        </p:scale>
        <p:origin x="-179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jpe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image" Target="../media/image14.jpeg"/><Relationship Id="rId5" Type="http://schemas.openxmlformats.org/officeDocument/2006/relationships/image" Target="../media/image18.e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68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8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68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6C6CE0C-DE27-4FB4-B981-2DA6FAE21B2F}" type="slidenum">
              <a:rPr lang="en-US"/>
              <a:pPr>
                <a:defRPr/>
              </a:pPr>
              <a:t>‹#›</a:t>
            </a:fld>
            <a:endParaRPr lang="en-US"/>
          </a:p>
        </p:txBody>
      </p:sp>
    </p:spTree>
    <p:extLst>
      <p:ext uri="{BB962C8B-B14F-4D97-AF65-F5344CB8AC3E}">
        <p14:creationId xmlns:p14="http://schemas.microsoft.com/office/powerpoint/2010/main" xmlns="" val="3301822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97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97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97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97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EC1753F-3AAA-477F-B860-454A87DEC7A5}" type="slidenum">
              <a:rPr lang="en-US"/>
              <a:pPr>
                <a:defRPr/>
              </a:pPr>
              <a:t>‹#›</a:t>
            </a:fld>
            <a:endParaRPr lang="en-US"/>
          </a:p>
        </p:txBody>
      </p:sp>
    </p:spTree>
    <p:extLst>
      <p:ext uri="{BB962C8B-B14F-4D97-AF65-F5344CB8AC3E}">
        <p14:creationId xmlns:p14="http://schemas.microsoft.com/office/powerpoint/2010/main" xmlns="" val="14792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718D00B-7046-4049-8281-7A88C2674003}" type="slidenum">
              <a:rPr lang="en-US" sz="1200" smtClean="0"/>
              <a:pPr eaLnBrk="1" hangingPunct="1"/>
              <a:t>3</a:t>
            </a:fld>
            <a:endParaRPr lang="en-US" sz="1200" smtClean="0"/>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Description of axes. The axes are arbitrarily chosen mutually perpendicular lines passing through an arbitrarily chosen point identified as the origin. Left to right and bottom to top are positive directions.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B20B354-6BA6-47C7-8AE0-A3408DA7E08F}" type="slidenum">
              <a:rPr lang="en-US" sz="1200" smtClean="0"/>
              <a:pPr eaLnBrk="1" hangingPunct="1"/>
              <a:t>5</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F17EB94-B6DB-4244-83C9-52D5E9061DFD}" type="slidenum">
              <a:rPr lang="en-US" sz="1200" smtClean="0"/>
              <a:pPr eaLnBrk="1" hangingPunct="1"/>
              <a:t>6</a:t>
            </a:fld>
            <a:endParaRPr lang="en-US" sz="1200"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Explain the derivation step by step according to animation.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C1753F-3AAA-477F-B860-454A87DEC7A5}" type="slidenum">
              <a:rPr lang="en-US" smtClean="0"/>
              <a:pPr>
                <a:defRPr/>
              </a:pPr>
              <a:t>7</a:t>
            </a:fld>
            <a:endParaRPr lang="en-US"/>
          </a:p>
        </p:txBody>
      </p:sp>
    </p:spTree>
    <p:extLst>
      <p:ext uri="{BB962C8B-B14F-4D97-AF65-F5344CB8AC3E}">
        <p14:creationId xmlns:p14="http://schemas.microsoft.com/office/powerpoint/2010/main" xmlns="" val="2060712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197C07-5B74-401B-8223-D277B4B0B323}" type="slidenum">
              <a:rPr lang="en-US" sz="1200" smtClean="0"/>
              <a:pPr eaLnBrk="1" hangingPunct="1"/>
              <a:t>9</a:t>
            </a:fld>
            <a:endParaRPr lang="en-US" sz="1200" smtClean="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Explain the derivation step by step according to animation.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A81957F-4FFA-443C-865A-23E0AE3646B9}" type="slidenum">
              <a:rPr lang="en-US" sz="1200" smtClean="0"/>
              <a:pPr eaLnBrk="1" hangingPunct="1"/>
              <a:t>10</a:t>
            </a:fld>
            <a:endParaRPr lang="en-US" sz="1200" smtClean="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Explain the derivation step by step according to animation.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07944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1251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955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6134100" cy="5745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86181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3157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4995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4025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4671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97165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6080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95896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46740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81000"/>
            <a:ext cx="548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eaLnBrk="0" fontAlgn="base" hangingPunct="0">
        <a:spcBef>
          <a:spcPct val="0"/>
        </a:spcBef>
        <a:spcAft>
          <a:spcPct val="0"/>
        </a:spcAft>
        <a:defRPr sz="2400">
          <a:solidFill>
            <a:srgbClr val="2C2CB0"/>
          </a:solidFill>
          <a:latin typeface="+mj-lt"/>
          <a:ea typeface="+mj-ea"/>
          <a:cs typeface="+mj-cs"/>
        </a:defRPr>
      </a:lvl1pPr>
      <a:lvl2pPr algn="l" rtl="0" eaLnBrk="0" fontAlgn="base" hangingPunct="0">
        <a:spcBef>
          <a:spcPct val="0"/>
        </a:spcBef>
        <a:spcAft>
          <a:spcPct val="0"/>
        </a:spcAft>
        <a:defRPr sz="2400">
          <a:solidFill>
            <a:srgbClr val="2C2CB0"/>
          </a:solidFill>
          <a:latin typeface="Verdana" pitchFamily="34" charset="0"/>
        </a:defRPr>
      </a:lvl2pPr>
      <a:lvl3pPr algn="l" rtl="0" eaLnBrk="0" fontAlgn="base" hangingPunct="0">
        <a:spcBef>
          <a:spcPct val="0"/>
        </a:spcBef>
        <a:spcAft>
          <a:spcPct val="0"/>
        </a:spcAft>
        <a:defRPr sz="2400">
          <a:solidFill>
            <a:srgbClr val="2C2CB0"/>
          </a:solidFill>
          <a:latin typeface="Verdana" pitchFamily="34" charset="0"/>
        </a:defRPr>
      </a:lvl3pPr>
      <a:lvl4pPr algn="l" rtl="0" eaLnBrk="0" fontAlgn="base" hangingPunct="0">
        <a:spcBef>
          <a:spcPct val="0"/>
        </a:spcBef>
        <a:spcAft>
          <a:spcPct val="0"/>
        </a:spcAft>
        <a:defRPr sz="2400">
          <a:solidFill>
            <a:srgbClr val="2C2CB0"/>
          </a:solidFill>
          <a:latin typeface="Verdana" pitchFamily="34" charset="0"/>
        </a:defRPr>
      </a:lvl4pPr>
      <a:lvl5pPr algn="l" rtl="0" eaLnBrk="0" fontAlgn="base" hangingPunct="0">
        <a:spcBef>
          <a:spcPct val="0"/>
        </a:spcBef>
        <a:spcAft>
          <a:spcPct val="0"/>
        </a:spcAft>
        <a:defRPr sz="2400">
          <a:solidFill>
            <a:srgbClr val="2C2CB0"/>
          </a:solidFill>
          <a:latin typeface="Verdana" pitchFamily="34" charset="0"/>
        </a:defRPr>
      </a:lvl5pPr>
      <a:lvl6pPr marL="457200" algn="l" rtl="0" fontAlgn="base">
        <a:spcBef>
          <a:spcPct val="0"/>
        </a:spcBef>
        <a:spcAft>
          <a:spcPct val="0"/>
        </a:spcAft>
        <a:defRPr sz="2400">
          <a:solidFill>
            <a:srgbClr val="2C2CB0"/>
          </a:solidFill>
          <a:latin typeface="Verdana" pitchFamily="34" charset="0"/>
        </a:defRPr>
      </a:lvl6pPr>
      <a:lvl7pPr marL="914400" algn="l" rtl="0" fontAlgn="base">
        <a:spcBef>
          <a:spcPct val="0"/>
        </a:spcBef>
        <a:spcAft>
          <a:spcPct val="0"/>
        </a:spcAft>
        <a:defRPr sz="2400">
          <a:solidFill>
            <a:srgbClr val="2C2CB0"/>
          </a:solidFill>
          <a:latin typeface="Verdana" pitchFamily="34" charset="0"/>
        </a:defRPr>
      </a:lvl7pPr>
      <a:lvl8pPr marL="1371600" algn="l" rtl="0" fontAlgn="base">
        <a:spcBef>
          <a:spcPct val="0"/>
        </a:spcBef>
        <a:spcAft>
          <a:spcPct val="0"/>
        </a:spcAft>
        <a:defRPr sz="2400">
          <a:solidFill>
            <a:srgbClr val="2C2CB0"/>
          </a:solidFill>
          <a:latin typeface="Verdana" pitchFamily="34" charset="0"/>
        </a:defRPr>
      </a:lvl8pPr>
      <a:lvl9pPr marL="1828800" algn="l" rtl="0" fontAlgn="base">
        <a:spcBef>
          <a:spcPct val="0"/>
        </a:spcBef>
        <a:spcAft>
          <a:spcPct val="0"/>
        </a:spcAft>
        <a:defRPr sz="2400">
          <a:solidFill>
            <a:srgbClr val="2C2CB0"/>
          </a:solidFill>
          <a:latin typeface="Verdana" pitchFamily="34"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599" y="3276600"/>
            <a:ext cx="7800110" cy="2819400"/>
          </a:xfrm>
          <a:ln>
            <a:noFill/>
          </a:ln>
          <a:effectLst>
            <a:glow rad="63500">
              <a:schemeClr val="accent1">
                <a:satMod val="175000"/>
                <a:alpha val="40000"/>
              </a:schemeClr>
            </a:glo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txBody>
          <a:bodyPr/>
          <a:lstStyle/>
          <a:p>
            <a:r>
              <a:rPr lang="en-US" sz="7200" dirty="0" smtClean="0">
                <a:solidFill>
                  <a:srgbClr val="FF0000"/>
                </a:solidFill>
                <a:effectLst>
                  <a:reflection blurRad="6350" stA="60000" endA="900" endPos="58000" dir="5400000" sy="-100000" algn="bl" rotWithShape="0"/>
                </a:effectLst>
                <a:latin typeface="Algerian" pitchFamily="82" charset="0"/>
              </a:rPr>
              <a:t>MATHEMATICAL YEAR 2012-13</a:t>
            </a:r>
          </a:p>
        </p:txBody>
      </p:sp>
      <p:graphicFrame>
        <p:nvGraphicFramePr>
          <p:cNvPr id="2051" name="Object 1027"/>
          <p:cNvGraphicFramePr>
            <a:graphicFrameLocks noChangeAspect="1"/>
          </p:cNvGraphicFramePr>
          <p:nvPr/>
        </p:nvGraphicFramePr>
        <p:xfrm>
          <a:off x="152400" y="152400"/>
          <a:ext cx="2743200" cy="2406650"/>
        </p:xfrm>
        <a:graphic>
          <a:graphicData uri="http://schemas.openxmlformats.org/presentationml/2006/ole">
            <p:oleObj spid="_x0000_s2080" name="CorelDRAW" r:id="rId3" imgW="914400" imgH="914400" progId="">
              <p:embed/>
            </p:oleObj>
          </a:graphicData>
        </a:graphic>
      </p:graphicFrame>
      <p:pic>
        <p:nvPicPr>
          <p:cNvPr id="4" name="Picture 8" descr="dancingpencil2"/>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81800" y="457200"/>
            <a:ext cx="3255818" cy="3505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4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heel(3)">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050"/>
                                        </p:tgtEl>
                                        <p:attrNameLst>
                                          <p:attrName>style.visibility</p:attrName>
                                        </p:attrNameLst>
                                      </p:cBhvr>
                                      <p:to>
                                        <p:strVal val="visible"/>
                                      </p:to>
                                    </p:set>
                                    <p:set>
                                      <p:cBhvr>
                                        <p:cTn id="12" dur="455" fill="hold">
                                          <p:stCondLst>
                                            <p:cond delay="0"/>
                                          </p:stCondLst>
                                        </p:cTn>
                                        <p:tgtEl>
                                          <p:spTgt spid="2050"/>
                                        </p:tgtEl>
                                        <p:attrNameLst>
                                          <p:attrName>style.rotation</p:attrName>
                                        </p:attrNameLst>
                                      </p:cBhvr>
                                      <p:to>
                                        <p:strVal val="-45.0"/>
                                      </p:to>
                                    </p:set>
                                    <p:anim calcmode="lin" valueType="num">
                                      <p:cBhvr>
                                        <p:cTn id="13" dur="455" fill="hold">
                                          <p:stCondLst>
                                            <p:cond delay="455"/>
                                          </p:stCondLst>
                                        </p:cTn>
                                        <p:tgtEl>
                                          <p:spTgt spid="2050"/>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050"/>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050"/>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05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381000"/>
            <a:ext cx="7620000" cy="762000"/>
          </a:xfrm>
        </p:spPr>
        <p:txBody>
          <a:bodyPr/>
          <a:lstStyle/>
          <a:p>
            <a:pPr eaLnBrk="1" hangingPunct="1"/>
            <a:r>
              <a:rPr lang="en-US" sz="2800" dirty="0" smtClean="0">
                <a:solidFill>
                  <a:srgbClr val="7030A0"/>
                </a:solidFill>
                <a:latin typeface="Castellar" pitchFamily="18" charset="0"/>
              </a:rPr>
              <a:t>Section Formula – External Division</a:t>
            </a:r>
          </a:p>
        </p:txBody>
      </p:sp>
      <p:grpSp>
        <p:nvGrpSpPr>
          <p:cNvPr id="21507" name="Group 3"/>
          <p:cNvGrpSpPr>
            <a:grpSpLocks/>
          </p:cNvGrpSpPr>
          <p:nvPr/>
        </p:nvGrpSpPr>
        <p:grpSpPr bwMode="auto">
          <a:xfrm>
            <a:off x="457200" y="1447800"/>
            <a:ext cx="4419600" cy="3505200"/>
            <a:chOff x="288" y="912"/>
            <a:chExt cx="3408" cy="2976"/>
          </a:xfrm>
        </p:grpSpPr>
        <p:sp>
          <p:nvSpPr>
            <p:cNvPr id="21533" name="Line 4"/>
            <p:cNvSpPr>
              <a:spLocks noChangeShapeType="1"/>
            </p:cNvSpPr>
            <p:nvPr/>
          </p:nvSpPr>
          <p:spPr bwMode="auto">
            <a:xfrm>
              <a:off x="722" y="958"/>
              <a:ext cx="0" cy="2834"/>
            </a:xfrm>
            <a:prstGeom prst="line">
              <a:avLst/>
            </a:prstGeom>
            <a:ln>
              <a:headEnd type="stealth" w="lg" len="lg"/>
              <a:tailEnd type="stealth" w="lg" len="lg"/>
            </a:ln>
            <a:extLst/>
          </p:spPr>
          <p:style>
            <a:lnRef idx="3">
              <a:schemeClr val="accent6"/>
            </a:lnRef>
            <a:fillRef idx="0">
              <a:schemeClr val="accent6"/>
            </a:fillRef>
            <a:effectRef idx="2">
              <a:schemeClr val="accent6"/>
            </a:effectRef>
            <a:fontRef idx="minor">
              <a:schemeClr val="tx1"/>
            </a:fontRef>
          </p:style>
          <p:txBody>
            <a:bodyPr wrap="none"/>
            <a:lstStyle/>
            <a:p>
              <a:endParaRPr lang="en-US"/>
            </a:p>
          </p:txBody>
        </p:sp>
        <p:sp>
          <p:nvSpPr>
            <p:cNvPr id="21534" name="Line 5"/>
            <p:cNvSpPr>
              <a:spLocks noChangeShapeType="1"/>
            </p:cNvSpPr>
            <p:nvPr/>
          </p:nvSpPr>
          <p:spPr bwMode="auto">
            <a:xfrm>
              <a:off x="336" y="3229"/>
              <a:ext cx="3360" cy="0"/>
            </a:xfrm>
            <a:prstGeom prst="line">
              <a:avLst/>
            </a:prstGeom>
            <a:ln>
              <a:headEnd type="stealth" w="lg" len="lg"/>
              <a:tailEnd type="stealth" w="lg" len="lg"/>
            </a:ln>
            <a:extLst/>
          </p:spPr>
          <p:style>
            <a:lnRef idx="3">
              <a:schemeClr val="accent6"/>
            </a:lnRef>
            <a:fillRef idx="0">
              <a:schemeClr val="accent6"/>
            </a:fillRef>
            <a:effectRef idx="2">
              <a:schemeClr val="accent6"/>
            </a:effectRef>
            <a:fontRef idx="minor">
              <a:schemeClr val="tx1"/>
            </a:fontRef>
          </p:style>
          <p:txBody>
            <a:bodyPr wrap="none"/>
            <a:lstStyle/>
            <a:p>
              <a:endParaRPr lang="en-US"/>
            </a:p>
          </p:txBody>
        </p:sp>
        <p:sp>
          <p:nvSpPr>
            <p:cNvPr id="21535" name="Text Box 6"/>
            <p:cNvSpPr txBox="1">
              <a:spLocks noChangeArrowheads="1"/>
            </p:cNvSpPr>
            <p:nvPr/>
          </p:nvSpPr>
          <p:spPr bwMode="auto">
            <a:xfrm>
              <a:off x="3456"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a:ln w="18000">
                    <a:solidFill>
                      <a:srgbClr val="FFFF00"/>
                    </a:solidFill>
                    <a:prstDash val="solid"/>
                    <a:miter lim="800000"/>
                  </a:ln>
                  <a:noFill/>
                  <a:effectLst>
                    <a:outerShdw blurRad="25500" dist="23000" dir="7020000" algn="tl">
                      <a:srgbClr val="000000">
                        <a:alpha val="50000"/>
                      </a:srgbClr>
                    </a:outerShdw>
                  </a:effectLst>
                  <a:latin typeface="Verdana" pitchFamily="34" charset="0"/>
                </a:rPr>
                <a:t>X</a:t>
              </a:r>
              <a:endParaRPr lang="en-US" sz="1800" b="1" baseline="-25000">
                <a:ln w="18000">
                  <a:solidFill>
                    <a:srgbClr val="FFFF00"/>
                  </a:solidFill>
                  <a:prstDash val="solid"/>
                  <a:miter lim="800000"/>
                </a:ln>
                <a:noFill/>
                <a:effectLst>
                  <a:outerShdw blurRad="25500" dist="23000" dir="7020000" algn="tl">
                    <a:srgbClr val="000000">
                      <a:alpha val="50000"/>
                    </a:srgbClr>
                  </a:outerShdw>
                </a:effectLst>
                <a:latin typeface="Verdana" pitchFamily="34" charset="0"/>
              </a:endParaRPr>
            </a:p>
          </p:txBody>
        </p:sp>
        <p:sp>
          <p:nvSpPr>
            <p:cNvPr id="21536" name="Text Box 7"/>
            <p:cNvSpPr txBox="1">
              <a:spLocks noChangeArrowheads="1"/>
            </p:cNvSpPr>
            <p:nvPr/>
          </p:nvSpPr>
          <p:spPr bwMode="auto">
            <a:xfrm>
              <a:off x="288"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a:ln w="18000">
                    <a:solidFill>
                      <a:srgbClr val="FFFF00"/>
                    </a:solidFill>
                    <a:prstDash val="solid"/>
                    <a:miter lim="800000"/>
                  </a:ln>
                  <a:noFill/>
                  <a:effectLst>
                    <a:outerShdw blurRad="25500" dist="23000" dir="7020000" algn="tl">
                      <a:srgbClr val="000000">
                        <a:alpha val="50000"/>
                      </a:srgbClr>
                    </a:outerShdw>
                  </a:effectLst>
                  <a:latin typeface="Verdana" pitchFamily="34" charset="0"/>
                </a:rPr>
                <a:t>X’</a:t>
              </a:r>
              <a:endParaRPr lang="en-US" sz="1800" b="1" baseline="-25000" dirty="0">
                <a:ln w="18000">
                  <a:solidFill>
                    <a:srgbClr val="FFFF00"/>
                  </a:solidFill>
                  <a:prstDash val="solid"/>
                  <a:miter lim="800000"/>
                </a:ln>
                <a:noFill/>
                <a:effectLst>
                  <a:outerShdw blurRad="25500" dist="23000" dir="7020000" algn="tl">
                    <a:srgbClr val="000000">
                      <a:alpha val="50000"/>
                    </a:srgbClr>
                  </a:outerShdw>
                </a:effectLst>
                <a:latin typeface="Verdana" pitchFamily="34" charset="0"/>
              </a:endParaRPr>
            </a:p>
          </p:txBody>
        </p:sp>
        <p:sp>
          <p:nvSpPr>
            <p:cNvPr id="21537" name="Text Box 8"/>
            <p:cNvSpPr txBox="1">
              <a:spLocks noChangeArrowheads="1"/>
            </p:cNvSpPr>
            <p:nvPr/>
          </p:nvSpPr>
          <p:spPr bwMode="auto">
            <a:xfrm>
              <a:off x="480" y="3648"/>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a:ln w="18000">
                    <a:solidFill>
                      <a:srgbClr val="FFFF00"/>
                    </a:solidFill>
                    <a:prstDash val="solid"/>
                    <a:miter lim="800000"/>
                  </a:ln>
                  <a:noFill/>
                  <a:effectLst>
                    <a:outerShdw blurRad="25500" dist="23000" dir="7020000" algn="tl">
                      <a:srgbClr val="000000">
                        <a:alpha val="50000"/>
                      </a:srgbClr>
                    </a:outerShdw>
                  </a:effectLst>
                  <a:latin typeface="Verdana" pitchFamily="34" charset="0"/>
                </a:rPr>
                <a:t>Y’</a:t>
              </a:r>
              <a:endParaRPr lang="en-US" sz="1800" b="1" baseline="-25000" dirty="0">
                <a:ln w="18000">
                  <a:solidFill>
                    <a:srgbClr val="FFFF00"/>
                  </a:solidFill>
                  <a:prstDash val="solid"/>
                  <a:miter lim="800000"/>
                </a:ln>
                <a:noFill/>
                <a:effectLst>
                  <a:outerShdw blurRad="25500" dist="23000" dir="7020000" algn="tl">
                    <a:srgbClr val="000000">
                      <a:alpha val="50000"/>
                    </a:srgbClr>
                  </a:outerShdw>
                </a:effectLst>
                <a:latin typeface="Verdana" pitchFamily="34" charset="0"/>
              </a:endParaRPr>
            </a:p>
          </p:txBody>
        </p:sp>
        <p:sp>
          <p:nvSpPr>
            <p:cNvPr id="21538" name="Text Box 9"/>
            <p:cNvSpPr txBox="1">
              <a:spLocks noChangeArrowheads="1"/>
            </p:cNvSpPr>
            <p:nvPr/>
          </p:nvSpPr>
          <p:spPr bwMode="auto">
            <a:xfrm>
              <a:off x="480"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a:ln w="18000">
                    <a:solidFill>
                      <a:srgbClr val="FFFF00"/>
                    </a:solidFill>
                    <a:prstDash val="solid"/>
                    <a:miter lim="800000"/>
                  </a:ln>
                  <a:noFill/>
                  <a:effectLst>
                    <a:outerShdw blurRad="25500" dist="23000" dir="7020000" algn="tl">
                      <a:srgbClr val="000000">
                        <a:alpha val="50000"/>
                      </a:srgbClr>
                    </a:outerShdw>
                  </a:effectLst>
                  <a:latin typeface="Verdana" pitchFamily="34" charset="0"/>
                </a:rPr>
                <a:t>O</a:t>
              </a:r>
              <a:endParaRPr lang="en-US" sz="1800" b="1" baseline="-25000" dirty="0">
                <a:ln w="18000">
                  <a:solidFill>
                    <a:srgbClr val="FFFF00"/>
                  </a:solidFill>
                  <a:prstDash val="solid"/>
                  <a:miter lim="800000"/>
                </a:ln>
                <a:noFill/>
                <a:effectLst>
                  <a:outerShdw blurRad="25500" dist="23000" dir="7020000" algn="tl">
                    <a:srgbClr val="000000">
                      <a:alpha val="50000"/>
                    </a:srgbClr>
                  </a:outerShdw>
                </a:effectLst>
                <a:latin typeface="Verdana" pitchFamily="34" charset="0"/>
              </a:endParaRPr>
            </a:p>
          </p:txBody>
        </p:sp>
        <p:sp>
          <p:nvSpPr>
            <p:cNvPr id="21539" name="Text Box 10"/>
            <p:cNvSpPr txBox="1">
              <a:spLocks noChangeArrowheads="1"/>
            </p:cNvSpPr>
            <p:nvPr/>
          </p:nvSpPr>
          <p:spPr bwMode="auto">
            <a:xfrm>
              <a:off x="528" y="912"/>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a:ln w="18000">
                    <a:solidFill>
                      <a:srgbClr val="FFFF00"/>
                    </a:solidFill>
                    <a:prstDash val="solid"/>
                    <a:miter lim="800000"/>
                  </a:ln>
                  <a:noFill/>
                  <a:effectLst>
                    <a:outerShdw blurRad="25500" dist="23000" dir="7020000" algn="tl">
                      <a:srgbClr val="000000">
                        <a:alpha val="50000"/>
                      </a:srgbClr>
                    </a:outerShdw>
                  </a:effectLst>
                  <a:latin typeface="Verdana" pitchFamily="34" charset="0"/>
                </a:rPr>
                <a:t>Y</a:t>
              </a:r>
              <a:endParaRPr lang="en-US" sz="1800" b="1" baseline="-25000">
                <a:ln w="18000">
                  <a:solidFill>
                    <a:srgbClr val="FFFF00"/>
                  </a:solidFill>
                  <a:prstDash val="solid"/>
                  <a:miter lim="800000"/>
                </a:ln>
                <a:noFill/>
                <a:effectLst>
                  <a:outerShdw blurRad="25500" dist="23000" dir="7020000" algn="tl">
                    <a:srgbClr val="000000">
                      <a:alpha val="50000"/>
                    </a:srgbClr>
                  </a:outerShdw>
                </a:effectLst>
                <a:latin typeface="Verdana" pitchFamily="34" charset="0"/>
              </a:endParaRPr>
            </a:p>
          </p:txBody>
        </p:sp>
      </p:grpSp>
      <p:grpSp>
        <p:nvGrpSpPr>
          <p:cNvPr id="3" name="Group 11"/>
          <p:cNvGrpSpPr>
            <a:grpSpLocks/>
          </p:cNvGrpSpPr>
          <p:nvPr/>
        </p:nvGrpSpPr>
        <p:grpSpPr bwMode="auto">
          <a:xfrm>
            <a:off x="1266825" y="1676400"/>
            <a:ext cx="2867025" cy="1878013"/>
            <a:chOff x="798" y="1056"/>
            <a:chExt cx="1806" cy="1183"/>
          </a:xfrm>
        </p:grpSpPr>
        <p:sp>
          <p:nvSpPr>
            <p:cNvPr id="21525" name="Line 12"/>
            <p:cNvSpPr>
              <a:spLocks noChangeShapeType="1"/>
            </p:cNvSpPr>
            <p:nvPr/>
          </p:nvSpPr>
          <p:spPr bwMode="auto">
            <a:xfrm flipV="1">
              <a:off x="1119" y="1299"/>
              <a:ext cx="1214" cy="911"/>
            </a:xfrm>
            <a:prstGeom prst="line">
              <a:avLst/>
            </a:prstGeom>
            <a:ln>
              <a:headEnd type="none" w="lg" len="lg"/>
              <a:tailEnd type="none" w="lg" len="lg"/>
            </a:ln>
            <a:extLst/>
          </p:spPr>
          <p:style>
            <a:lnRef idx="3">
              <a:schemeClr val="accent1"/>
            </a:lnRef>
            <a:fillRef idx="0">
              <a:schemeClr val="accent1"/>
            </a:fillRef>
            <a:effectRef idx="2">
              <a:schemeClr val="accent1"/>
            </a:effectRef>
            <a:fontRef idx="minor">
              <a:schemeClr val="tx1"/>
            </a:fontRef>
          </p:style>
          <p:txBody>
            <a:bodyPr wrap="none"/>
            <a:lstStyle/>
            <a:p>
              <a:endParaRPr lang="en-US"/>
            </a:p>
          </p:txBody>
        </p:sp>
        <p:grpSp>
          <p:nvGrpSpPr>
            <p:cNvPr id="21526" name="Group 13"/>
            <p:cNvGrpSpPr>
              <a:grpSpLocks/>
            </p:cNvGrpSpPr>
            <p:nvPr/>
          </p:nvGrpSpPr>
          <p:grpSpPr bwMode="auto">
            <a:xfrm>
              <a:off x="798" y="1980"/>
              <a:ext cx="588" cy="259"/>
              <a:chOff x="912" y="2352"/>
              <a:chExt cx="720" cy="348"/>
            </a:xfrm>
          </p:grpSpPr>
          <p:sp>
            <p:nvSpPr>
              <p:cNvPr id="21531" name="Oval 14"/>
              <p:cNvSpPr>
                <a:spLocks noChangeArrowheads="1"/>
              </p:cNvSpPr>
              <p:nvPr/>
            </p:nvSpPr>
            <p:spPr bwMode="auto">
              <a:xfrm>
                <a:off x="1274" y="2605"/>
                <a:ext cx="65" cy="95"/>
              </a:xfrm>
              <a:prstGeom prst="ellipse">
                <a:avLst/>
              </a:prstGeom>
              <a:solidFill>
                <a:srgbClr val="000000"/>
              </a:solidFill>
              <a:ln w="9525">
                <a:solidFill>
                  <a:schemeClr val="tx1"/>
                </a:solidFill>
                <a:round/>
                <a:headEnd type="none" w="lg" len="lg"/>
                <a:tailEnd type="none" w="lg" len="lg"/>
              </a:ln>
            </p:spPr>
            <p:txBody>
              <a:bodyPr wrap="none" anchor="ctr"/>
              <a:lstStyle/>
              <a:p>
                <a:endParaRPr lang="en-US"/>
              </a:p>
            </p:txBody>
          </p:sp>
          <p:sp>
            <p:nvSpPr>
              <p:cNvPr id="21532" name="Text Box 15"/>
              <p:cNvSpPr txBox="1">
                <a:spLocks noChangeArrowheads="1"/>
              </p:cNvSpPr>
              <p:nvPr/>
            </p:nvSpPr>
            <p:spPr bwMode="auto">
              <a:xfrm rot="-2146906">
                <a:off x="912" y="2352"/>
                <a:ext cx="72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wrap="none"/>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n w="18415" cmpd="sng">
                      <a:solidFill>
                        <a:srgbClr val="92D050"/>
                      </a:solidFill>
                      <a:prstDash val="solid"/>
                    </a:ln>
                    <a:solidFill>
                      <a:srgbClr val="FFFFFF"/>
                    </a:solidFill>
                    <a:effectLst>
                      <a:outerShdw blurRad="63500" dir="3600000" algn="tl" rotWithShape="0">
                        <a:srgbClr val="000000">
                          <a:alpha val="70000"/>
                        </a:srgbClr>
                      </a:outerShdw>
                    </a:effectLst>
                    <a:latin typeface="Verdana" pitchFamily="34" charset="0"/>
                  </a:rPr>
                  <a:t>A(x</a:t>
                </a:r>
                <a:r>
                  <a:rPr lang="en-US" sz="1800" baseline="-25000">
                    <a:ln w="18415" cmpd="sng">
                      <a:solidFill>
                        <a:srgbClr val="92D050"/>
                      </a:solidFill>
                      <a:prstDash val="solid"/>
                    </a:ln>
                    <a:solidFill>
                      <a:srgbClr val="FFFFFF"/>
                    </a:solidFill>
                    <a:effectLst>
                      <a:outerShdw blurRad="63500" dir="3600000" algn="tl" rotWithShape="0">
                        <a:srgbClr val="000000">
                          <a:alpha val="70000"/>
                        </a:srgbClr>
                      </a:outerShdw>
                    </a:effectLst>
                    <a:latin typeface="Verdana" pitchFamily="34" charset="0"/>
                  </a:rPr>
                  <a:t>1</a:t>
                </a:r>
                <a:r>
                  <a:rPr lang="en-US" sz="1800">
                    <a:ln w="18415" cmpd="sng">
                      <a:solidFill>
                        <a:srgbClr val="92D050"/>
                      </a:solidFill>
                      <a:prstDash val="solid"/>
                    </a:ln>
                    <a:solidFill>
                      <a:srgbClr val="FFFFFF"/>
                    </a:solidFill>
                    <a:effectLst>
                      <a:outerShdw blurRad="63500" dir="3600000" algn="tl" rotWithShape="0">
                        <a:srgbClr val="000000">
                          <a:alpha val="70000"/>
                        </a:srgbClr>
                      </a:outerShdw>
                    </a:effectLst>
                    <a:latin typeface="Verdana" pitchFamily="34" charset="0"/>
                  </a:rPr>
                  <a:t>, y</a:t>
                </a:r>
                <a:r>
                  <a:rPr lang="en-US" sz="1800" baseline="-25000">
                    <a:ln w="18415" cmpd="sng">
                      <a:solidFill>
                        <a:srgbClr val="92D050"/>
                      </a:solidFill>
                      <a:prstDash val="solid"/>
                    </a:ln>
                    <a:solidFill>
                      <a:srgbClr val="FFFFFF"/>
                    </a:solidFill>
                    <a:effectLst>
                      <a:outerShdw blurRad="63500" dir="3600000" algn="tl" rotWithShape="0">
                        <a:srgbClr val="000000">
                          <a:alpha val="70000"/>
                        </a:srgbClr>
                      </a:outerShdw>
                    </a:effectLst>
                    <a:latin typeface="Verdana" pitchFamily="34" charset="0"/>
                  </a:rPr>
                  <a:t>1</a:t>
                </a:r>
                <a:r>
                  <a:rPr lang="en-US" sz="1800">
                    <a:ln w="18415" cmpd="sng">
                      <a:solidFill>
                        <a:srgbClr val="92D050"/>
                      </a:solidFill>
                      <a:prstDash val="solid"/>
                    </a:ln>
                    <a:solidFill>
                      <a:srgbClr val="FFFFFF"/>
                    </a:solidFill>
                    <a:effectLst>
                      <a:outerShdw blurRad="63500" dir="3600000" algn="tl" rotWithShape="0">
                        <a:srgbClr val="000000">
                          <a:alpha val="70000"/>
                        </a:srgbClr>
                      </a:outerShdw>
                    </a:effectLst>
                    <a:latin typeface="Verdana" pitchFamily="34" charset="0"/>
                  </a:rPr>
                  <a:t>)</a:t>
                </a:r>
              </a:p>
            </p:txBody>
          </p:sp>
        </p:grpSp>
        <p:sp>
          <p:nvSpPr>
            <p:cNvPr id="21527" name="Oval 16"/>
            <p:cNvSpPr>
              <a:spLocks noChangeArrowheads="1"/>
            </p:cNvSpPr>
            <p:nvPr/>
          </p:nvSpPr>
          <p:spPr bwMode="auto">
            <a:xfrm>
              <a:off x="2306" y="1275"/>
              <a:ext cx="52" cy="70"/>
            </a:xfrm>
            <a:prstGeom prst="ellipse">
              <a:avLst/>
            </a:prstGeom>
            <a:solidFill>
              <a:srgbClr val="000000"/>
            </a:solidFill>
            <a:ln w="9525">
              <a:solidFill>
                <a:schemeClr val="tx1"/>
              </a:solidFill>
              <a:round/>
              <a:headEnd type="none" w="lg" len="lg"/>
              <a:tailEnd type="none" w="lg" len="lg"/>
            </a:ln>
          </p:spPr>
          <p:txBody>
            <a:bodyPr wrap="none" anchor="ctr"/>
            <a:lstStyle/>
            <a:p>
              <a:endParaRPr lang="en-US"/>
            </a:p>
          </p:txBody>
        </p:sp>
        <p:sp>
          <p:nvSpPr>
            <p:cNvPr id="21528" name="Text Box 17"/>
            <p:cNvSpPr txBox="1">
              <a:spLocks noChangeArrowheads="1"/>
            </p:cNvSpPr>
            <p:nvPr/>
          </p:nvSpPr>
          <p:spPr bwMode="auto">
            <a:xfrm rot="-2146906">
              <a:off x="2016" y="1056"/>
              <a:ext cx="588" cy="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wrap="none"/>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n w="18415" cmpd="sng">
                    <a:solidFill>
                      <a:srgbClr val="92D050"/>
                    </a:solidFill>
                    <a:prstDash val="solid"/>
                  </a:ln>
                  <a:solidFill>
                    <a:srgbClr val="FFFFFF"/>
                  </a:solidFill>
                  <a:effectLst>
                    <a:outerShdw blurRad="63500" dir="3600000" algn="tl" rotWithShape="0">
                      <a:srgbClr val="000000">
                        <a:alpha val="70000"/>
                      </a:srgbClr>
                    </a:outerShdw>
                  </a:effectLst>
                  <a:latin typeface="Verdana" pitchFamily="34" charset="0"/>
                </a:rPr>
                <a:t>P(x, y)</a:t>
              </a:r>
            </a:p>
          </p:txBody>
        </p:sp>
        <p:sp>
          <p:nvSpPr>
            <p:cNvPr id="21529" name="Oval 18"/>
            <p:cNvSpPr>
              <a:spLocks noChangeArrowheads="1"/>
            </p:cNvSpPr>
            <p:nvPr/>
          </p:nvSpPr>
          <p:spPr bwMode="auto">
            <a:xfrm>
              <a:off x="1815" y="1632"/>
              <a:ext cx="52" cy="70"/>
            </a:xfrm>
            <a:prstGeom prst="ellipse">
              <a:avLst/>
            </a:prstGeom>
            <a:solidFill>
              <a:srgbClr val="000000"/>
            </a:solidFill>
            <a:ln w="9525">
              <a:solidFill>
                <a:schemeClr val="tx1"/>
              </a:solidFill>
              <a:round/>
              <a:headEnd type="none" w="lg" len="lg"/>
              <a:tailEnd type="none" w="lg" len="lg"/>
            </a:ln>
          </p:spPr>
          <p:txBody>
            <a:bodyPr wrap="none" anchor="ctr"/>
            <a:lstStyle/>
            <a:p>
              <a:endParaRPr lang="en-US"/>
            </a:p>
          </p:txBody>
        </p:sp>
        <p:sp>
          <p:nvSpPr>
            <p:cNvPr id="21530" name="Text Box 19"/>
            <p:cNvSpPr txBox="1">
              <a:spLocks noChangeArrowheads="1"/>
            </p:cNvSpPr>
            <p:nvPr/>
          </p:nvSpPr>
          <p:spPr bwMode="auto">
            <a:xfrm rot="-2146906">
              <a:off x="1384" y="1511"/>
              <a:ext cx="672" cy="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n w="18415" cmpd="sng">
                    <a:solidFill>
                      <a:srgbClr val="92D050"/>
                    </a:solidFill>
                    <a:prstDash val="solid"/>
                  </a:ln>
                  <a:solidFill>
                    <a:srgbClr val="FFFFFF"/>
                  </a:solidFill>
                  <a:effectLst>
                    <a:outerShdw blurRad="63500" dir="3600000" algn="tl" rotWithShape="0">
                      <a:srgbClr val="000000">
                        <a:alpha val="70000"/>
                      </a:srgbClr>
                    </a:outerShdw>
                  </a:effectLst>
                  <a:latin typeface="Verdana" pitchFamily="34" charset="0"/>
                </a:rPr>
                <a:t>B(x</a:t>
              </a:r>
              <a:r>
                <a:rPr lang="en-US" sz="1800" baseline="-25000">
                  <a:ln w="18415" cmpd="sng">
                    <a:solidFill>
                      <a:srgbClr val="92D050"/>
                    </a:solidFill>
                    <a:prstDash val="solid"/>
                  </a:ln>
                  <a:solidFill>
                    <a:srgbClr val="FFFFFF"/>
                  </a:solidFill>
                  <a:effectLst>
                    <a:outerShdw blurRad="63500" dir="3600000" algn="tl" rotWithShape="0">
                      <a:srgbClr val="000000">
                        <a:alpha val="70000"/>
                      </a:srgbClr>
                    </a:outerShdw>
                  </a:effectLst>
                  <a:latin typeface="Verdana" pitchFamily="34" charset="0"/>
                </a:rPr>
                <a:t>2</a:t>
              </a:r>
              <a:r>
                <a:rPr lang="en-US" sz="1800">
                  <a:ln w="18415" cmpd="sng">
                    <a:solidFill>
                      <a:srgbClr val="92D050"/>
                    </a:solidFill>
                    <a:prstDash val="solid"/>
                  </a:ln>
                  <a:solidFill>
                    <a:srgbClr val="FFFFFF"/>
                  </a:solidFill>
                  <a:effectLst>
                    <a:outerShdw blurRad="63500" dir="3600000" algn="tl" rotWithShape="0">
                      <a:srgbClr val="000000">
                        <a:alpha val="70000"/>
                      </a:srgbClr>
                    </a:outerShdw>
                  </a:effectLst>
                  <a:latin typeface="Verdana" pitchFamily="34" charset="0"/>
                </a:rPr>
                <a:t>, y</a:t>
              </a:r>
              <a:r>
                <a:rPr lang="en-US" sz="1800" baseline="-25000">
                  <a:ln w="18415" cmpd="sng">
                    <a:solidFill>
                      <a:srgbClr val="92D050"/>
                    </a:solidFill>
                    <a:prstDash val="solid"/>
                  </a:ln>
                  <a:solidFill>
                    <a:srgbClr val="FFFFFF"/>
                  </a:solidFill>
                  <a:effectLst>
                    <a:outerShdw blurRad="63500" dir="3600000" algn="tl" rotWithShape="0">
                      <a:srgbClr val="000000">
                        <a:alpha val="70000"/>
                      </a:srgbClr>
                    </a:outerShdw>
                  </a:effectLst>
                  <a:latin typeface="Verdana" pitchFamily="34" charset="0"/>
                </a:rPr>
                <a:t>2</a:t>
              </a:r>
              <a:r>
                <a:rPr lang="en-US" sz="1800">
                  <a:ln w="18415" cmpd="sng">
                    <a:solidFill>
                      <a:srgbClr val="92D050"/>
                    </a:solidFill>
                    <a:prstDash val="solid"/>
                  </a:ln>
                  <a:solidFill>
                    <a:srgbClr val="FFFFFF"/>
                  </a:solidFill>
                  <a:effectLst>
                    <a:outerShdw blurRad="63500" dir="3600000" algn="tl" rotWithShape="0">
                      <a:srgbClr val="000000">
                        <a:alpha val="70000"/>
                      </a:srgbClr>
                    </a:outerShdw>
                  </a:effectLst>
                  <a:latin typeface="Verdana" pitchFamily="34" charset="0"/>
                </a:rPr>
                <a:t>)</a:t>
              </a:r>
            </a:p>
          </p:txBody>
        </p:sp>
      </p:grpSp>
      <p:sp>
        <p:nvSpPr>
          <p:cNvPr id="209940" name="Line 20"/>
          <p:cNvSpPr>
            <a:spLocks noChangeShapeType="1"/>
          </p:cNvSpPr>
          <p:nvPr/>
        </p:nvSpPr>
        <p:spPr bwMode="auto">
          <a:xfrm>
            <a:off x="1752600" y="3505200"/>
            <a:ext cx="0" cy="685800"/>
          </a:xfrm>
          <a:prstGeom prst="line">
            <a:avLst/>
          </a:prstGeom>
          <a:ln>
            <a:solidFill>
              <a:srgbClr val="FFFF00"/>
            </a:solidFill>
            <a:headEnd/>
            <a:tailEnd/>
          </a:ln>
          <a:extLst/>
        </p:spPr>
        <p:style>
          <a:lnRef idx="2">
            <a:schemeClr val="accent2"/>
          </a:lnRef>
          <a:fillRef idx="0">
            <a:schemeClr val="accent2"/>
          </a:fillRef>
          <a:effectRef idx="1">
            <a:schemeClr val="accent2"/>
          </a:effectRef>
          <a:fontRef idx="minor">
            <a:schemeClr val="tx1"/>
          </a:fontRef>
        </p:style>
        <p:txBody>
          <a:bodyPr wrap="none"/>
          <a:lstStyle/>
          <a:p>
            <a:endParaRPr lang="en-US"/>
          </a:p>
        </p:txBody>
      </p:sp>
      <p:sp>
        <p:nvSpPr>
          <p:cNvPr id="209941" name="Line 21"/>
          <p:cNvSpPr>
            <a:spLocks noChangeShapeType="1"/>
          </p:cNvSpPr>
          <p:nvPr/>
        </p:nvSpPr>
        <p:spPr bwMode="auto">
          <a:xfrm>
            <a:off x="2895600" y="2667000"/>
            <a:ext cx="0" cy="1524000"/>
          </a:xfrm>
          <a:prstGeom prst="line">
            <a:avLst/>
          </a:prstGeom>
          <a:ln>
            <a:solidFill>
              <a:srgbClr val="FFFF00"/>
            </a:solidFill>
            <a:headEnd/>
            <a:tailEnd/>
          </a:ln>
          <a:extLst/>
        </p:spPr>
        <p:style>
          <a:lnRef idx="2">
            <a:schemeClr val="accent2"/>
          </a:lnRef>
          <a:fillRef idx="0">
            <a:schemeClr val="accent2"/>
          </a:fillRef>
          <a:effectRef idx="1">
            <a:schemeClr val="accent2"/>
          </a:effectRef>
          <a:fontRef idx="minor">
            <a:schemeClr val="tx1"/>
          </a:fontRef>
        </p:style>
        <p:txBody>
          <a:bodyPr wrap="none"/>
          <a:lstStyle/>
          <a:p>
            <a:endParaRPr lang="en-US"/>
          </a:p>
        </p:txBody>
      </p:sp>
      <p:sp>
        <p:nvSpPr>
          <p:cNvPr id="209942" name="Line 22"/>
          <p:cNvSpPr>
            <a:spLocks noChangeShapeType="1"/>
          </p:cNvSpPr>
          <p:nvPr/>
        </p:nvSpPr>
        <p:spPr bwMode="auto">
          <a:xfrm>
            <a:off x="3733800" y="2057400"/>
            <a:ext cx="0" cy="2133600"/>
          </a:xfrm>
          <a:prstGeom prst="line">
            <a:avLst/>
          </a:prstGeom>
          <a:ln>
            <a:solidFill>
              <a:srgbClr val="FFFF00"/>
            </a:solidFill>
            <a:headEnd/>
            <a:tailEnd/>
          </a:ln>
          <a:extLst/>
        </p:spPr>
        <p:style>
          <a:lnRef idx="2">
            <a:schemeClr val="accent2"/>
          </a:lnRef>
          <a:fillRef idx="0">
            <a:schemeClr val="accent2"/>
          </a:fillRef>
          <a:effectRef idx="1">
            <a:schemeClr val="accent2"/>
          </a:effectRef>
          <a:fontRef idx="minor">
            <a:schemeClr val="tx1"/>
          </a:fontRef>
        </p:style>
        <p:txBody>
          <a:bodyPr wrap="none"/>
          <a:lstStyle/>
          <a:p>
            <a:endParaRPr lang="en-US"/>
          </a:p>
        </p:txBody>
      </p:sp>
      <p:sp>
        <p:nvSpPr>
          <p:cNvPr id="209943" name="Line 23"/>
          <p:cNvSpPr>
            <a:spLocks noChangeShapeType="1"/>
          </p:cNvSpPr>
          <p:nvPr/>
        </p:nvSpPr>
        <p:spPr bwMode="auto">
          <a:xfrm>
            <a:off x="1752600" y="3505200"/>
            <a:ext cx="1981200" cy="0"/>
          </a:xfrm>
          <a:prstGeom prst="line">
            <a:avLst/>
          </a:prstGeom>
          <a:ln>
            <a:solidFill>
              <a:srgbClr val="FF0000"/>
            </a:solidFill>
            <a:headEnd/>
            <a:tailEnd/>
          </a:ln>
          <a:extLst/>
        </p:spPr>
        <p:style>
          <a:lnRef idx="2">
            <a:schemeClr val="accent1"/>
          </a:lnRef>
          <a:fillRef idx="0">
            <a:schemeClr val="accent1"/>
          </a:fillRef>
          <a:effectRef idx="1">
            <a:schemeClr val="accent1"/>
          </a:effectRef>
          <a:fontRef idx="minor">
            <a:schemeClr val="tx1"/>
          </a:fontRef>
        </p:style>
        <p:txBody>
          <a:bodyPr wrap="none"/>
          <a:lstStyle/>
          <a:p>
            <a:endParaRPr lang="en-US"/>
          </a:p>
        </p:txBody>
      </p:sp>
      <p:sp>
        <p:nvSpPr>
          <p:cNvPr id="209944" name="Line 24"/>
          <p:cNvSpPr>
            <a:spLocks noChangeShapeType="1"/>
          </p:cNvSpPr>
          <p:nvPr/>
        </p:nvSpPr>
        <p:spPr bwMode="auto">
          <a:xfrm>
            <a:off x="2895600" y="2667000"/>
            <a:ext cx="838200" cy="0"/>
          </a:xfrm>
          <a:prstGeom prst="line">
            <a:avLst/>
          </a:prstGeom>
          <a:ln>
            <a:solidFill>
              <a:srgbClr val="FF0000"/>
            </a:solidFill>
            <a:headEnd/>
            <a:tailEnd/>
          </a:ln>
          <a:extLst/>
        </p:spPr>
        <p:style>
          <a:lnRef idx="2">
            <a:schemeClr val="accent1"/>
          </a:lnRef>
          <a:fillRef idx="0">
            <a:schemeClr val="accent1"/>
          </a:fillRef>
          <a:effectRef idx="1">
            <a:schemeClr val="accent1"/>
          </a:effectRef>
          <a:fontRef idx="minor">
            <a:schemeClr val="tx1"/>
          </a:fontRef>
        </p:style>
        <p:txBody>
          <a:bodyPr wrap="none"/>
          <a:lstStyle/>
          <a:p>
            <a:endParaRPr lang="en-US"/>
          </a:p>
        </p:txBody>
      </p:sp>
      <p:grpSp>
        <p:nvGrpSpPr>
          <p:cNvPr id="5" name="Group 25"/>
          <p:cNvGrpSpPr>
            <a:grpSpLocks/>
          </p:cNvGrpSpPr>
          <p:nvPr/>
        </p:nvGrpSpPr>
        <p:grpSpPr bwMode="auto">
          <a:xfrm>
            <a:off x="1600200" y="2514600"/>
            <a:ext cx="2438400" cy="2057400"/>
            <a:chOff x="1008" y="1584"/>
            <a:chExt cx="1536" cy="1296"/>
          </a:xfrm>
        </p:grpSpPr>
        <p:sp>
          <p:nvSpPr>
            <p:cNvPr id="21520" name="Text Box 26"/>
            <p:cNvSpPr txBox="1">
              <a:spLocks noChangeArrowheads="1"/>
            </p:cNvSpPr>
            <p:nvPr/>
          </p:nvSpPr>
          <p:spPr bwMode="auto">
            <a:xfrm>
              <a:off x="1008" y="2640"/>
              <a:ext cx="19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spc="5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L</a:t>
              </a:r>
            </a:p>
          </p:txBody>
        </p:sp>
        <p:sp>
          <p:nvSpPr>
            <p:cNvPr id="21521" name="Text Box 27"/>
            <p:cNvSpPr txBox="1">
              <a:spLocks noChangeArrowheads="1"/>
            </p:cNvSpPr>
            <p:nvPr/>
          </p:nvSpPr>
          <p:spPr bwMode="auto">
            <a:xfrm>
              <a:off x="1728" y="2640"/>
              <a:ext cx="19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spc="5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N</a:t>
              </a:r>
            </a:p>
          </p:txBody>
        </p:sp>
        <p:sp>
          <p:nvSpPr>
            <p:cNvPr id="21522" name="Text Box 28"/>
            <p:cNvSpPr txBox="1">
              <a:spLocks noChangeArrowheads="1"/>
            </p:cNvSpPr>
            <p:nvPr/>
          </p:nvSpPr>
          <p:spPr bwMode="auto">
            <a:xfrm>
              <a:off x="2256" y="2640"/>
              <a:ext cx="19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spc="5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M</a:t>
              </a:r>
            </a:p>
          </p:txBody>
        </p:sp>
        <p:sp>
          <p:nvSpPr>
            <p:cNvPr id="21523" name="Text Box 29"/>
            <p:cNvSpPr txBox="1">
              <a:spLocks noChangeArrowheads="1"/>
            </p:cNvSpPr>
            <p:nvPr/>
          </p:nvSpPr>
          <p:spPr bwMode="auto">
            <a:xfrm>
              <a:off x="2352" y="2112"/>
              <a:ext cx="19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spc="5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H</a:t>
              </a:r>
            </a:p>
          </p:txBody>
        </p:sp>
        <p:sp>
          <p:nvSpPr>
            <p:cNvPr id="21524" name="Text Box 30"/>
            <p:cNvSpPr txBox="1">
              <a:spLocks noChangeArrowheads="1"/>
            </p:cNvSpPr>
            <p:nvPr/>
          </p:nvSpPr>
          <p:spPr bwMode="auto">
            <a:xfrm>
              <a:off x="2352" y="1584"/>
              <a:ext cx="19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spc="5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K</a:t>
              </a:r>
            </a:p>
          </p:txBody>
        </p:sp>
      </p:grpSp>
      <p:sp>
        <p:nvSpPr>
          <p:cNvPr id="209951" name="Text Box 31"/>
          <p:cNvSpPr txBox="1">
            <a:spLocks noChangeArrowheads="1"/>
          </p:cNvSpPr>
          <p:nvPr/>
        </p:nvSpPr>
        <p:spPr bwMode="auto">
          <a:xfrm>
            <a:off x="4876800" y="2904030"/>
            <a:ext cx="3505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8925" indent="-2889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Vladimir Script" pitchFamily="66" charset="0"/>
              </a:rPr>
              <a:t>Clearly </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Vladimir Script" pitchFamily="66" charset="0"/>
                <a:sym typeface="Symbol" pitchFamily="18" charset="2"/>
              </a:rPr>
              <a:t>PAH ~ PBK</a:t>
            </a:r>
          </a:p>
        </p:txBody>
      </p:sp>
      <p:graphicFrame>
        <p:nvGraphicFramePr>
          <p:cNvPr id="209952" name="Object 32"/>
          <p:cNvGraphicFramePr>
            <a:graphicFrameLocks noChangeAspect="1"/>
          </p:cNvGraphicFramePr>
          <p:nvPr/>
        </p:nvGraphicFramePr>
        <p:xfrm>
          <a:off x="5035550" y="3581400"/>
          <a:ext cx="2044700" cy="622300"/>
        </p:xfrm>
        <a:graphic>
          <a:graphicData uri="http://schemas.openxmlformats.org/presentationml/2006/ole">
            <p:oleObj spid="_x0000_s21634" name="Equation" r:id="rId4" imgW="2044700" imgH="622300" progId="">
              <p:embed/>
            </p:oleObj>
          </a:graphicData>
        </a:graphic>
      </p:graphicFrame>
      <p:graphicFrame>
        <p:nvGraphicFramePr>
          <p:cNvPr id="209953" name="Object 33"/>
          <p:cNvGraphicFramePr>
            <a:graphicFrameLocks noChangeAspect="1"/>
          </p:cNvGraphicFramePr>
          <p:nvPr/>
        </p:nvGraphicFramePr>
        <p:xfrm>
          <a:off x="5029200" y="4191000"/>
          <a:ext cx="2717800" cy="711200"/>
        </p:xfrm>
        <a:graphic>
          <a:graphicData uri="http://schemas.openxmlformats.org/presentationml/2006/ole">
            <p:oleObj spid="_x0000_s21635" name="Equation" r:id="rId5" imgW="2717800" imgH="711200" progId="">
              <p:embed/>
            </p:oleObj>
          </a:graphicData>
        </a:graphic>
      </p:graphicFrame>
      <p:graphicFrame>
        <p:nvGraphicFramePr>
          <p:cNvPr id="209954" name="Object 34"/>
          <p:cNvGraphicFramePr>
            <a:graphicFrameLocks noChangeAspect="1"/>
          </p:cNvGraphicFramePr>
          <p:nvPr>
            <p:extLst>
              <p:ext uri="{D42A27DB-BD31-4B8C-83A1-F6EECF244321}">
                <p14:modId xmlns:p14="http://schemas.microsoft.com/office/powerpoint/2010/main" xmlns="" val="1222882529"/>
              </p:ext>
            </p:extLst>
          </p:nvPr>
        </p:nvGraphicFramePr>
        <p:xfrm>
          <a:off x="2793081" y="5454201"/>
          <a:ext cx="4448175" cy="874712"/>
        </p:xfrm>
        <a:graphic>
          <a:graphicData uri="http://schemas.openxmlformats.org/presentationml/2006/ole">
            <p:oleObj spid="_x0000_s21636" name="Equation" r:id="rId6" imgW="3714656" imgH="704797" progId="">
              <p:embed/>
            </p:oleObj>
          </a:graphicData>
        </a:graphic>
      </p:graphicFrame>
      <p:sp>
        <p:nvSpPr>
          <p:cNvPr id="209955" name="Text Box 35"/>
          <p:cNvSpPr txBox="1">
            <a:spLocks noChangeArrowheads="1"/>
          </p:cNvSpPr>
          <p:nvPr/>
        </p:nvSpPr>
        <p:spPr bwMode="auto">
          <a:xfrm>
            <a:off x="1079678" y="1143000"/>
            <a:ext cx="48006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8925" indent="-2889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dirty="0">
                <a:solidFill>
                  <a:srgbClr val="FF0000"/>
                </a:solidFill>
                <a:latin typeface="Vivaldi" pitchFamily="66" charset="0"/>
              </a:rPr>
              <a:t>P divides AB externally in ratio m:n</a:t>
            </a:r>
            <a:endParaRPr lang="en-US" sz="2800" dirty="0">
              <a:solidFill>
                <a:srgbClr val="FF0000"/>
              </a:solidFill>
              <a:latin typeface="Vivaldi" pitchFamily="66" charset="0"/>
              <a:sym typeface="Symbol" pitchFamily="18" charset="2"/>
            </a:endParaRPr>
          </a:p>
        </p:txBody>
      </p:sp>
      <p:sp>
        <p:nvSpPr>
          <p:cNvPr id="2" name="Litebulb"/>
          <p:cNvSpPr>
            <a:spLocks noEditPoints="1" noChangeArrowheads="1"/>
          </p:cNvSpPr>
          <p:nvPr/>
        </p:nvSpPr>
        <p:spPr bwMode="auto">
          <a:xfrm>
            <a:off x="1740455" y="5257800"/>
            <a:ext cx="679361" cy="1285081"/>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3000">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9955"/>
                                        </p:tgtEl>
                                        <p:attrNameLst>
                                          <p:attrName>style.visibility</p:attrName>
                                        </p:attrNameLst>
                                      </p:cBhvr>
                                      <p:to>
                                        <p:strVal val="visible"/>
                                      </p:to>
                                    </p:set>
                                    <p:anim calcmode="lin" valueType="num">
                                      <p:cBhvr additive="base">
                                        <p:cTn id="12" dur="500" fill="hold"/>
                                        <p:tgtEl>
                                          <p:spTgt spid="209955"/>
                                        </p:tgtEl>
                                        <p:attrNameLst>
                                          <p:attrName>ppt_x</p:attrName>
                                        </p:attrNameLst>
                                      </p:cBhvr>
                                      <p:tavLst>
                                        <p:tav tm="0">
                                          <p:val>
                                            <p:strVal val="0-#ppt_w/2"/>
                                          </p:val>
                                        </p:tav>
                                        <p:tav tm="100000">
                                          <p:val>
                                            <p:strVal val="#ppt_x"/>
                                          </p:val>
                                        </p:tav>
                                      </p:tavLst>
                                    </p:anim>
                                    <p:anim calcmode="lin" valueType="num">
                                      <p:cBhvr additive="base">
                                        <p:cTn id="13" dur="500" fill="hold"/>
                                        <p:tgtEl>
                                          <p:spTgt spid="20995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09940"/>
                                        </p:tgtEl>
                                        <p:attrNameLst>
                                          <p:attrName>style.visibility</p:attrName>
                                        </p:attrNameLst>
                                      </p:cBhvr>
                                      <p:to>
                                        <p:strVal val="visible"/>
                                      </p:to>
                                    </p:set>
                                    <p:animEffect transition="in" filter="wipe(up)">
                                      <p:cBhvr>
                                        <p:cTn id="18" dur="500"/>
                                        <p:tgtEl>
                                          <p:spTgt spid="209940"/>
                                        </p:tgtEl>
                                      </p:cBhvr>
                                    </p:animEffect>
                                  </p:childTnLst>
                                </p:cTn>
                              </p:par>
                            </p:childTnLst>
                          </p:cTn>
                        </p:par>
                        <p:par>
                          <p:cTn id="19" fill="hold" nodeType="afterGroup">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09941"/>
                                        </p:tgtEl>
                                        <p:attrNameLst>
                                          <p:attrName>style.visibility</p:attrName>
                                        </p:attrNameLst>
                                      </p:cBhvr>
                                      <p:to>
                                        <p:strVal val="visible"/>
                                      </p:to>
                                    </p:set>
                                    <p:animEffect transition="in" filter="wipe(up)">
                                      <p:cBhvr>
                                        <p:cTn id="22" dur="500"/>
                                        <p:tgtEl>
                                          <p:spTgt spid="209941"/>
                                        </p:tgtEl>
                                      </p:cBhvr>
                                    </p:animEffect>
                                  </p:childTnLst>
                                </p:cTn>
                              </p:par>
                            </p:childTnLst>
                          </p:cTn>
                        </p:par>
                        <p:par>
                          <p:cTn id="23" fill="hold" nodeType="afterGroup">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209942"/>
                                        </p:tgtEl>
                                        <p:attrNameLst>
                                          <p:attrName>style.visibility</p:attrName>
                                        </p:attrNameLst>
                                      </p:cBhvr>
                                      <p:to>
                                        <p:strVal val="visible"/>
                                      </p:to>
                                    </p:set>
                                    <p:animEffect transition="in" filter="wipe(up)">
                                      <p:cBhvr>
                                        <p:cTn id="26" dur="500"/>
                                        <p:tgtEl>
                                          <p:spTgt spid="209942"/>
                                        </p:tgtEl>
                                      </p:cBhvr>
                                    </p:animEffect>
                                  </p:childTnLst>
                                </p:cTn>
                              </p:par>
                            </p:childTnLst>
                          </p:cTn>
                        </p:par>
                        <p:par>
                          <p:cTn id="27" fill="hold" nodeType="afterGroup">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209943"/>
                                        </p:tgtEl>
                                        <p:attrNameLst>
                                          <p:attrName>style.visibility</p:attrName>
                                        </p:attrNameLst>
                                      </p:cBhvr>
                                      <p:to>
                                        <p:strVal val="visible"/>
                                      </p:to>
                                    </p:set>
                                    <p:animEffect transition="in" filter="wipe(left)">
                                      <p:cBhvr>
                                        <p:cTn id="30" dur="500"/>
                                        <p:tgtEl>
                                          <p:spTgt spid="209943"/>
                                        </p:tgtEl>
                                      </p:cBhvr>
                                    </p:animEffect>
                                  </p:childTnLst>
                                </p:cTn>
                              </p:par>
                            </p:childTnLst>
                          </p:cTn>
                        </p:par>
                        <p:par>
                          <p:cTn id="31" fill="hold" nodeType="afterGroup">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09944"/>
                                        </p:tgtEl>
                                        <p:attrNameLst>
                                          <p:attrName>style.visibility</p:attrName>
                                        </p:attrNameLst>
                                      </p:cBhvr>
                                      <p:to>
                                        <p:strVal val="visible"/>
                                      </p:to>
                                    </p:set>
                                    <p:animEffect transition="in" filter="wipe(left)">
                                      <p:cBhvr>
                                        <p:cTn id="34" dur="500"/>
                                        <p:tgtEl>
                                          <p:spTgt spid="209944"/>
                                        </p:tgtEl>
                                      </p:cBhvr>
                                    </p:animEffect>
                                  </p:childTnLst>
                                </p:cTn>
                              </p:par>
                            </p:childTnLst>
                          </p:cTn>
                        </p:par>
                        <p:par>
                          <p:cTn id="35" fill="hold" nodeType="afterGroup">
                            <p:stCondLst>
                              <p:cond delay="2500"/>
                            </p:stCondLst>
                            <p:childTnLst>
                              <p:par>
                                <p:cTn id="36" presetID="1" presetClass="entr" presetSubtype="0" fill="hold" nodeType="afterEffect">
                                  <p:stCondLst>
                                    <p:cond delay="0"/>
                                  </p:stCondLst>
                                  <p:childTnLst>
                                    <p:set>
                                      <p:cBhvr>
                                        <p:cTn id="37" dur="1" fill="hold">
                                          <p:stCondLst>
                                            <p:cond delay="499"/>
                                          </p:stCondLst>
                                        </p:cTn>
                                        <p:tgtEl>
                                          <p:spTgt spid="5"/>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09951"/>
                                        </p:tgtEl>
                                        <p:attrNameLst>
                                          <p:attrName>style.visibility</p:attrName>
                                        </p:attrNameLst>
                                      </p:cBhvr>
                                      <p:to>
                                        <p:strVal val="visible"/>
                                      </p:to>
                                    </p:set>
                                    <p:anim calcmode="lin" valueType="num">
                                      <p:cBhvr additive="base">
                                        <p:cTn id="42" dur="500" fill="hold"/>
                                        <p:tgtEl>
                                          <p:spTgt spid="209951"/>
                                        </p:tgtEl>
                                        <p:attrNameLst>
                                          <p:attrName>ppt_x</p:attrName>
                                        </p:attrNameLst>
                                      </p:cBhvr>
                                      <p:tavLst>
                                        <p:tav tm="0">
                                          <p:val>
                                            <p:strVal val="1+#ppt_w/2"/>
                                          </p:val>
                                        </p:tav>
                                        <p:tav tm="100000">
                                          <p:val>
                                            <p:strVal val="#ppt_x"/>
                                          </p:val>
                                        </p:tav>
                                      </p:tavLst>
                                    </p:anim>
                                    <p:anim calcmode="lin" valueType="num">
                                      <p:cBhvr additive="base">
                                        <p:cTn id="43" dur="500" fill="hold"/>
                                        <p:tgtEl>
                                          <p:spTgt spid="209951"/>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nodeType="clickEffect">
                                  <p:stCondLst>
                                    <p:cond delay="0"/>
                                  </p:stCondLst>
                                  <p:childTnLst>
                                    <p:set>
                                      <p:cBhvr>
                                        <p:cTn id="47" dur="1" fill="hold">
                                          <p:stCondLst>
                                            <p:cond delay="0"/>
                                          </p:stCondLst>
                                        </p:cTn>
                                        <p:tgtEl>
                                          <p:spTgt spid="209952"/>
                                        </p:tgtEl>
                                        <p:attrNameLst>
                                          <p:attrName>style.visibility</p:attrName>
                                        </p:attrNameLst>
                                      </p:cBhvr>
                                      <p:to>
                                        <p:strVal val="visible"/>
                                      </p:to>
                                    </p:set>
                                    <p:anim calcmode="lin" valueType="num">
                                      <p:cBhvr additive="base">
                                        <p:cTn id="48" dur="500" fill="hold"/>
                                        <p:tgtEl>
                                          <p:spTgt spid="209952"/>
                                        </p:tgtEl>
                                        <p:attrNameLst>
                                          <p:attrName>ppt_x</p:attrName>
                                        </p:attrNameLst>
                                      </p:cBhvr>
                                      <p:tavLst>
                                        <p:tav tm="0">
                                          <p:val>
                                            <p:strVal val="1+#ppt_w/2"/>
                                          </p:val>
                                        </p:tav>
                                        <p:tav tm="100000">
                                          <p:val>
                                            <p:strVal val="#ppt_x"/>
                                          </p:val>
                                        </p:tav>
                                      </p:tavLst>
                                    </p:anim>
                                    <p:anim calcmode="lin" valueType="num">
                                      <p:cBhvr additive="base">
                                        <p:cTn id="49" dur="500" fill="hold"/>
                                        <p:tgtEl>
                                          <p:spTgt spid="209952"/>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nodeType="clickEffect">
                                  <p:stCondLst>
                                    <p:cond delay="0"/>
                                  </p:stCondLst>
                                  <p:childTnLst>
                                    <p:set>
                                      <p:cBhvr>
                                        <p:cTn id="53" dur="1" fill="hold">
                                          <p:stCondLst>
                                            <p:cond delay="0"/>
                                          </p:stCondLst>
                                        </p:cTn>
                                        <p:tgtEl>
                                          <p:spTgt spid="209953"/>
                                        </p:tgtEl>
                                        <p:attrNameLst>
                                          <p:attrName>style.visibility</p:attrName>
                                        </p:attrNameLst>
                                      </p:cBhvr>
                                      <p:to>
                                        <p:strVal val="visible"/>
                                      </p:to>
                                    </p:set>
                                    <p:anim calcmode="lin" valueType="num">
                                      <p:cBhvr additive="base">
                                        <p:cTn id="54" dur="500" fill="hold"/>
                                        <p:tgtEl>
                                          <p:spTgt spid="209953"/>
                                        </p:tgtEl>
                                        <p:attrNameLst>
                                          <p:attrName>ppt_x</p:attrName>
                                        </p:attrNameLst>
                                      </p:cBhvr>
                                      <p:tavLst>
                                        <p:tav tm="0">
                                          <p:val>
                                            <p:strVal val="1+#ppt_w/2"/>
                                          </p:val>
                                        </p:tav>
                                        <p:tav tm="100000">
                                          <p:val>
                                            <p:strVal val="#ppt_x"/>
                                          </p:val>
                                        </p:tav>
                                      </p:tavLst>
                                    </p:anim>
                                    <p:anim calcmode="lin" valueType="num">
                                      <p:cBhvr additive="base">
                                        <p:cTn id="55" dur="500" fill="hold"/>
                                        <p:tgtEl>
                                          <p:spTgt spid="209953"/>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16" fill="hold" nodeType="clickEffect">
                                  <p:stCondLst>
                                    <p:cond delay="0"/>
                                  </p:stCondLst>
                                  <p:childTnLst>
                                    <p:set>
                                      <p:cBhvr>
                                        <p:cTn id="59" dur="1" fill="hold">
                                          <p:stCondLst>
                                            <p:cond delay="0"/>
                                          </p:stCondLst>
                                        </p:cTn>
                                        <p:tgtEl>
                                          <p:spTgt spid="209954"/>
                                        </p:tgtEl>
                                        <p:attrNameLst>
                                          <p:attrName>style.visibility</p:attrName>
                                        </p:attrNameLst>
                                      </p:cBhvr>
                                      <p:to>
                                        <p:strVal val="visible"/>
                                      </p:to>
                                    </p:set>
                                    <p:anim calcmode="lin" valueType="num">
                                      <p:cBhvr>
                                        <p:cTn id="60" dur="500" fill="hold"/>
                                        <p:tgtEl>
                                          <p:spTgt spid="209954"/>
                                        </p:tgtEl>
                                        <p:attrNameLst>
                                          <p:attrName>ppt_w</p:attrName>
                                        </p:attrNameLst>
                                      </p:cBhvr>
                                      <p:tavLst>
                                        <p:tav tm="0">
                                          <p:val>
                                            <p:fltVal val="0"/>
                                          </p:val>
                                        </p:tav>
                                        <p:tav tm="100000">
                                          <p:val>
                                            <p:strVal val="#ppt_w"/>
                                          </p:val>
                                        </p:tav>
                                      </p:tavLst>
                                    </p:anim>
                                    <p:anim calcmode="lin" valueType="num">
                                      <p:cBhvr>
                                        <p:cTn id="61" dur="500" fill="hold"/>
                                        <p:tgtEl>
                                          <p:spTgt spid="209954"/>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800" decel="100000"/>
                                        <p:tgtEl>
                                          <p:spTgt spid="2"/>
                                        </p:tgtEl>
                                      </p:cBhvr>
                                    </p:animEffect>
                                    <p:anim calcmode="lin" valueType="num">
                                      <p:cBhvr>
                                        <p:cTn id="67" dur="800" decel="100000" fill="hold"/>
                                        <p:tgtEl>
                                          <p:spTgt spid="2"/>
                                        </p:tgtEl>
                                        <p:attrNameLst>
                                          <p:attrName>style.rotation</p:attrName>
                                        </p:attrNameLst>
                                      </p:cBhvr>
                                      <p:tavLst>
                                        <p:tav tm="0">
                                          <p:val>
                                            <p:fltVal val="-90"/>
                                          </p:val>
                                        </p:tav>
                                        <p:tav tm="100000">
                                          <p:val>
                                            <p:fltVal val="0"/>
                                          </p:val>
                                        </p:tav>
                                      </p:tavLst>
                                    </p:anim>
                                    <p:anim calcmode="lin" valueType="num">
                                      <p:cBhvr>
                                        <p:cTn id="68" dur="800" decel="100000" fill="hold"/>
                                        <p:tgtEl>
                                          <p:spTgt spid="2"/>
                                        </p:tgtEl>
                                        <p:attrNameLst>
                                          <p:attrName>ppt_x</p:attrName>
                                        </p:attrNameLst>
                                      </p:cBhvr>
                                      <p:tavLst>
                                        <p:tav tm="0">
                                          <p:val>
                                            <p:strVal val="#ppt_x+0.4"/>
                                          </p:val>
                                        </p:tav>
                                        <p:tav tm="100000">
                                          <p:val>
                                            <p:strVal val="#ppt_x-0.05"/>
                                          </p:val>
                                        </p:tav>
                                      </p:tavLst>
                                    </p:anim>
                                    <p:anim calcmode="lin" valueType="num">
                                      <p:cBhvr>
                                        <p:cTn id="69" dur="800" decel="100000" fill="hold"/>
                                        <p:tgtEl>
                                          <p:spTgt spid="2"/>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40" grpId="0" animBg="1"/>
      <p:bldP spid="209941" grpId="0" animBg="1"/>
      <p:bldP spid="209942" grpId="0" animBg="1"/>
      <p:bldP spid="209943" grpId="0" animBg="1"/>
      <p:bldP spid="209944" grpId="0" animBg="1"/>
      <p:bldP spid="209951" grpId="0" autoUpdateAnimBg="0"/>
      <p:bldP spid="209955" grpId="0" autoUpdateAnimBg="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381000"/>
            <a:ext cx="5791200" cy="685800"/>
          </a:xfrm>
        </p:spPr>
        <p:txBody>
          <a:bodyPr/>
          <a:lstStyle/>
          <a:p>
            <a:pPr eaLnBrk="1" hangingPunct="1"/>
            <a:r>
              <a:rPr lang="en-US" sz="5400" dirty="0" smtClean="0">
                <a:solidFill>
                  <a:srgbClr val="FF0000"/>
                </a:solidFill>
                <a:latin typeface="Tekton Pro Ext" pitchFamily="34" charset="0"/>
              </a:rPr>
              <a:t>Incented</a:t>
            </a:r>
          </a:p>
        </p:txBody>
      </p:sp>
      <p:sp>
        <p:nvSpPr>
          <p:cNvPr id="219139" name="Text Box 3"/>
          <p:cNvSpPr txBox="1">
            <a:spLocks noChangeArrowheads="1"/>
          </p:cNvSpPr>
          <p:nvPr/>
        </p:nvSpPr>
        <p:spPr bwMode="auto">
          <a:xfrm>
            <a:off x="539750" y="1222375"/>
            <a:ext cx="5410200" cy="91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dirty="0">
                <a:latin typeface="Verdana" pitchFamily="34" charset="0"/>
              </a:rPr>
              <a:t>Intersection of angle bisectors of a triangle is called the </a:t>
            </a:r>
            <a:r>
              <a:rPr lang="en-US" sz="2200" dirty="0" err="1">
                <a:latin typeface="Verdana" pitchFamily="34" charset="0"/>
              </a:rPr>
              <a:t>incentre</a:t>
            </a:r>
            <a:endParaRPr lang="en-US" sz="2200" dirty="0">
              <a:latin typeface="Verdana" pitchFamily="34" charset="0"/>
            </a:endParaRPr>
          </a:p>
        </p:txBody>
      </p:sp>
      <p:grpSp>
        <p:nvGrpSpPr>
          <p:cNvPr id="2" name="Group 4"/>
          <p:cNvGrpSpPr>
            <a:grpSpLocks/>
          </p:cNvGrpSpPr>
          <p:nvPr/>
        </p:nvGrpSpPr>
        <p:grpSpPr bwMode="auto">
          <a:xfrm>
            <a:off x="533400" y="1905000"/>
            <a:ext cx="4103688" cy="2057400"/>
            <a:chOff x="336" y="1200"/>
            <a:chExt cx="2585" cy="1296"/>
          </a:xfrm>
        </p:grpSpPr>
        <p:sp>
          <p:nvSpPr>
            <p:cNvPr id="22538" name="Line 5"/>
            <p:cNvSpPr>
              <a:spLocks noChangeShapeType="1"/>
            </p:cNvSpPr>
            <p:nvPr/>
          </p:nvSpPr>
          <p:spPr bwMode="auto">
            <a:xfrm flipH="1">
              <a:off x="624" y="1392"/>
              <a:ext cx="624" cy="864"/>
            </a:xfrm>
            <a:prstGeom prst="line">
              <a:avLst/>
            </a:prstGeom>
            <a:ln>
              <a:headEnd/>
              <a:tailEnd/>
            </a:ln>
            <a:extLst/>
          </p:spPr>
          <p:style>
            <a:lnRef idx="3">
              <a:schemeClr val="accent2"/>
            </a:lnRef>
            <a:fillRef idx="0">
              <a:schemeClr val="accent2"/>
            </a:fillRef>
            <a:effectRef idx="2">
              <a:schemeClr val="accent2"/>
            </a:effectRef>
            <a:fontRef idx="minor">
              <a:schemeClr val="tx1"/>
            </a:fontRef>
          </p:style>
          <p:txBody>
            <a:bodyPr wrap="none"/>
            <a:lstStyle/>
            <a:p>
              <a:endParaRPr lang="en-US"/>
            </a:p>
          </p:txBody>
        </p:sp>
        <p:sp>
          <p:nvSpPr>
            <p:cNvPr id="22539" name="Line 6"/>
            <p:cNvSpPr>
              <a:spLocks noChangeShapeType="1"/>
            </p:cNvSpPr>
            <p:nvPr/>
          </p:nvSpPr>
          <p:spPr bwMode="auto">
            <a:xfrm>
              <a:off x="624" y="2256"/>
              <a:ext cx="1872" cy="0"/>
            </a:xfrm>
            <a:prstGeom prst="line">
              <a:avLst/>
            </a:prstGeom>
            <a:ln>
              <a:headEnd/>
              <a:tailEnd/>
            </a:ln>
            <a:extLst/>
          </p:spPr>
          <p:style>
            <a:lnRef idx="3">
              <a:schemeClr val="accent2"/>
            </a:lnRef>
            <a:fillRef idx="0">
              <a:schemeClr val="accent2"/>
            </a:fillRef>
            <a:effectRef idx="2">
              <a:schemeClr val="accent2"/>
            </a:effectRef>
            <a:fontRef idx="minor">
              <a:schemeClr val="tx1"/>
            </a:fontRef>
          </p:style>
          <p:txBody>
            <a:bodyPr wrap="none"/>
            <a:lstStyle/>
            <a:p>
              <a:endParaRPr lang="en-US"/>
            </a:p>
          </p:txBody>
        </p:sp>
        <p:sp>
          <p:nvSpPr>
            <p:cNvPr id="22540" name="Line 7"/>
            <p:cNvSpPr>
              <a:spLocks noChangeShapeType="1"/>
            </p:cNvSpPr>
            <p:nvPr/>
          </p:nvSpPr>
          <p:spPr bwMode="auto">
            <a:xfrm flipH="1" flipV="1">
              <a:off x="1248" y="1392"/>
              <a:ext cx="1248" cy="864"/>
            </a:xfrm>
            <a:prstGeom prst="line">
              <a:avLst/>
            </a:prstGeom>
            <a:ln>
              <a:headEnd/>
              <a:tailEnd/>
            </a:ln>
            <a:extLst/>
          </p:spPr>
          <p:style>
            <a:lnRef idx="3">
              <a:schemeClr val="accent2"/>
            </a:lnRef>
            <a:fillRef idx="0">
              <a:schemeClr val="accent2"/>
            </a:fillRef>
            <a:effectRef idx="2">
              <a:schemeClr val="accent2"/>
            </a:effectRef>
            <a:fontRef idx="minor">
              <a:schemeClr val="tx1"/>
            </a:fontRef>
          </p:style>
          <p:txBody>
            <a:bodyPr wrap="none"/>
            <a:lstStyle/>
            <a:p>
              <a:endParaRPr lang="en-US"/>
            </a:p>
          </p:txBody>
        </p:sp>
        <p:sp>
          <p:nvSpPr>
            <p:cNvPr id="22541" name="Text Box 8"/>
            <p:cNvSpPr txBox="1">
              <a:spLocks noChangeArrowheads="1"/>
            </p:cNvSpPr>
            <p:nvPr/>
          </p:nvSpPr>
          <p:spPr bwMode="auto">
            <a:xfrm>
              <a:off x="1248" y="1200"/>
              <a:ext cx="71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A(x</a:t>
              </a:r>
              <a:r>
                <a:rPr lang="en-US" sz="1800" baseline="-25000">
                  <a:latin typeface="Verdana" pitchFamily="34" charset="0"/>
                </a:rPr>
                <a:t>1</a:t>
              </a:r>
              <a:r>
                <a:rPr lang="en-US" sz="1800">
                  <a:latin typeface="Verdana" pitchFamily="34" charset="0"/>
                </a:rPr>
                <a:t>, y</a:t>
              </a:r>
              <a:r>
                <a:rPr lang="en-US" sz="1800" baseline="-25000">
                  <a:latin typeface="Verdana" pitchFamily="34" charset="0"/>
                </a:rPr>
                <a:t>1</a:t>
              </a:r>
              <a:r>
                <a:rPr lang="en-US" sz="1800">
                  <a:latin typeface="Verdana" pitchFamily="34" charset="0"/>
                </a:rPr>
                <a:t>)</a:t>
              </a:r>
            </a:p>
          </p:txBody>
        </p:sp>
        <p:sp>
          <p:nvSpPr>
            <p:cNvPr id="22542" name="Text Box 9"/>
            <p:cNvSpPr txBox="1">
              <a:spLocks noChangeArrowheads="1"/>
            </p:cNvSpPr>
            <p:nvPr/>
          </p:nvSpPr>
          <p:spPr bwMode="auto">
            <a:xfrm>
              <a:off x="336" y="2208"/>
              <a:ext cx="71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a:latin typeface="Verdana" pitchFamily="34" charset="0"/>
                </a:rPr>
                <a:t>B(x</a:t>
              </a:r>
              <a:r>
                <a:rPr lang="en-US" sz="1800" baseline="-25000" dirty="0">
                  <a:latin typeface="Verdana" pitchFamily="34" charset="0"/>
                </a:rPr>
                <a:t>2</a:t>
              </a:r>
              <a:r>
                <a:rPr lang="en-US" sz="1800" dirty="0">
                  <a:latin typeface="Verdana" pitchFamily="34" charset="0"/>
                </a:rPr>
                <a:t>, y</a:t>
              </a:r>
              <a:r>
                <a:rPr lang="en-US" sz="1800" baseline="-25000" dirty="0">
                  <a:latin typeface="Verdana" pitchFamily="34" charset="0"/>
                </a:rPr>
                <a:t>2</a:t>
              </a:r>
              <a:r>
                <a:rPr lang="en-US" sz="1800" dirty="0">
                  <a:latin typeface="Verdana" pitchFamily="34" charset="0"/>
                </a:rPr>
                <a:t>)</a:t>
              </a:r>
            </a:p>
          </p:txBody>
        </p:sp>
        <p:sp>
          <p:nvSpPr>
            <p:cNvPr id="22543" name="Text Box 10"/>
            <p:cNvSpPr txBox="1">
              <a:spLocks noChangeArrowheads="1"/>
            </p:cNvSpPr>
            <p:nvPr/>
          </p:nvSpPr>
          <p:spPr bwMode="auto">
            <a:xfrm>
              <a:off x="2208" y="2208"/>
              <a:ext cx="71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C(x</a:t>
              </a:r>
              <a:r>
                <a:rPr lang="en-US" sz="1800" baseline="-25000">
                  <a:latin typeface="Verdana" pitchFamily="34" charset="0"/>
                </a:rPr>
                <a:t>3</a:t>
              </a:r>
              <a:r>
                <a:rPr lang="en-US" sz="1800">
                  <a:latin typeface="Verdana" pitchFamily="34" charset="0"/>
                </a:rPr>
                <a:t>, y</a:t>
              </a:r>
              <a:r>
                <a:rPr lang="en-US" sz="1800" baseline="-25000">
                  <a:latin typeface="Verdana" pitchFamily="34" charset="0"/>
                </a:rPr>
                <a:t>3</a:t>
              </a:r>
              <a:r>
                <a:rPr lang="en-US" sz="1800">
                  <a:latin typeface="Verdana" pitchFamily="34" charset="0"/>
                </a:rPr>
                <a:t>)</a:t>
              </a:r>
            </a:p>
          </p:txBody>
        </p:sp>
        <p:sp>
          <p:nvSpPr>
            <p:cNvPr id="22544" name="Text Box 11"/>
            <p:cNvSpPr txBox="1">
              <a:spLocks noChangeArrowheads="1"/>
            </p:cNvSpPr>
            <p:nvPr/>
          </p:nvSpPr>
          <p:spPr bwMode="auto">
            <a:xfrm>
              <a:off x="1488" y="2208"/>
              <a:ext cx="1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Verdana" pitchFamily="34" charset="0"/>
                </a:rPr>
                <a:t>D</a:t>
              </a:r>
            </a:p>
          </p:txBody>
        </p:sp>
        <p:sp>
          <p:nvSpPr>
            <p:cNvPr id="22545" name="Text Box 12"/>
            <p:cNvSpPr txBox="1">
              <a:spLocks noChangeArrowheads="1"/>
            </p:cNvSpPr>
            <p:nvPr/>
          </p:nvSpPr>
          <p:spPr bwMode="auto">
            <a:xfrm>
              <a:off x="1920" y="1632"/>
              <a:ext cx="1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Verdana" pitchFamily="34" charset="0"/>
                </a:rPr>
                <a:t>E</a:t>
              </a:r>
            </a:p>
          </p:txBody>
        </p:sp>
        <p:sp>
          <p:nvSpPr>
            <p:cNvPr id="22546" name="Text Box 13"/>
            <p:cNvSpPr txBox="1">
              <a:spLocks noChangeArrowheads="1"/>
            </p:cNvSpPr>
            <p:nvPr/>
          </p:nvSpPr>
          <p:spPr bwMode="auto">
            <a:xfrm>
              <a:off x="816" y="1632"/>
              <a:ext cx="1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Verdana" pitchFamily="34" charset="0"/>
                </a:rPr>
                <a:t>F</a:t>
              </a:r>
            </a:p>
          </p:txBody>
        </p:sp>
        <p:sp>
          <p:nvSpPr>
            <p:cNvPr id="22547" name="Text Box 14"/>
            <p:cNvSpPr txBox="1">
              <a:spLocks noChangeArrowheads="1"/>
            </p:cNvSpPr>
            <p:nvPr/>
          </p:nvSpPr>
          <p:spPr bwMode="auto">
            <a:xfrm>
              <a:off x="1334" y="1680"/>
              <a:ext cx="1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Verdana" pitchFamily="34" charset="0"/>
                </a:rPr>
                <a:t>I</a:t>
              </a:r>
            </a:p>
          </p:txBody>
        </p:sp>
        <p:sp>
          <p:nvSpPr>
            <p:cNvPr id="22548" name="Line 15"/>
            <p:cNvSpPr>
              <a:spLocks noChangeShapeType="1"/>
            </p:cNvSpPr>
            <p:nvPr/>
          </p:nvSpPr>
          <p:spPr bwMode="auto">
            <a:xfrm>
              <a:off x="1248" y="1392"/>
              <a:ext cx="144" cy="86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lstStyle/>
            <a:p>
              <a:endParaRPr lang="en-US"/>
            </a:p>
          </p:txBody>
        </p:sp>
        <p:sp>
          <p:nvSpPr>
            <p:cNvPr id="22549" name="Line 16"/>
            <p:cNvSpPr>
              <a:spLocks noChangeShapeType="1"/>
            </p:cNvSpPr>
            <p:nvPr/>
          </p:nvSpPr>
          <p:spPr bwMode="auto">
            <a:xfrm flipV="1">
              <a:off x="624" y="1774"/>
              <a:ext cx="1176" cy="482"/>
            </a:xfrm>
            <a:prstGeom prst="line">
              <a:avLst/>
            </a:prstGeom>
            <a:ln>
              <a:solidFill>
                <a:srgbClr val="FF0000"/>
              </a:solidFill>
              <a:headEnd/>
              <a:tailEnd/>
            </a:ln>
            <a:extLst/>
          </p:spPr>
          <p:style>
            <a:lnRef idx="1">
              <a:schemeClr val="accent4"/>
            </a:lnRef>
            <a:fillRef idx="0">
              <a:schemeClr val="accent4"/>
            </a:fillRef>
            <a:effectRef idx="0">
              <a:schemeClr val="accent4"/>
            </a:effectRef>
            <a:fontRef idx="minor">
              <a:schemeClr val="tx1"/>
            </a:fontRef>
          </p:style>
          <p:txBody>
            <a:bodyPr lIns="90000" tIns="46800" rIns="90000" bIns="46800"/>
            <a:lstStyle/>
            <a:p>
              <a:endParaRPr lang="en-US"/>
            </a:p>
          </p:txBody>
        </p:sp>
        <p:sp>
          <p:nvSpPr>
            <p:cNvPr id="22550" name="Line 17"/>
            <p:cNvSpPr>
              <a:spLocks noChangeShapeType="1"/>
            </p:cNvSpPr>
            <p:nvPr/>
          </p:nvSpPr>
          <p:spPr bwMode="auto">
            <a:xfrm flipH="1" flipV="1">
              <a:off x="906" y="1852"/>
              <a:ext cx="1590" cy="404"/>
            </a:xfrm>
            <a:prstGeom prst="line">
              <a:avLst/>
            </a:prstGeom>
            <a:ln>
              <a:solidFill>
                <a:srgbClr val="FF0000"/>
              </a:solidFill>
              <a:headEnd/>
              <a:tailEnd/>
            </a:ln>
            <a:extLst/>
          </p:spPr>
          <p:style>
            <a:lnRef idx="1">
              <a:schemeClr val="accent4"/>
            </a:lnRef>
            <a:fillRef idx="0">
              <a:schemeClr val="accent4"/>
            </a:fillRef>
            <a:effectRef idx="0">
              <a:schemeClr val="accent4"/>
            </a:effectRef>
            <a:fontRef idx="minor">
              <a:schemeClr val="tx1"/>
            </a:fontRef>
          </p:style>
          <p:txBody>
            <a:bodyPr lIns="90000" tIns="46800" rIns="90000" bIns="46800"/>
            <a:lstStyle/>
            <a:p>
              <a:endParaRPr lang="en-US"/>
            </a:p>
          </p:txBody>
        </p:sp>
      </p:grpSp>
      <p:sp>
        <p:nvSpPr>
          <p:cNvPr id="219154" name="Oval 18"/>
          <p:cNvSpPr>
            <a:spLocks noChangeAspect="1" noChangeArrowheads="1"/>
          </p:cNvSpPr>
          <p:nvPr/>
        </p:nvSpPr>
        <p:spPr bwMode="auto">
          <a:xfrm>
            <a:off x="1541463" y="2428875"/>
            <a:ext cx="1152525" cy="11525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p>
            <a:endParaRPr lang="en-US"/>
          </a:p>
        </p:txBody>
      </p:sp>
      <p:sp>
        <p:nvSpPr>
          <p:cNvPr id="219155" name="AutoShape 19"/>
          <p:cNvSpPr>
            <a:spLocks noChangeArrowheads="1"/>
          </p:cNvSpPr>
          <p:nvPr/>
        </p:nvSpPr>
        <p:spPr bwMode="auto">
          <a:xfrm>
            <a:off x="5195888" y="3276600"/>
            <a:ext cx="3414712" cy="1676400"/>
          </a:xfrm>
          <a:prstGeom prst="cloudCallout">
            <a:avLst>
              <a:gd name="adj1" fmla="val -138097"/>
              <a:gd name="adj2" fmla="val -57292"/>
            </a:avLst>
          </a:prstGeom>
          <a:blipFill>
            <a:blip r:embed="rId3" cstate="print"/>
            <a:stretch>
              <a:fillRect l="-1000"/>
            </a:stretch>
          </a:blipFill>
          <a:ln w="28575">
            <a:solidFill>
              <a:srgbClr val="006600"/>
            </a:solidFill>
            <a:round/>
            <a:headEnd/>
            <a:tailEnd/>
          </a:ln>
        </p:spPr>
        <p:txBody>
          <a:bodyPr lIns="90000" tIns="46800" rIns="90000" bIns="46800" anchorCtr="1"/>
          <a:lstStyle/>
          <a:p>
            <a:pPr>
              <a:spcBef>
                <a:spcPct val="50000"/>
              </a:spcBef>
            </a:pPr>
            <a:r>
              <a:rPr lang="en-US" dirty="0" smtClean="0">
                <a:solidFill>
                  <a:srgbClr val="800000"/>
                </a:solidFill>
                <a:latin typeface="Verdana" pitchFamily="34" charset="0"/>
              </a:rPr>
              <a:t>Incented </a:t>
            </a:r>
            <a:r>
              <a:rPr lang="en-US" dirty="0">
                <a:solidFill>
                  <a:srgbClr val="800000"/>
                </a:solidFill>
                <a:latin typeface="Verdana" pitchFamily="34" charset="0"/>
              </a:rPr>
              <a:t>is the </a:t>
            </a:r>
            <a:r>
              <a:rPr lang="en-US" dirty="0" smtClean="0">
                <a:solidFill>
                  <a:srgbClr val="800000"/>
                </a:solidFill>
                <a:latin typeface="Verdana" pitchFamily="34" charset="0"/>
              </a:rPr>
              <a:t>center </a:t>
            </a:r>
            <a:r>
              <a:rPr lang="en-US" dirty="0">
                <a:solidFill>
                  <a:srgbClr val="800000"/>
                </a:solidFill>
                <a:latin typeface="Verdana" pitchFamily="34" charset="0"/>
              </a:rPr>
              <a:t>of the </a:t>
            </a:r>
            <a:r>
              <a:rPr lang="en-US" dirty="0" smtClean="0">
                <a:solidFill>
                  <a:srgbClr val="800000"/>
                </a:solidFill>
                <a:latin typeface="Verdana" pitchFamily="34" charset="0"/>
              </a:rPr>
              <a:t>in circle</a:t>
            </a:r>
            <a:endParaRPr lang="en-US" dirty="0">
              <a:solidFill>
                <a:srgbClr val="800000"/>
              </a:solidFill>
              <a:latin typeface="Verdana" pitchFamily="34" charset="0"/>
            </a:endParaRPr>
          </a:p>
          <a:p>
            <a:endParaRPr lang="en-US" dirty="0">
              <a:solidFill>
                <a:srgbClr val="800000"/>
              </a:solidFill>
            </a:endParaRPr>
          </a:p>
        </p:txBody>
      </p:sp>
      <p:sp>
        <p:nvSpPr>
          <p:cNvPr id="219156" name="Text Box 20"/>
          <p:cNvSpPr txBox="1">
            <a:spLocks noChangeArrowheads="1"/>
          </p:cNvSpPr>
          <p:nvPr/>
        </p:nvSpPr>
        <p:spPr bwMode="auto">
          <a:xfrm>
            <a:off x="539750" y="3962400"/>
            <a:ext cx="4656138"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dirty="0">
                <a:solidFill>
                  <a:srgbClr val="00B050"/>
                </a:solidFill>
                <a:latin typeface="Verdana" pitchFamily="34" charset="0"/>
              </a:rPr>
              <a:t>Let BC = a, AC = b, AB = c</a:t>
            </a:r>
          </a:p>
          <a:p>
            <a:pPr eaLnBrk="1" hangingPunct="1">
              <a:spcBef>
                <a:spcPct val="50000"/>
              </a:spcBef>
            </a:pPr>
            <a:r>
              <a:rPr lang="en-US" sz="2000" dirty="0">
                <a:solidFill>
                  <a:srgbClr val="00B050"/>
                </a:solidFill>
                <a:latin typeface="Verdana" pitchFamily="34" charset="0"/>
              </a:rPr>
              <a:t>AD, BE and CF are the angle bisectors of A, B and C respectively.</a:t>
            </a:r>
          </a:p>
          <a:p>
            <a:pPr eaLnBrk="1" hangingPunct="1">
              <a:spcBef>
                <a:spcPct val="50000"/>
              </a:spcBef>
            </a:pPr>
            <a:endParaRPr lang="en-US" sz="2000" dirty="0">
              <a:latin typeface="Verdana" pitchFamily="34" charset="0"/>
            </a:endParaRPr>
          </a:p>
        </p:txBody>
      </p:sp>
      <p:graphicFrame>
        <p:nvGraphicFramePr>
          <p:cNvPr id="219157" name="Object 21"/>
          <p:cNvGraphicFramePr>
            <a:graphicFrameLocks noChangeAspect="1"/>
          </p:cNvGraphicFramePr>
          <p:nvPr/>
        </p:nvGraphicFramePr>
        <p:xfrm>
          <a:off x="666750" y="5435600"/>
          <a:ext cx="1879600" cy="635000"/>
        </p:xfrm>
        <a:graphic>
          <a:graphicData uri="http://schemas.openxmlformats.org/presentationml/2006/ole">
            <p:oleObj spid="_x0000_s22607" name="Equation" r:id="rId4" imgW="1879600" imgH="635000" progId="">
              <p:embed/>
            </p:oleObj>
          </a:graphicData>
        </a:graphic>
      </p:graphicFrame>
      <p:graphicFrame>
        <p:nvGraphicFramePr>
          <p:cNvPr id="219158" name="Object 22"/>
          <p:cNvGraphicFramePr>
            <a:graphicFrameLocks noChangeAspect="1"/>
          </p:cNvGraphicFramePr>
          <p:nvPr/>
        </p:nvGraphicFramePr>
        <p:xfrm>
          <a:off x="2814638" y="5334000"/>
          <a:ext cx="3594100" cy="736600"/>
        </p:xfrm>
        <a:graphic>
          <a:graphicData uri="http://schemas.openxmlformats.org/presentationml/2006/ole">
            <p:oleObj spid="_x0000_s22608" name="Equation" r:id="rId5" imgW="3594100" imgH="736600" progId="">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9139"/>
                                        </p:tgtEl>
                                        <p:attrNameLst>
                                          <p:attrName>style.visibility</p:attrName>
                                        </p:attrNameLst>
                                      </p:cBhvr>
                                      <p:to>
                                        <p:strVal val="visible"/>
                                      </p:to>
                                    </p:set>
                                    <p:anim calcmode="lin" valueType="num">
                                      <p:cBhvr additive="base">
                                        <p:cTn id="7" dur="500" fill="hold"/>
                                        <p:tgtEl>
                                          <p:spTgt spid="219139"/>
                                        </p:tgtEl>
                                        <p:attrNameLst>
                                          <p:attrName>ppt_x</p:attrName>
                                        </p:attrNameLst>
                                      </p:cBhvr>
                                      <p:tavLst>
                                        <p:tav tm="0">
                                          <p:val>
                                            <p:strVal val="0-#ppt_w/2"/>
                                          </p:val>
                                        </p:tav>
                                        <p:tav tm="100000">
                                          <p:val>
                                            <p:strVal val="#ppt_x"/>
                                          </p:val>
                                        </p:tav>
                                      </p:tavLst>
                                    </p:anim>
                                    <p:anim calcmode="lin" valueType="num">
                                      <p:cBhvr additive="base">
                                        <p:cTn id="8" dur="500" fill="hold"/>
                                        <p:tgtEl>
                                          <p:spTgt spid="2191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2/3*#ppt_w"/>
                                          </p:val>
                                        </p:tav>
                                        <p:tav tm="100000">
                                          <p:val>
                                            <p:strVal val="#ppt_w"/>
                                          </p:val>
                                        </p:tav>
                                      </p:tavLst>
                                    </p:anim>
                                    <p:anim calcmode="lin" valueType="num">
                                      <p:cBhvr>
                                        <p:cTn id="14"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219155"/>
                                        </p:tgtEl>
                                        <p:attrNameLst>
                                          <p:attrName>style.visibility</p:attrName>
                                        </p:attrNameLst>
                                      </p:cBhvr>
                                      <p:to>
                                        <p:strVal val="visible"/>
                                      </p:to>
                                    </p:set>
                                    <p:anim calcmode="lin" valueType="num">
                                      <p:cBhvr>
                                        <p:cTn id="19" dur="500" fill="hold"/>
                                        <p:tgtEl>
                                          <p:spTgt spid="219155"/>
                                        </p:tgtEl>
                                        <p:attrNameLst>
                                          <p:attrName>ppt_x</p:attrName>
                                        </p:attrNameLst>
                                      </p:cBhvr>
                                      <p:tavLst>
                                        <p:tav tm="0">
                                          <p:val>
                                            <p:strVal val="#ppt_x-#ppt_w/2"/>
                                          </p:val>
                                        </p:tav>
                                        <p:tav tm="100000">
                                          <p:val>
                                            <p:strVal val="#ppt_x"/>
                                          </p:val>
                                        </p:tav>
                                      </p:tavLst>
                                    </p:anim>
                                    <p:anim calcmode="lin" valueType="num">
                                      <p:cBhvr>
                                        <p:cTn id="20" dur="500" fill="hold"/>
                                        <p:tgtEl>
                                          <p:spTgt spid="219155"/>
                                        </p:tgtEl>
                                        <p:attrNameLst>
                                          <p:attrName>ppt_y</p:attrName>
                                        </p:attrNameLst>
                                      </p:cBhvr>
                                      <p:tavLst>
                                        <p:tav tm="0">
                                          <p:val>
                                            <p:strVal val="#ppt_y"/>
                                          </p:val>
                                        </p:tav>
                                        <p:tav tm="100000">
                                          <p:val>
                                            <p:strVal val="#ppt_y"/>
                                          </p:val>
                                        </p:tav>
                                      </p:tavLst>
                                    </p:anim>
                                    <p:anim calcmode="lin" valueType="num">
                                      <p:cBhvr>
                                        <p:cTn id="21" dur="500" fill="hold"/>
                                        <p:tgtEl>
                                          <p:spTgt spid="219155"/>
                                        </p:tgtEl>
                                        <p:attrNameLst>
                                          <p:attrName>ppt_w</p:attrName>
                                        </p:attrNameLst>
                                      </p:cBhvr>
                                      <p:tavLst>
                                        <p:tav tm="0">
                                          <p:val>
                                            <p:fltVal val="0"/>
                                          </p:val>
                                        </p:tav>
                                        <p:tav tm="100000">
                                          <p:val>
                                            <p:strVal val="#ppt_w"/>
                                          </p:val>
                                        </p:tav>
                                      </p:tavLst>
                                    </p:anim>
                                    <p:anim calcmode="lin" valueType="num">
                                      <p:cBhvr>
                                        <p:cTn id="22" dur="500" fill="hold"/>
                                        <p:tgtEl>
                                          <p:spTgt spid="219155"/>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219154"/>
                                        </p:tgtEl>
                                        <p:attrNameLst>
                                          <p:attrName>style.visibility</p:attrName>
                                        </p:attrNameLst>
                                      </p:cBhvr>
                                      <p:to>
                                        <p:strVal val="visible"/>
                                      </p:to>
                                    </p:set>
                                    <p:anim calcmode="lin" valueType="num">
                                      <p:cBhvr>
                                        <p:cTn id="26" dur="500" fill="hold"/>
                                        <p:tgtEl>
                                          <p:spTgt spid="219154"/>
                                        </p:tgtEl>
                                        <p:attrNameLst>
                                          <p:attrName>ppt_w</p:attrName>
                                        </p:attrNameLst>
                                      </p:cBhvr>
                                      <p:tavLst>
                                        <p:tav tm="0">
                                          <p:val>
                                            <p:fltVal val="0"/>
                                          </p:val>
                                        </p:tav>
                                        <p:tav tm="100000">
                                          <p:val>
                                            <p:strVal val="#ppt_w"/>
                                          </p:val>
                                        </p:tav>
                                      </p:tavLst>
                                    </p:anim>
                                    <p:anim calcmode="lin" valueType="num">
                                      <p:cBhvr>
                                        <p:cTn id="27" dur="500" fill="hold"/>
                                        <p:tgtEl>
                                          <p:spTgt spid="219154"/>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19156">
                                            <p:txEl>
                                              <p:pRg st="0" end="0"/>
                                            </p:txEl>
                                          </p:spTgt>
                                        </p:tgtEl>
                                        <p:attrNameLst>
                                          <p:attrName>style.visibility</p:attrName>
                                        </p:attrNameLst>
                                      </p:cBhvr>
                                      <p:to>
                                        <p:strVal val="visible"/>
                                      </p:to>
                                    </p:set>
                                    <p:anim calcmode="lin" valueType="num">
                                      <p:cBhvr additive="base">
                                        <p:cTn id="32" dur="500" fill="hold"/>
                                        <p:tgtEl>
                                          <p:spTgt spid="219156">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191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19156">
                                            <p:txEl>
                                              <p:pRg st="1" end="1"/>
                                            </p:txEl>
                                          </p:spTgt>
                                        </p:tgtEl>
                                        <p:attrNameLst>
                                          <p:attrName>style.visibility</p:attrName>
                                        </p:attrNameLst>
                                      </p:cBhvr>
                                      <p:to>
                                        <p:strVal val="visible"/>
                                      </p:to>
                                    </p:set>
                                    <p:anim calcmode="lin" valueType="num">
                                      <p:cBhvr additive="base">
                                        <p:cTn id="38" dur="500" fill="hold"/>
                                        <p:tgtEl>
                                          <p:spTgt spid="219156">
                                            <p:txEl>
                                              <p:pRg st="1" end="1"/>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191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nodeType="clickEffect">
                                  <p:stCondLst>
                                    <p:cond delay="0"/>
                                  </p:stCondLst>
                                  <p:childTnLst>
                                    <p:set>
                                      <p:cBhvr>
                                        <p:cTn id="43" dur="1" fill="hold">
                                          <p:stCondLst>
                                            <p:cond delay="0"/>
                                          </p:stCondLst>
                                        </p:cTn>
                                        <p:tgtEl>
                                          <p:spTgt spid="219157"/>
                                        </p:tgtEl>
                                        <p:attrNameLst>
                                          <p:attrName>style.visibility</p:attrName>
                                        </p:attrNameLst>
                                      </p:cBhvr>
                                      <p:to>
                                        <p:strVal val="visible"/>
                                      </p:to>
                                    </p:set>
                                    <p:anim calcmode="lin" valueType="num">
                                      <p:cBhvr additive="base">
                                        <p:cTn id="44" dur="500" fill="hold"/>
                                        <p:tgtEl>
                                          <p:spTgt spid="219157"/>
                                        </p:tgtEl>
                                        <p:attrNameLst>
                                          <p:attrName>ppt_x</p:attrName>
                                        </p:attrNameLst>
                                      </p:cBhvr>
                                      <p:tavLst>
                                        <p:tav tm="0">
                                          <p:val>
                                            <p:strVal val="0-#ppt_w/2"/>
                                          </p:val>
                                        </p:tav>
                                        <p:tav tm="100000">
                                          <p:val>
                                            <p:strVal val="#ppt_x"/>
                                          </p:val>
                                        </p:tav>
                                      </p:tavLst>
                                    </p:anim>
                                    <p:anim calcmode="lin" valueType="num">
                                      <p:cBhvr additive="base">
                                        <p:cTn id="45" dur="500" fill="hold"/>
                                        <p:tgtEl>
                                          <p:spTgt spid="219157"/>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nodeType="clickEffect">
                                  <p:stCondLst>
                                    <p:cond delay="0"/>
                                  </p:stCondLst>
                                  <p:childTnLst>
                                    <p:set>
                                      <p:cBhvr>
                                        <p:cTn id="49" dur="1" fill="hold">
                                          <p:stCondLst>
                                            <p:cond delay="0"/>
                                          </p:stCondLst>
                                        </p:cTn>
                                        <p:tgtEl>
                                          <p:spTgt spid="219158"/>
                                        </p:tgtEl>
                                        <p:attrNameLst>
                                          <p:attrName>style.visibility</p:attrName>
                                        </p:attrNameLst>
                                      </p:cBhvr>
                                      <p:to>
                                        <p:strVal val="visible"/>
                                      </p:to>
                                    </p:set>
                                    <p:anim calcmode="lin" valueType="num">
                                      <p:cBhvr additive="base">
                                        <p:cTn id="50" dur="500" fill="hold"/>
                                        <p:tgtEl>
                                          <p:spTgt spid="219158"/>
                                        </p:tgtEl>
                                        <p:attrNameLst>
                                          <p:attrName>ppt_x</p:attrName>
                                        </p:attrNameLst>
                                      </p:cBhvr>
                                      <p:tavLst>
                                        <p:tav tm="0">
                                          <p:val>
                                            <p:strVal val="1+#ppt_w/2"/>
                                          </p:val>
                                        </p:tav>
                                        <p:tav tm="100000">
                                          <p:val>
                                            <p:strVal val="#ppt_x"/>
                                          </p:val>
                                        </p:tav>
                                      </p:tavLst>
                                    </p:anim>
                                    <p:anim calcmode="lin" valueType="num">
                                      <p:cBhvr additive="base">
                                        <p:cTn id="51" dur="500" fill="hold"/>
                                        <p:tgtEl>
                                          <p:spTgt spid="2191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autoUpdateAnimBg="0"/>
      <p:bldP spid="219154" grpId="0" animBg="1"/>
      <p:bldP spid="219155" grpId="0" animBg="1" autoUpdateAnimBg="0"/>
      <p:bldP spid="21915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8" name="Rectangle 2"/>
          <p:cNvSpPr>
            <a:spLocks noGrp="1" noChangeArrowheads="1"/>
          </p:cNvSpPr>
          <p:nvPr>
            <p:ph type="title"/>
          </p:nvPr>
        </p:nvSpPr>
        <p:spPr>
          <a:xfrm>
            <a:off x="109942" y="152400"/>
            <a:ext cx="7814858" cy="1295400"/>
          </a:xfrm>
        </p:spPr>
        <p:txBody>
          <a:bodyPr/>
          <a:lstStyle/>
          <a:p>
            <a:pPr eaLnBrk="1" hangingPunct="1"/>
            <a:r>
              <a:rPr lang="en-US" sz="4800" dirty="0" smtClean="0">
                <a:solidFill>
                  <a:srgbClr val="7030A0"/>
                </a:solidFill>
                <a:latin typeface="Algerian" pitchFamily="82" charset="0"/>
              </a:rPr>
              <a:t>     Rotation of Axes</a:t>
            </a:r>
          </a:p>
        </p:txBody>
      </p:sp>
      <p:grpSp>
        <p:nvGrpSpPr>
          <p:cNvPr id="23559" name="Group 3"/>
          <p:cNvGrpSpPr>
            <a:grpSpLocks/>
          </p:cNvGrpSpPr>
          <p:nvPr/>
        </p:nvGrpSpPr>
        <p:grpSpPr bwMode="auto">
          <a:xfrm>
            <a:off x="457200" y="1447800"/>
            <a:ext cx="4419600" cy="3505200"/>
            <a:chOff x="288" y="912"/>
            <a:chExt cx="2784" cy="2208"/>
          </a:xfrm>
        </p:grpSpPr>
        <p:sp>
          <p:nvSpPr>
            <p:cNvPr id="23619" name="Line 4"/>
            <p:cNvSpPr>
              <a:spLocks noChangeShapeType="1"/>
            </p:cNvSpPr>
            <p:nvPr/>
          </p:nvSpPr>
          <p:spPr bwMode="auto">
            <a:xfrm>
              <a:off x="327" y="2631"/>
              <a:ext cx="2745" cy="0"/>
            </a:xfrm>
            <a:prstGeom prst="line">
              <a:avLst/>
            </a:prstGeom>
            <a:ln>
              <a:solidFill>
                <a:srgbClr val="00B050"/>
              </a:solidFill>
              <a:headEnd type="stealth" w="lg" len="lg"/>
              <a:tailEnd type="stealth" w="lg" len="lg"/>
            </a:ln>
          </p:spPr>
          <p:style>
            <a:lnRef idx="3">
              <a:schemeClr val="accent4"/>
            </a:lnRef>
            <a:fillRef idx="0">
              <a:schemeClr val="accent4"/>
            </a:fillRef>
            <a:effectRef idx="2">
              <a:schemeClr val="accent4"/>
            </a:effectRef>
            <a:fontRef idx="minor">
              <a:schemeClr val="tx1"/>
            </a:fontRef>
          </p:style>
          <p:txBody>
            <a:bodyPr wrap="none"/>
            <a:lstStyle/>
            <a:p>
              <a:endParaRPr lang="en-US"/>
            </a:p>
          </p:txBody>
        </p:sp>
        <p:sp>
          <p:nvSpPr>
            <p:cNvPr id="23620" name="Text Box 5"/>
            <p:cNvSpPr txBox="1">
              <a:spLocks noChangeArrowheads="1"/>
            </p:cNvSpPr>
            <p:nvPr/>
          </p:nvSpPr>
          <p:spPr bwMode="auto">
            <a:xfrm>
              <a:off x="2876" y="2621"/>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X</a:t>
              </a:r>
              <a:endParaRPr lang="en-US" sz="1800" baseline="-25000">
                <a:latin typeface="Verdana" pitchFamily="34" charset="0"/>
              </a:endParaRPr>
            </a:p>
          </p:txBody>
        </p:sp>
        <p:sp>
          <p:nvSpPr>
            <p:cNvPr id="23621" name="Text Box 6"/>
            <p:cNvSpPr txBox="1">
              <a:spLocks noChangeArrowheads="1"/>
            </p:cNvSpPr>
            <p:nvPr/>
          </p:nvSpPr>
          <p:spPr bwMode="auto">
            <a:xfrm>
              <a:off x="288" y="2621"/>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X’</a:t>
              </a:r>
              <a:endParaRPr lang="en-US" sz="1800" baseline="-25000">
                <a:latin typeface="Verdana" pitchFamily="34" charset="0"/>
              </a:endParaRPr>
            </a:p>
          </p:txBody>
        </p:sp>
        <p:grpSp>
          <p:nvGrpSpPr>
            <p:cNvPr id="23622" name="Group 7"/>
            <p:cNvGrpSpPr>
              <a:grpSpLocks/>
            </p:cNvGrpSpPr>
            <p:nvPr/>
          </p:nvGrpSpPr>
          <p:grpSpPr bwMode="auto">
            <a:xfrm>
              <a:off x="1008" y="912"/>
              <a:ext cx="235" cy="2208"/>
              <a:chOff x="445" y="912"/>
              <a:chExt cx="235" cy="2208"/>
            </a:xfrm>
          </p:grpSpPr>
          <p:sp>
            <p:nvSpPr>
              <p:cNvPr id="23623" name="Line 8"/>
              <p:cNvSpPr>
                <a:spLocks noChangeShapeType="1"/>
              </p:cNvSpPr>
              <p:nvPr/>
            </p:nvSpPr>
            <p:spPr bwMode="auto">
              <a:xfrm>
                <a:off x="643" y="946"/>
                <a:ext cx="0" cy="2103"/>
              </a:xfrm>
              <a:prstGeom prst="line">
                <a:avLst/>
              </a:prstGeom>
              <a:ln>
                <a:headEnd type="stealth" w="lg" len="lg"/>
                <a:tailEnd type="stealth" w="lg" len="lg"/>
              </a:ln>
            </p:spPr>
            <p:style>
              <a:lnRef idx="3">
                <a:schemeClr val="accent6"/>
              </a:lnRef>
              <a:fillRef idx="0">
                <a:schemeClr val="accent6"/>
              </a:fillRef>
              <a:effectRef idx="2">
                <a:schemeClr val="accent6"/>
              </a:effectRef>
              <a:fontRef idx="minor">
                <a:schemeClr val="tx1"/>
              </a:fontRef>
            </p:style>
            <p:txBody>
              <a:bodyPr wrap="none"/>
              <a:lstStyle/>
              <a:p>
                <a:endParaRPr lang="en-US"/>
              </a:p>
            </p:txBody>
          </p:sp>
          <p:sp>
            <p:nvSpPr>
              <p:cNvPr id="23624" name="Text Box 9"/>
              <p:cNvSpPr txBox="1">
                <a:spLocks noChangeArrowheads="1"/>
              </p:cNvSpPr>
              <p:nvPr/>
            </p:nvSpPr>
            <p:spPr bwMode="auto">
              <a:xfrm>
                <a:off x="445" y="2942"/>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Y’</a:t>
                </a:r>
                <a:endParaRPr lang="en-US" sz="1800" baseline="-25000">
                  <a:latin typeface="Verdana" pitchFamily="34" charset="0"/>
                </a:endParaRPr>
              </a:p>
            </p:txBody>
          </p:sp>
          <p:sp>
            <p:nvSpPr>
              <p:cNvPr id="23625" name="Text Box 10"/>
              <p:cNvSpPr txBox="1">
                <a:spLocks noChangeArrowheads="1"/>
              </p:cNvSpPr>
              <p:nvPr/>
            </p:nvSpPr>
            <p:spPr bwMode="auto">
              <a:xfrm>
                <a:off x="445" y="2621"/>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O</a:t>
                </a:r>
                <a:endParaRPr lang="en-US" sz="1800" baseline="-25000">
                  <a:latin typeface="Verdana" pitchFamily="34" charset="0"/>
                </a:endParaRPr>
              </a:p>
            </p:txBody>
          </p:sp>
          <p:sp>
            <p:nvSpPr>
              <p:cNvPr id="23626" name="Text Box 11"/>
              <p:cNvSpPr txBox="1">
                <a:spLocks noChangeArrowheads="1"/>
              </p:cNvSpPr>
              <p:nvPr/>
            </p:nvSpPr>
            <p:spPr bwMode="auto">
              <a:xfrm>
                <a:off x="484" y="912"/>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Y</a:t>
                </a:r>
                <a:endParaRPr lang="en-US" sz="1800" baseline="-25000">
                  <a:latin typeface="Verdana" pitchFamily="34" charset="0"/>
                </a:endParaRPr>
              </a:p>
            </p:txBody>
          </p:sp>
        </p:grpSp>
      </p:grpSp>
      <p:grpSp>
        <p:nvGrpSpPr>
          <p:cNvPr id="4" name="Group 12"/>
          <p:cNvGrpSpPr>
            <a:grpSpLocks/>
          </p:cNvGrpSpPr>
          <p:nvPr/>
        </p:nvGrpSpPr>
        <p:grpSpPr bwMode="auto">
          <a:xfrm>
            <a:off x="1914525" y="1828800"/>
            <a:ext cx="2733675" cy="2971800"/>
            <a:chOff x="1206" y="1152"/>
            <a:chExt cx="1722" cy="1872"/>
          </a:xfrm>
        </p:grpSpPr>
        <p:grpSp>
          <p:nvGrpSpPr>
            <p:cNvPr id="23610" name="Group 13"/>
            <p:cNvGrpSpPr>
              <a:grpSpLocks/>
            </p:cNvGrpSpPr>
            <p:nvPr/>
          </p:nvGrpSpPr>
          <p:grpSpPr bwMode="auto">
            <a:xfrm>
              <a:off x="2016" y="1152"/>
              <a:ext cx="672" cy="312"/>
              <a:chOff x="2016" y="1152"/>
              <a:chExt cx="672" cy="312"/>
            </a:xfrm>
          </p:grpSpPr>
          <p:sp>
            <p:nvSpPr>
              <p:cNvPr id="23617" name="Oval 14"/>
              <p:cNvSpPr>
                <a:spLocks noChangeArrowheads="1"/>
              </p:cNvSpPr>
              <p:nvPr/>
            </p:nvSpPr>
            <p:spPr bwMode="auto">
              <a:xfrm>
                <a:off x="2136" y="1416"/>
                <a:ext cx="48" cy="48"/>
              </a:xfrm>
              <a:prstGeom prst="ellipse">
                <a:avLst/>
              </a:prstGeom>
              <a:solidFill>
                <a:srgbClr val="000000"/>
              </a:solidFill>
              <a:ln w="9525">
                <a:solidFill>
                  <a:schemeClr val="tx1"/>
                </a:solidFill>
                <a:round/>
                <a:headEnd type="none" w="lg" len="lg"/>
                <a:tailEnd type="none" w="lg" len="lg"/>
              </a:ln>
            </p:spPr>
            <p:txBody>
              <a:bodyPr wrap="none" anchor="ctr"/>
              <a:lstStyle/>
              <a:p>
                <a:endParaRPr lang="en-US"/>
              </a:p>
            </p:txBody>
          </p:sp>
          <p:sp>
            <p:nvSpPr>
              <p:cNvPr id="23618" name="Text Box 15"/>
              <p:cNvSpPr txBox="1">
                <a:spLocks noChangeArrowheads="1"/>
              </p:cNvSpPr>
              <p:nvPr/>
            </p:nvSpPr>
            <p:spPr bwMode="auto">
              <a:xfrm>
                <a:off x="2016" y="1152"/>
                <a:ext cx="67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smtClean="0">
                    <a:latin typeface="Verdana" pitchFamily="34" charset="0"/>
                  </a:rPr>
                  <a:t>P(</a:t>
                </a:r>
                <a:r>
                  <a:rPr lang="en-US" sz="1800" dirty="0" err="1" smtClean="0">
                    <a:latin typeface="Verdana" pitchFamily="34" charset="0"/>
                  </a:rPr>
                  <a:t>x,y</a:t>
                </a:r>
                <a:r>
                  <a:rPr lang="en-US" sz="1800" dirty="0">
                    <a:latin typeface="Verdana" pitchFamily="34" charset="0"/>
                  </a:rPr>
                  <a:t>)</a:t>
                </a:r>
              </a:p>
            </p:txBody>
          </p:sp>
        </p:grpSp>
        <p:sp>
          <p:nvSpPr>
            <p:cNvPr id="23611" name="Line 16"/>
            <p:cNvSpPr>
              <a:spLocks noChangeShapeType="1"/>
            </p:cNvSpPr>
            <p:nvPr/>
          </p:nvSpPr>
          <p:spPr bwMode="auto">
            <a:xfrm>
              <a:off x="2160" y="1440"/>
              <a:ext cx="0" cy="1584"/>
            </a:xfrm>
            <a:prstGeom prst="line">
              <a:avLst/>
            </a:prstGeom>
            <a:noFill/>
            <a:ln w="9525">
              <a:solidFill>
                <a:schemeClr val="tx1"/>
              </a:solidFill>
              <a:prstDash val="dash"/>
              <a:round/>
              <a:headEnd type="none" w="lg" len="lg"/>
              <a:tailEnd type="none" w="lg" len="lg"/>
            </a:ln>
            <a:extLst>
              <a:ext uri="{909E8E84-426E-40DD-AFC4-6F175D3DCCD1}">
                <a14:hiddenFill xmlns:a14="http://schemas.microsoft.com/office/drawing/2010/main" xmlns="">
                  <a:noFill/>
                </a14:hiddenFill>
              </a:ext>
            </a:extLst>
          </p:spPr>
          <p:txBody>
            <a:bodyPr wrap="none"/>
            <a:lstStyle/>
            <a:p>
              <a:endParaRPr lang="en-US"/>
            </a:p>
          </p:txBody>
        </p:sp>
        <p:sp>
          <p:nvSpPr>
            <p:cNvPr id="23612" name="Line 17"/>
            <p:cNvSpPr>
              <a:spLocks noChangeShapeType="1"/>
            </p:cNvSpPr>
            <p:nvPr/>
          </p:nvSpPr>
          <p:spPr bwMode="auto">
            <a:xfrm flipH="1">
              <a:off x="1206" y="1440"/>
              <a:ext cx="1482" cy="0"/>
            </a:xfrm>
            <a:prstGeom prst="line">
              <a:avLst/>
            </a:prstGeom>
            <a:noFill/>
            <a:ln w="9525">
              <a:solidFill>
                <a:schemeClr val="tx1"/>
              </a:solidFill>
              <a:prstDash val="dash"/>
              <a:round/>
              <a:headEnd type="none" w="lg" len="lg"/>
              <a:tailEnd type="none" w="lg" len="lg"/>
            </a:ln>
            <a:extLst>
              <a:ext uri="{909E8E84-426E-40DD-AFC4-6F175D3DCCD1}">
                <a14:hiddenFill xmlns:a14="http://schemas.microsoft.com/office/drawing/2010/main" xmlns="">
                  <a:noFill/>
                </a14:hiddenFill>
              </a:ext>
            </a:extLst>
          </p:spPr>
          <p:txBody>
            <a:bodyPr wrap="none"/>
            <a:lstStyle/>
            <a:p>
              <a:endParaRPr lang="en-US"/>
            </a:p>
          </p:txBody>
        </p:sp>
        <p:sp>
          <p:nvSpPr>
            <p:cNvPr id="23613" name="Line 18"/>
            <p:cNvSpPr>
              <a:spLocks noChangeShapeType="1"/>
            </p:cNvSpPr>
            <p:nvPr/>
          </p:nvSpPr>
          <p:spPr bwMode="auto">
            <a:xfrm>
              <a:off x="1206" y="2799"/>
              <a:ext cx="954" cy="0"/>
            </a:xfrm>
            <a:prstGeom prst="line">
              <a:avLst/>
            </a:prstGeom>
            <a:ln>
              <a:headEnd type="stealth" w="lg" len="lg"/>
              <a:tailEnd type="stealth" w="lg" len="lg"/>
            </a:ln>
          </p:spPr>
          <p:style>
            <a:lnRef idx="3">
              <a:schemeClr val="accent4"/>
            </a:lnRef>
            <a:fillRef idx="0">
              <a:schemeClr val="accent4"/>
            </a:fillRef>
            <a:effectRef idx="2">
              <a:schemeClr val="accent4"/>
            </a:effectRef>
            <a:fontRef idx="minor">
              <a:schemeClr val="tx1"/>
            </a:fontRef>
          </p:style>
          <p:txBody>
            <a:bodyPr wrap="none"/>
            <a:lstStyle/>
            <a:p>
              <a:endParaRPr lang="en-US"/>
            </a:p>
          </p:txBody>
        </p:sp>
        <p:sp>
          <p:nvSpPr>
            <p:cNvPr id="23614" name="Line 19"/>
            <p:cNvSpPr>
              <a:spLocks noChangeShapeType="1"/>
            </p:cNvSpPr>
            <p:nvPr/>
          </p:nvSpPr>
          <p:spPr bwMode="auto">
            <a:xfrm>
              <a:off x="2688" y="1440"/>
              <a:ext cx="0" cy="1181"/>
            </a:xfrm>
            <a:prstGeom prst="line">
              <a:avLst/>
            </a:prstGeom>
            <a:ln>
              <a:headEnd type="stealth" w="lg" len="lg"/>
              <a:tailEnd type="stealth" w="lg" len="lg"/>
            </a:ln>
          </p:spPr>
          <p:style>
            <a:lnRef idx="3">
              <a:schemeClr val="accent4"/>
            </a:lnRef>
            <a:fillRef idx="0">
              <a:schemeClr val="accent4"/>
            </a:fillRef>
            <a:effectRef idx="2">
              <a:schemeClr val="accent4"/>
            </a:effectRef>
            <a:fontRef idx="minor">
              <a:schemeClr val="tx1"/>
            </a:fontRef>
          </p:style>
          <p:txBody>
            <a:bodyPr wrap="none"/>
            <a:lstStyle/>
            <a:p>
              <a:endParaRPr lang="en-US"/>
            </a:p>
          </p:txBody>
        </p:sp>
        <p:sp>
          <p:nvSpPr>
            <p:cNvPr id="23615" name="Text Box 20"/>
            <p:cNvSpPr txBox="1">
              <a:spLocks noChangeArrowheads="1"/>
            </p:cNvSpPr>
            <p:nvPr/>
          </p:nvSpPr>
          <p:spPr bwMode="auto">
            <a:xfrm>
              <a:off x="1565" y="2784"/>
              <a:ext cx="20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a:latin typeface="Verdana" pitchFamily="34" charset="0"/>
                </a:rPr>
                <a:t>x</a:t>
              </a:r>
            </a:p>
          </p:txBody>
        </p:sp>
        <p:sp>
          <p:nvSpPr>
            <p:cNvPr id="23616" name="Text Box 21"/>
            <p:cNvSpPr txBox="1">
              <a:spLocks noChangeArrowheads="1"/>
            </p:cNvSpPr>
            <p:nvPr/>
          </p:nvSpPr>
          <p:spPr bwMode="auto">
            <a:xfrm>
              <a:off x="2705" y="1824"/>
              <a:ext cx="223"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y</a:t>
              </a:r>
            </a:p>
          </p:txBody>
        </p:sp>
      </p:grpSp>
      <p:sp>
        <p:nvSpPr>
          <p:cNvPr id="246806" name="Text Box 22"/>
          <p:cNvSpPr txBox="1">
            <a:spLocks noChangeArrowheads="1"/>
          </p:cNvSpPr>
          <p:nvPr/>
        </p:nvSpPr>
        <p:spPr bwMode="auto">
          <a:xfrm>
            <a:off x="4876800" y="3200400"/>
            <a:ext cx="3581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dirty="0">
                <a:solidFill>
                  <a:srgbClr val="FFFF00"/>
                </a:solidFill>
                <a:latin typeface="Verdana" pitchFamily="34" charset="0"/>
              </a:rPr>
              <a:t>Consider a point P(x, y)</a:t>
            </a:r>
          </a:p>
        </p:txBody>
      </p:sp>
      <p:sp>
        <p:nvSpPr>
          <p:cNvPr id="246807" name="Text Box 23"/>
          <p:cNvSpPr txBox="1">
            <a:spLocks noChangeArrowheads="1"/>
          </p:cNvSpPr>
          <p:nvPr/>
        </p:nvSpPr>
        <p:spPr bwMode="auto">
          <a:xfrm>
            <a:off x="4876800" y="3657600"/>
            <a:ext cx="358140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dirty="0">
                <a:solidFill>
                  <a:srgbClr val="0070C0"/>
                </a:solidFill>
                <a:latin typeface="Verdana" pitchFamily="34" charset="0"/>
              </a:rPr>
              <a:t>Let the axes be rotated through an angle </a:t>
            </a:r>
            <a:r>
              <a:rPr lang="en-US" sz="2000" dirty="0">
                <a:solidFill>
                  <a:srgbClr val="0070C0"/>
                </a:solidFill>
                <a:latin typeface="Verdana" pitchFamily="34" charset="0"/>
                <a:sym typeface="Symbol" pitchFamily="18" charset="2"/>
              </a:rPr>
              <a:t></a:t>
            </a:r>
            <a:r>
              <a:rPr lang="en-US" sz="2000" dirty="0">
                <a:latin typeface="Verdana" pitchFamily="34" charset="0"/>
                <a:sym typeface="Symbol" pitchFamily="18" charset="2"/>
              </a:rPr>
              <a:t>.</a:t>
            </a:r>
            <a:endParaRPr lang="en-US" sz="2000" dirty="0">
              <a:latin typeface="Verdana" pitchFamily="34" charset="0"/>
            </a:endParaRPr>
          </a:p>
        </p:txBody>
      </p:sp>
      <p:sp>
        <p:nvSpPr>
          <p:cNvPr id="246808" name="Text Box 24"/>
          <p:cNvSpPr txBox="1">
            <a:spLocks noChangeArrowheads="1"/>
          </p:cNvSpPr>
          <p:nvPr/>
        </p:nvSpPr>
        <p:spPr bwMode="auto">
          <a:xfrm>
            <a:off x="4876800" y="4306888"/>
            <a:ext cx="3581400" cy="93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dirty="0">
                <a:solidFill>
                  <a:srgbClr val="FF0000"/>
                </a:solidFill>
                <a:latin typeface="Verdana" pitchFamily="34" charset="0"/>
              </a:rPr>
              <a:t>Let new P </a:t>
            </a:r>
            <a:r>
              <a:rPr lang="en-US" sz="2000" dirty="0">
                <a:solidFill>
                  <a:srgbClr val="FF0000"/>
                </a:solidFill>
                <a:latin typeface="Verdana" pitchFamily="34" charset="0"/>
                <a:sym typeface="Symbol" pitchFamily="18" charset="2"/>
              </a:rPr>
              <a:t> (X, Y) make an angle  with the new x-axis</a:t>
            </a:r>
            <a:endParaRPr lang="en-US" sz="2000" dirty="0">
              <a:solidFill>
                <a:srgbClr val="FF0000"/>
              </a:solidFill>
              <a:latin typeface="Verdana" pitchFamily="34" charset="0"/>
            </a:endParaRPr>
          </a:p>
        </p:txBody>
      </p:sp>
      <p:grpSp>
        <p:nvGrpSpPr>
          <p:cNvPr id="6" name="Group 25"/>
          <p:cNvGrpSpPr>
            <a:grpSpLocks/>
          </p:cNvGrpSpPr>
          <p:nvPr/>
        </p:nvGrpSpPr>
        <p:grpSpPr bwMode="auto">
          <a:xfrm>
            <a:off x="496888" y="1538288"/>
            <a:ext cx="4365625" cy="3432175"/>
            <a:chOff x="313" y="969"/>
            <a:chExt cx="2750" cy="2162"/>
          </a:xfrm>
        </p:grpSpPr>
        <p:sp>
          <p:nvSpPr>
            <p:cNvPr id="23603" name="Line 26"/>
            <p:cNvSpPr>
              <a:spLocks noChangeShapeType="1"/>
            </p:cNvSpPr>
            <p:nvPr/>
          </p:nvSpPr>
          <p:spPr bwMode="auto">
            <a:xfrm rot="-600000">
              <a:off x="318" y="2547"/>
              <a:ext cx="2745" cy="0"/>
            </a:xfrm>
            <a:prstGeom prst="line">
              <a:avLst/>
            </a:prstGeom>
            <a:noFill/>
            <a:ln w="12700">
              <a:solidFill>
                <a:srgbClr val="FF0000"/>
              </a:solidFill>
              <a:round/>
              <a:headEnd type="stealth" w="lg" len="lg"/>
              <a:tailEnd type="stealth" w="lg" len="lg"/>
            </a:ln>
            <a:extLst>
              <a:ext uri="{909E8E84-426E-40DD-AFC4-6F175D3DCCD1}">
                <a14:hiddenFill xmlns:a14="http://schemas.microsoft.com/office/drawing/2010/main" xmlns="">
                  <a:noFill/>
                </a14:hiddenFill>
              </a:ext>
            </a:extLst>
          </p:spPr>
          <p:txBody>
            <a:bodyPr wrap="none"/>
            <a:lstStyle/>
            <a:p>
              <a:endParaRPr lang="en-US"/>
            </a:p>
          </p:txBody>
        </p:sp>
        <p:sp>
          <p:nvSpPr>
            <p:cNvPr id="23604" name="Text Box 27"/>
            <p:cNvSpPr txBox="1">
              <a:spLocks noChangeArrowheads="1"/>
            </p:cNvSpPr>
            <p:nvPr/>
          </p:nvSpPr>
          <p:spPr bwMode="auto">
            <a:xfrm rot="-600000">
              <a:off x="2861" y="2314"/>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X</a:t>
              </a:r>
              <a:endParaRPr lang="en-US" sz="1800" baseline="-25000">
                <a:solidFill>
                  <a:srgbClr val="FF0000"/>
                </a:solidFill>
                <a:latin typeface="Verdana" pitchFamily="34" charset="0"/>
              </a:endParaRPr>
            </a:p>
          </p:txBody>
        </p:sp>
        <p:sp>
          <p:nvSpPr>
            <p:cNvPr id="23605" name="Text Box 28"/>
            <p:cNvSpPr txBox="1">
              <a:spLocks noChangeArrowheads="1"/>
            </p:cNvSpPr>
            <p:nvPr/>
          </p:nvSpPr>
          <p:spPr bwMode="auto">
            <a:xfrm rot="-600000">
              <a:off x="313" y="2764"/>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X’</a:t>
              </a:r>
              <a:endParaRPr lang="en-US" sz="1800" baseline="-25000">
                <a:solidFill>
                  <a:srgbClr val="FF0000"/>
                </a:solidFill>
                <a:latin typeface="Verdana" pitchFamily="34" charset="0"/>
              </a:endParaRPr>
            </a:p>
          </p:txBody>
        </p:sp>
        <p:sp>
          <p:nvSpPr>
            <p:cNvPr id="23606" name="Line 29"/>
            <p:cNvSpPr>
              <a:spLocks noChangeShapeType="1"/>
            </p:cNvSpPr>
            <p:nvPr/>
          </p:nvSpPr>
          <p:spPr bwMode="auto">
            <a:xfrm rot="-600000">
              <a:off x="1108" y="977"/>
              <a:ext cx="0" cy="2081"/>
            </a:xfrm>
            <a:prstGeom prst="line">
              <a:avLst/>
            </a:prstGeom>
            <a:noFill/>
            <a:ln w="12700">
              <a:solidFill>
                <a:srgbClr val="FF0000"/>
              </a:solidFill>
              <a:round/>
              <a:headEnd type="stealth" w="lg" len="lg"/>
              <a:tailEnd type="stealth" w="lg" len="lg"/>
            </a:ln>
            <a:extLst>
              <a:ext uri="{909E8E84-426E-40DD-AFC4-6F175D3DCCD1}">
                <a14:hiddenFill xmlns:a14="http://schemas.microsoft.com/office/drawing/2010/main" xmlns="">
                  <a:noFill/>
                </a14:hiddenFill>
              </a:ext>
            </a:extLst>
          </p:spPr>
          <p:txBody>
            <a:bodyPr wrap="none"/>
            <a:lstStyle/>
            <a:p>
              <a:endParaRPr lang="en-US"/>
            </a:p>
          </p:txBody>
        </p:sp>
        <p:sp>
          <p:nvSpPr>
            <p:cNvPr id="23607" name="Text Box 30"/>
            <p:cNvSpPr txBox="1">
              <a:spLocks noChangeArrowheads="1"/>
            </p:cNvSpPr>
            <p:nvPr/>
          </p:nvSpPr>
          <p:spPr bwMode="auto">
            <a:xfrm rot="-600000">
              <a:off x="1076" y="2955"/>
              <a:ext cx="20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Y’</a:t>
              </a:r>
              <a:endParaRPr lang="en-US" sz="1800" baseline="-25000">
                <a:solidFill>
                  <a:srgbClr val="FF0000"/>
                </a:solidFill>
                <a:latin typeface="Verdana" pitchFamily="34" charset="0"/>
              </a:endParaRPr>
            </a:p>
          </p:txBody>
        </p:sp>
        <p:sp>
          <p:nvSpPr>
            <p:cNvPr id="23608" name="Text Box 31"/>
            <p:cNvSpPr txBox="1">
              <a:spLocks noChangeArrowheads="1"/>
            </p:cNvSpPr>
            <p:nvPr/>
          </p:nvSpPr>
          <p:spPr bwMode="auto">
            <a:xfrm rot="-600000">
              <a:off x="1021" y="2642"/>
              <a:ext cx="20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O</a:t>
              </a:r>
              <a:endParaRPr lang="en-US" sz="1800" baseline="-25000">
                <a:solidFill>
                  <a:srgbClr val="FF0000"/>
                </a:solidFill>
                <a:latin typeface="Verdana" pitchFamily="34" charset="0"/>
              </a:endParaRPr>
            </a:p>
          </p:txBody>
        </p:sp>
        <p:sp>
          <p:nvSpPr>
            <p:cNvPr id="23609" name="Text Box 32"/>
            <p:cNvSpPr txBox="1">
              <a:spLocks noChangeArrowheads="1"/>
            </p:cNvSpPr>
            <p:nvPr/>
          </p:nvSpPr>
          <p:spPr bwMode="auto">
            <a:xfrm rot="-600000">
              <a:off x="769" y="969"/>
              <a:ext cx="20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Y</a:t>
              </a:r>
              <a:endParaRPr lang="en-US" sz="1800" baseline="-25000">
                <a:solidFill>
                  <a:srgbClr val="FF0000"/>
                </a:solidFill>
                <a:latin typeface="Verdana" pitchFamily="34" charset="0"/>
              </a:endParaRPr>
            </a:p>
          </p:txBody>
        </p:sp>
      </p:grpSp>
      <p:grpSp>
        <p:nvGrpSpPr>
          <p:cNvPr id="7" name="Group 33"/>
          <p:cNvGrpSpPr>
            <a:grpSpLocks/>
          </p:cNvGrpSpPr>
          <p:nvPr/>
        </p:nvGrpSpPr>
        <p:grpSpPr bwMode="auto">
          <a:xfrm>
            <a:off x="471488" y="1570038"/>
            <a:ext cx="4357687" cy="3406775"/>
            <a:chOff x="297" y="989"/>
            <a:chExt cx="2745" cy="2146"/>
          </a:xfrm>
        </p:grpSpPr>
        <p:sp>
          <p:nvSpPr>
            <p:cNvPr id="23596" name="Line 34"/>
            <p:cNvSpPr>
              <a:spLocks noChangeShapeType="1"/>
            </p:cNvSpPr>
            <p:nvPr/>
          </p:nvSpPr>
          <p:spPr bwMode="auto">
            <a:xfrm rot="-1200000">
              <a:off x="297" y="2468"/>
              <a:ext cx="2745" cy="0"/>
            </a:xfrm>
            <a:prstGeom prst="line">
              <a:avLst/>
            </a:prstGeom>
            <a:noFill/>
            <a:ln w="12700">
              <a:solidFill>
                <a:srgbClr val="FF0000"/>
              </a:solidFill>
              <a:round/>
              <a:headEnd type="stealth" w="lg" len="lg"/>
              <a:tailEnd type="stealth" w="lg" len="lg"/>
            </a:ln>
            <a:extLst>
              <a:ext uri="{909E8E84-426E-40DD-AFC4-6F175D3DCCD1}">
                <a14:hiddenFill xmlns:a14="http://schemas.microsoft.com/office/drawing/2010/main" xmlns="">
                  <a:noFill/>
                </a14:hiddenFill>
              </a:ext>
            </a:extLst>
          </p:spPr>
          <p:txBody>
            <a:bodyPr wrap="none"/>
            <a:lstStyle/>
            <a:p>
              <a:endParaRPr lang="en-US"/>
            </a:p>
          </p:txBody>
        </p:sp>
        <p:sp>
          <p:nvSpPr>
            <p:cNvPr id="23597" name="Text Box 35"/>
            <p:cNvSpPr txBox="1">
              <a:spLocks noChangeArrowheads="1"/>
            </p:cNvSpPr>
            <p:nvPr/>
          </p:nvSpPr>
          <p:spPr bwMode="auto">
            <a:xfrm rot="-1200000">
              <a:off x="2796" y="2017"/>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X</a:t>
              </a:r>
              <a:endParaRPr lang="en-US" sz="1800" baseline="-25000">
                <a:solidFill>
                  <a:srgbClr val="FF0000"/>
                </a:solidFill>
                <a:latin typeface="Verdana" pitchFamily="34" charset="0"/>
              </a:endParaRPr>
            </a:p>
          </p:txBody>
        </p:sp>
        <p:sp>
          <p:nvSpPr>
            <p:cNvPr id="23598" name="Text Box 36"/>
            <p:cNvSpPr txBox="1">
              <a:spLocks noChangeArrowheads="1"/>
            </p:cNvSpPr>
            <p:nvPr/>
          </p:nvSpPr>
          <p:spPr bwMode="auto">
            <a:xfrm rot="-1200000">
              <a:off x="364" y="2902"/>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X’</a:t>
              </a:r>
              <a:endParaRPr lang="en-US" sz="1800" baseline="-25000">
                <a:solidFill>
                  <a:srgbClr val="FF0000"/>
                </a:solidFill>
                <a:latin typeface="Verdana" pitchFamily="34" charset="0"/>
              </a:endParaRPr>
            </a:p>
          </p:txBody>
        </p:sp>
        <p:sp>
          <p:nvSpPr>
            <p:cNvPr id="23599" name="Line 37"/>
            <p:cNvSpPr>
              <a:spLocks noChangeShapeType="1"/>
            </p:cNvSpPr>
            <p:nvPr/>
          </p:nvSpPr>
          <p:spPr bwMode="auto">
            <a:xfrm rot="-1200000">
              <a:off x="989" y="989"/>
              <a:ext cx="0" cy="2103"/>
            </a:xfrm>
            <a:prstGeom prst="line">
              <a:avLst/>
            </a:prstGeom>
            <a:noFill/>
            <a:ln w="12700">
              <a:solidFill>
                <a:srgbClr val="FF0000"/>
              </a:solidFill>
              <a:round/>
              <a:headEnd type="stealth" w="lg" len="lg"/>
              <a:tailEnd type="stealth" w="lg" len="lg"/>
            </a:ln>
            <a:extLst>
              <a:ext uri="{909E8E84-426E-40DD-AFC4-6F175D3DCCD1}">
                <a14:hiddenFill xmlns:a14="http://schemas.microsoft.com/office/drawing/2010/main" xmlns="">
                  <a:noFill/>
                </a14:hiddenFill>
              </a:ext>
            </a:extLst>
          </p:spPr>
          <p:txBody>
            <a:bodyPr wrap="none"/>
            <a:lstStyle/>
            <a:p>
              <a:endParaRPr lang="en-US"/>
            </a:p>
          </p:txBody>
        </p:sp>
        <p:sp>
          <p:nvSpPr>
            <p:cNvPr id="23600" name="Text Box 38"/>
            <p:cNvSpPr txBox="1">
              <a:spLocks noChangeArrowheads="1"/>
            </p:cNvSpPr>
            <p:nvPr/>
          </p:nvSpPr>
          <p:spPr bwMode="auto">
            <a:xfrm rot="-1200000">
              <a:off x="1150" y="2957"/>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Y’</a:t>
              </a:r>
              <a:endParaRPr lang="en-US" sz="1800" baseline="-25000">
                <a:solidFill>
                  <a:srgbClr val="FF0000"/>
                </a:solidFill>
                <a:latin typeface="Verdana" pitchFamily="34" charset="0"/>
              </a:endParaRPr>
            </a:p>
          </p:txBody>
        </p:sp>
        <p:sp>
          <p:nvSpPr>
            <p:cNvPr id="23601" name="Text Box 39"/>
            <p:cNvSpPr txBox="1">
              <a:spLocks noChangeArrowheads="1"/>
            </p:cNvSpPr>
            <p:nvPr/>
          </p:nvSpPr>
          <p:spPr bwMode="auto">
            <a:xfrm rot="-1200000">
              <a:off x="1040" y="2655"/>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O</a:t>
              </a:r>
              <a:endParaRPr lang="en-US" sz="1800" baseline="-25000">
                <a:solidFill>
                  <a:srgbClr val="FF0000"/>
                </a:solidFill>
                <a:latin typeface="Verdana" pitchFamily="34" charset="0"/>
              </a:endParaRPr>
            </a:p>
          </p:txBody>
        </p:sp>
        <p:sp>
          <p:nvSpPr>
            <p:cNvPr id="23602" name="Text Box 40"/>
            <p:cNvSpPr txBox="1">
              <a:spLocks noChangeArrowheads="1"/>
            </p:cNvSpPr>
            <p:nvPr/>
          </p:nvSpPr>
          <p:spPr bwMode="auto">
            <a:xfrm rot="-1200000">
              <a:off x="492" y="1036"/>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Y</a:t>
              </a:r>
              <a:endParaRPr lang="en-US" sz="1800" baseline="-25000">
                <a:solidFill>
                  <a:srgbClr val="FF0000"/>
                </a:solidFill>
                <a:latin typeface="Verdana" pitchFamily="34" charset="0"/>
              </a:endParaRPr>
            </a:p>
          </p:txBody>
        </p:sp>
      </p:grpSp>
      <p:grpSp>
        <p:nvGrpSpPr>
          <p:cNvPr id="8" name="Group 41"/>
          <p:cNvGrpSpPr>
            <a:grpSpLocks/>
          </p:cNvGrpSpPr>
          <p:nvPr/>
        </p:nvGrpSpPr>
        <p:grpSpPr bwMode="auto">
          <a:xfrm>
            <a:off x="385763" y="1641475"/>
            <a:ext cx="4391025" cy="3441700"/>
            <a:chOff x="243" y="1034"/>
            <a:chExt cx="2766" cy="2168"/>
          </a:xfrm>
        </p:grpSpPr>
        <p:sp>
          <p:nvSpPr>
            <p:cNvPr id="23589" name="Line 42"/>
            <p:cNvSpPr>
              <a:spLocks noChangeShapeType="1"/>
            </p:cNvSpPr>
            <p:nvPr/>
          </p:nvSpPr>
          <p:spPr bwMode="auto">
            <a:xfrm rot="-1800000">
              <a:off x="264" y="2387"/>
              <a:ext cx="2745" cy="0"/>
            </a:xfrm>
            <a:prstGeom prst="line">
              <a:avLst/>
            </a:prstGeom>
            <a:noFill/>
            <a:ln w="12700">
              <a:solidFill>
                <a:srgbClr val="FF0000"/>
              </a:solidFill>
              <a:round/>
              <a:headEnd type="stealth" w="lg" len="lg"/>
              <a:tailEnd type="stealth" w="lg" len="lg"/>
            </a:ln>
            <a:extLst>
              <a:ext uri="{909E8E84-426E-40DD-AFC4-6F175D3DCCD1}">
                <a14:hiddenFill xmlns:a14="http://schemas.microsoft.com/office/drawing/2010/main" xmlns="">
                  <a:noFill/>
                </a14:hiddenFill>
              </a:ext>
            </a:extLst>
          </p:spPr>
          <p:txBody>
            <a:bodyPr wrap="none"/>
            <a:lstStyle/>
            <a:p>
              <a:endParaRPr lang="en-US"/>
            </a:p>
          </p:txBody>
        </p:sp>
        <p:sp>
          <p:nvSpPr>
            <p:cNvPr id="23590" name="Text Box 43"/>
            <p:cNvSpPr txBox="1">
              <a:spLocks noChangeArrowheads="1"/>
            </p:cNvSpPr>
            <p:nvPr/>
          </p:nvSpPr>
          <p:spPr bwMode="auto">
            <a:xfrm rot="-1800000">
              <a:off x="2682" y="1730"/>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X</a:t>
              </a:r>
              <a:endParaRPr lang="en-US" sz="1800" baseline="-25000">
                <a:solidFill>
                  <a:srgbClr val="FF0000"/>
                </a:solidFill>
                <a:latin typeface="Verdana" pitchFamily="34" charset="0"/>
              </a:endParaRPr>
            </a:p>
          </p:txBody>
        </p:sp>
        <p:sp>
          <p:nvSpPr>
            <p:cNvPr id="23591" name="Text Box 44"/>
            <p:cNvSpPr txBox="1">
              <a:spLocks noChangeArrowheads="1"/>
            </p:cNvSpPr>
            <p:nvPr/>
          </p:nvSpPr>
          <p:spPr bwMode="auto">
            <a:xfrm rot="-1800000">
              <a:off x="441" y="3024"/>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X’</a:t>
              </a:r>
              <a:endParaRPr lang="en-US" sz="1800" baseline="-25000">
                <a:solidFill>
                  <a:srgbClr val="FF0000"/>
                </a:solidFill>
                <a:latin typeface="Verdana" pitchFamily="34" charset="0"/>
              </a:endParaRPr>
            </a:p>
          </p:txBody>
        </p:sp>
        <p:sp>
          <p:nvSpPr>
            <p:cNvPr id="23592" name="Line 45"/>
            <p:cNvSpPr>
              <a:spLocks noChangeShapeType="1"/>
            </p:cNvSpPr>
            <p:nvPr/>
          </p:nvSpPr>
          <p:spPr bwMode="auto">
            <a:xfrm rot="-1800000">
              <a:off x="893" y="1034"/>
              <a:ext cx="0" cy="2103"/>
            </a:xfrm>
            <a:prstGeom prst="line">
              <a:avLst/>
            </a:prstGeom>
            <a:noFill/>
            <a:ln w="12700">
              <a:solidFill>
                <a:srgbClr val="FF0000"/>
              </a:solidFill>
              <a:round/>
              <a:headEnd type="stealth" w="lg" len="lg"/>
              <a:tailEnd type="stealth" w="lg" len="lg"/>
            </a:ln>
            <a:extLst>
              <a:ext uri="{909E8E84-426E-40DD-AFC4-6F175D3DCCD1}">
                <a14:hiddenFill xmlns:a14="http://schemas.microsoft.com/office/drawing/2010/main" xmlns="">
                  <a:noFill/>
                </a14:hiddenFill>
              </a:ext>
            </a:extLst>
          </p:spPr>
          <p:txBody>
            <a:bodyPr wrap="none"/>
            <a:lstStyle/>
            <a:p>
              <a:endParaRPr lang="en-US"/>
            </a:p>
          </p:txBody>
        </p:sp>
        <p:sp>
          <p:nvSpPr>
            <p:cNvPr id="23593" name="Text Box 46"/>
            <p:cNvSpPr txBox="1">
              <a:spLocks noChangeArrowheads="1"/>
            </p:cNvSpPr>
            <p:nvPr/>
          </p:nvSpPr>
          <p:spPr bwMode="auto">
            <a:xfrm rot="-1800000">
              <a:off x="1225" y="2942"/>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Y’</a:t>
              </a:r>
              <a:endParaRPr lang="en-US" sz="1800" baseline="-25000">
                <a:solidFill>
                  <a:srgbClr val="FF0000"/>
                </a:solidFill>
                <a:latin typeface="Verdana" pitchFamily="34" charset="0"/>
              </a:endParaRPr>
            </a:p>
          </p:txBody>
        </p:sp>
        <p:sp>
          <p:nvSpPr>
            <p:cNvPr id="23594" name="Text Box 47"/>
            <p:cNvSpPr txBox="1">
              <a:spLocks noChangeArrowheads="1"/>
            </p:cNvSpPr>
            <p:nvPr/>
          </p:nvSpPr>
          <p:spPr bwMode="auto">
            <a:xfrm rot="-1800000">
              <a:off x="1064" y="2664"/>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O</a:t>
              </a:r>
              <a:endParaRPr lang="en-US" sz="1800" baseline="-25000">
                <a:solidFill>
                  <a:srgbClr val="FF0000"/>
                </a:solidFill>
                <a:latin typeface="Verdana" pitchFamily="34" charset="0"/>
              </a:endParaRPr>
            </a:p>
          </p:txBody>
        </p:sp>
        <p:sp>
          <p:nvSpPr>
            <p:cNvPr id="23595" name="Text Box 48"/>
            <p:cNvSpPr txBox="1">
              <a:spLocks noChangeArrowheads="1"/>
            </p:cNvSpPr>
            <p:nvPr/>
          </p:nvSpPr>
          <p:spPr bwMode="auto">
            <a:xfrm rot="-1800000">
              <a:off x="243" y="1164"/>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Y</a:t>
              </a:r>
              <a:endParaRPr lang="en-US" sz="1800" baseline="-25000">
                <a:solidFill>
                  <a:srgbClr val="FF0000"/>
                </a:solidFill>
                <a:latin typeface="Verdana" pitchFamily="34" charset="0"/>
              </a:endParaRPr>
            </a:p>
          </p:txBody>
        </p:sp>
      </p:grpSp>
      <p:grpSp>
        <p:nvGrpSpPr>
          <p:cNvPr id="9" name="Group 49"/>
          <p:cNvGrpSpPr>
            <a:grpSpLocks/>
          </p:cNvGrpSpPr>
          <p:nvPr/>
        </p:nvGrpSpPr>
        <p:grpSpPr bwMode="auto">
          <a:xfrm>
            <a:off x="22225" y="1731963"/>
            <a:ext cx="4672013" cy="3513137"/>
            <a:chOff x="14" y="1091"/>
            <a:chExt cx="2943" cy="2213"/>
          </a:xfrm>
        </p:grpSpPr>
        <p:sp>
          <p:nvSpPr>
            <p:cNvPr id="23582" name="Line 50"/>
            <p:cNvSpPr>
              <a:spLocks noChangeShapeType="1"/>
            </p:cNvSpPr>
            <p:nvPr/>
          </p:nvSpPr>
          <p:spPr bwMode="auto">
            <a:xfrm rot="-2400000">
              <a:off x="212" y="2311"/>
              <a:ext cx="2745" cy="0"/>
            </a:xfrm>
            <a:prstGeom prst="line">
              <a:avLst/>
            </a:prstGeom>
            <a:noFill/>
            <a:ln w="12700">
              <a:solidFill>
                <a:srgbClr val="FF0000"/>
              </a:solidFill>
              <a:round/>
              <a:headEnd type="stealth" w="lg" len="lg"/>
              <a:tailEnd type="stealth" w="lg" len="lg"/>
            </a:ln>
            <a:extLst>
              <a:ext uri="{909E8E84-426E-40DD-AFC4-6F175D3DCCD1}">
                <a14:hiddenFill xmlns:a14="http://schemas.microsoft.com/office/drawing/2010/main" xmlns="">
                  <a:noFill/>
                </a14:hiddenFill>
              </a:ext>
            </a:extLst>
          </p:spPr>
          <p:txBody>
            <a:bodyPr wrap="none"/>
            <a:lstStyle/>
            <a:p>
              <a:endParaRPr lang="en-US"/>
            </a:p>
          </p:txBody>
        </p:sp>
        <p:sp>
          <p:nvSpPr>
            <p:cNvPr id="23583" name="Text Box 51"/>
            <p:cNvSpPr txBox="1">
              <a:spLocks noChangeArrowheads="1"/>
            </p:cNvSpPr>
            <p:nvPr/>
          </p:nvSpPr>
          <p:spPr bwMode="auto">
            <a:xfrm rot="-2400000">
              <a:off x="2514" y="1463"/>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X</a:t>
              </a:r>
              <a:endParaRPr lang="en-US" sz="1800" baseline="-25000">
                <a:solidFill>
                  <a:srgbClr val="FF0000"/>
                </a:solidFill>
                <a:latin typeface="Verdana" pitchFamily="34" charset="0"/>
              </a:endParaRPr>
            </a:p>
          </p:txBody>
        </p:sp>
        <p:sp>
          <p:nvSpPr>
            <p:cNvPr id="23584" name="Text Box 52"/>
            <p:cNvSpPr txBox="1">
              <a:spLocks noChangeArrowheads="1"/>
            </p:cNvSpPr>
            <p:nvPr/>
          </p:nvSpPr>
          <p:spPr bwMode="auto">
            <a:xfrm rot="-2400000">
              <a:off x="531" y="3126"/>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X’</a:t>
              </a:r>
              <a:endParaRPr lang="en-US" sz="1800" baseline="-25000">
                <a:solidFill>
                  <a:srgbClr val="FF0000"/>
                </a:solidFill>
                <a:latin typeface="Verdana" pitchFamily="34" charset="0"/>
              </a:endParaRPr>
            </a:p>
          </p:txBody>
        </p:sp>
        <p:sp>
          <p:nvSpPr>
            <p:cNvPr id="23585" name="Line 53"/>
            <p:cNvSpPr>
              <a:spLocks noChangeShapeType="1"/>
            </p:cNvSpPr>
            <p:nvPr/>
          </p:nvSpPr>
          <p:spPr bwMode="auto">
            <a:xfrm rot="-2400000">
              <a:off x="799" y="1091"/>
              <a:ext cx="0" cy="2103"/>
            </a:xfrm>
            <a:prstGeom prst="line">
              <a:avLst/>
            </a:prstGeom>
            <a:noFill/>
            <a:ln w="12700">
              <a:solidFill>
                <a:srgbClr val="FF0000"/>
              </a:solidFill>
              <a:round/>
              <a:headEnd type="stealth" w="lg" len="lg"/>
              <a:tailEnd type="stealth" w="lg" len="lg"/>
            </a:ln>
            <a:extLst>
              <a:ext uri="{909E8E84-426E-40DD-AFC4-6F175D3DCCD1}">
                <a14:hiddenFill xmlns:a14="http://schemas.microsoft.com/office/drawing/2010/main" xmlns="">
                  <a:noFill/>
                </a14:hiddenFill>
              </a:ext>
            </a:extLst>
          </p:spPr>
          <p:txBody>
            <a:bodyPr wrap="none"/>
            <a:lstStyle/>
            <a:p>
              <a:endParaRPr lang="en-US"/>
            </a:p>
          </p:txBody>
        </p:sp>
        <p:sp>
          <p:nvSpPr>
            <p:cNvPr id="23586" name="Text Box 54"/>
            <p:cNvSpPr txBox="1">
              <a:spLocks noChangeArrowheads="1"/>
            </p:cNvSpPr>
            <p:nvPr/>
          </p:nvSpPr>
          <p:spPr bwMode="auto">
            <a:xfrm rot="-2400000">
              <a:off x="1289" y="2910"/>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Y’</a:t>
              </a:r>
              <a:endParaRPr lang="en-US" sz="1800" baseline="-25000">
                <a:solidFill>
                  <a:srgbClr val="FF0000"/>
                </a:solidFill>
                <a:latin typeface="Verdana" pitchFamily="34" charset="0"/>
              </a:endParaRPr>
            </a:p>
          </p:txBody>
        </p:sp>
        <p:sp>
          <p:nvSpPr>
            <p:cNvPr id="23587" name="Text Box 55"/>
            <p:cNvSpPr txBox="1">
              <a:spLocks noChangeArrowheads="1"/>
            </p:cNvSpPr>
            <p:nvPr/>
          </p:nvSpPr>
          <p:spPr bwMode="auto">
            <a:xfrm rot="-2400000">
              <a:off x="1082" y="2664"/>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O</a:t>
              </a:r>
              <a:endParaRPr lang="en-US" sz="1800" baseline="-25000">
                <a:solidFill>
                  <a:srgbClr val="FF0000"/>
                </a:solidFill>
                <a:latin typeface="Verdana" pitchFamily="34" charset="0"/>
              </a:endParaRPr>
            </a:p>
          </p:txBody>
        </p:sp>
        <p:sp>
          <p:nvSpPr>
            <p:cNvPr id="23588" name="Text Box 56"/>
            <p:cNvSpPr txBox="1">
              <a:spLocks noChangeArrowheads="1"/>
            </p:cNvSpPr>
            <p:nvPr/>
          </p:nvSpPr>
          <p:spPr bwMode="auto">
            <a:xfrm rot="-2400000">
              <a:off x="14" y="1330"/>
              <a:ext cx="196"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rgbClr val="FF0000"/>
                  </a:solidFill>
                  <a:latin typeface="Verdana" pitchFamily="34" charset="0"/>
                </a:rPr>
                <a:t>Y</a:t>
              </a:r>
              <a:endParaRPr lang="en-US" sz="1800" baseline="-25000">
                <a:solidFill>
                  <a:srgbClr val="FF0000"/>
                </a:solidFill>
                <a:latin typeface="Verdana" pitchFamily="34" charset="0"/>
              </a:endParaRPr>
            </a:p>
          </p:txBody>
        </p:sp>
      </p:grpSp>
      <p:sp>
        <p:nvSpPr>
          <p:cNvPr id="246841" name="Arc 57"/>
          <p:cNvSpPr>
            <a:spLocks/>
          </p:cNvSpPr>
          <p:nvPr/>
        </p:nvSpPr>
        <p:spPr bwMode="auto">
          <a:xfrm>
            <a:off x="2198688" y="3916363"/>
            <a:ext cx="160337" cy="261937"/>
          </a:xfrm>
          <a:custGeom>
            <a:avLst/>
            <a:gdLst>
              <a:gd name="T0" fmla="*/ 22195 w 21600"/>
              <a:gd name="T1" fmla="*/ 0 h 21392"/>
              <a:gd name="T2" fmla="*/ 160337 w 21600"/>
              <a:gd name="T3" fmla="*/ 261937 h 21392"/>
              <a:gd name="T4" fmla="*/ 0 w 21600"/>
              <a:gd name="T5" fmla="*/ 261937 h 21392"/>
              <a:gd name="T6" fmla="*/ 0 60000 65536"/>
              <a:gd name="T7" fmla="*/ 0 60000 65536"/>
              <a:gd name="T8" fmla="*/ 0 60000 65536"/>
              <a:gd name="T9" fmla="*/ 0 w 21600"/>
              <a:gd name="T10" fmla="*/ 0 h 21392"/>
              <a:gd name="T11" fmla="*/ 21600 w 21600"/>
              <a:gd name="T12" fmla="*/ 21392 h 21392"/>
            </a:gdLst>
            <a:ahLst/>
            <a:cxnLst>
              <a:cxn ang="T6">
                <a:pos x="T0" y="T1"/>
              </a:cxn>
              <a:cxn ang="T7">
                <a:pos x="T2" y="T3"/>
              </a:cxn>
              <a:cxn ang="T8">
                <a:pos x="T4" y="T5"/>
              </a:cxn>
            </a:cxnLst>
            <a:rect l="T9" t="T10" r="T11" b="T12"/>
            <a:pathLst>
              <a:path w="21600" h="21392" fill="none" extrusionOk="0">
                <a:moveTo>
                  <a:pt x="2990" y="-1"/>
                </a:moveTo>
                <a:cubicBezTo>
                  <a:pt x="13660" y="1491"/>
                  <a:pt x="21600" y="10617"/>
                  <a:pt x="21600" y="21392"/>
                </a:cubicBezTo>
              </a:path>
              <a:path w="21600" h="21392" stroke="0" extrusionOk="0">
                <a:moveTo>
                  <a:pt x="2990" y="-1"/>
                </a:moveTo>
                <a:cubicBezTo>
                  <a:pt x="13660" y="1491"/>
                  <a:pt x="21600" y="10617"/>
                  <a:pt x="21600" y="21392"/>
                </a:cubicBezTo>
                <a:lnTo>
                  <a:pt x="0" y="21392"/>
                </a:lnTo>
                <a:close/>
              </a:path>
            </a:pathLst>
          </a:custGeom>
          <a:noFill/>
          <a:ln w="9525">
            <a:solidFill>
              <a:srgbClr val="FF0000"/>
            </a:solidFill>
            <a:round/>
            <a:headEnd type="stealth" w="lg" len="lg"/>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6842" name="Text Box 58"/>
          <p:cNvSpPr txBox="1">
            <a:spLocks noChangeArrowheads="1"/>
          </p:cNvSpPr>
          <p:nvPr/>
        </p:nvSpPr>
        <p:spPr bwMode="auto">
          <a:xfrm>
            <a:off x="2311400" y="3798888"/>
            <a:ext cx="263525"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latin typeface="Verdana" pitchFamily="34" charset="0"/>
                <a:sym typeface="Symbol" pitchFamily="18" charset="2"/>
              </a:rPr>
              <a:t></a:t>
            </a:r>
            <a:endParaRPr lang="en-US" sz="1800">
              <a:solidFill>
                <a:srgbClr val="FF0000"/>
              </a:solidFill>
              <a:latin typeface="Verdana" pitchFamily="34" charset="0"/>
            </a:endParaRPr>
          </a:p>
        </p:txBody>
      </p:sp>
      <p:sp>
        <p:nvSpPr>
          <p:cNvPr id="246843" name="Line 59"/>
          <p:cNvSpPr>
            <a:spLocks noChangeShapeType="1"/>
          </p:cNvSpPr>
          <p:nvPr/>
        </p:nvSpPr>
        <p:spPr bwMode="auto">
          <a:xfrm flipV="1">
            <a:off x="1914525" y="2286000"/>
            <a:ext cx="1514475" cy="1890713"/>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46844" name="Arc 60"/>
          <p:cNvSpPr>
            <a:spLocks/>
          </p:cNvSpPr>
          <p:nvPr/>
        </p:nvSpPr>
        <p:spPr bwMode="auto">
          <a:xfrm>
            <a:off x="2311400" y="3656013"/>
            <a:ext cx="95250" cy="95250"/>
          </a:xfrm>
          <a:custGeom>
            <a:avLst/>
            <a:gdLst>
              <a:gd name="T0" fmla="*/ 15915 w 21600"/>
              <a:gd name="T1" fmla="*/ 0 h 21296"/>
              <a:gd name="T2" fmla="*/ 95250 w 21600"/>
              <a:gd name="T3" fmla="*/ 95250 h 21296"/>
              <a:gd name="T4" fmla="*/ 0 w 21600"/>
              <a:gd name="T5" fmla="*/ 95250 h 21296"/>
              <a:gd name="T6" fmla="*/ 0 60000 65536"/>
              <a:gd name="T7" fmla="*/ 0 60000 65536"/>
              <a:gd name="T8" fmla="*/ 0 60000 65536"/>
              <a:gd name="T9" fmla="*/ 0 w 21600"/>
              <a:gd name="T10" fmla="*/ 0 h 21296"/>
              <a:gd name="T11" fmla="*/ 21600 w 21600"/>
              <a:gd name="T12" fmla="*/ 21296 h 21296"/>
            </a:gdLst>
            <a:ahLst/>
            <a:cxnLst>
              <a:cxn ang="T6">
                <a:pos x="T0" y="T1"/>
              </a:cxn>
              <a:cxn ang="T7">
                <a:pos x="T2" y="T3"/>
              </a:cxn>
              <a:cxn ang="T8">
                <a:pos x="T4" y="T5"/>
              </a:cxn>
            </a:cxnLst>
            <a:rect l="T9" t="T10" r="T11" b="T12"/>
            <a:pathLst>
              <a:path w="21600" h="21296" fill="none" extrusionOk="0">
                <a:moveTo>
                  <a:pt x="3609" y="-1"/>
                </a:moveTo>
                <a:cubicBezTo>
                  <a:pt x="13997" y="1760"/>
                  <a:pt x="21600" y="10759"/>
                  <a:pt x="21600" y="21296"/>
                </a:cubicBezTo>
              </a:path>
              <a:path w="21600" h="21296" stroke="0" extrusionOk="0">
                <a:moveTo>
                  <a:pt x="3609" y="-1"/>
                </a:moveTo>
                <a:cubicBezTo>
                  <a:pt x="13997" y="1760"/>
                  <a:pt x="21600" y="10759"/>
                  <a:pt x="21600" y="21296"/>
                </a:cubicBezTo>
                <a:lnTo>
                  <a:pt x="0" y="21296"/>
                </a:lnTo>
                <a:close/>
              </a:path>
            </a:pathLst>
          </a:custGeom>
          <a:noFill/>
          <a:ln w="9525">
            <a:solidFill>
              <a:srgbClr val="FF0000"/>
            </a:solidFill>
            <a:round/>
            <a:headEnd type="stealth" w="sm" len="sm"/>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6845" name="Text Box 61"/>
          <p:cNvSpPr txBox="1">
            <a:spLocks noChangeArrowheads="1"/>
          </p:cNvSpPr>
          <p:nvPr/>
        </p:nvSpPr>
        <p:spPr bwMode="auto">
          <a:xfrm>
            <a:off x="2362200" y="3429000"/>
            <a:ext cx="263525"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latin typeface="Verdana" pitchFamily="34" charset="0"/>
                <a:sym typeface="Symbol" pitchFamily="18" charset="2"/>
              </a:rPr>
              <a:t></a:t>
            </a:r>
            <a:endParaRPr lang="en-US" sz="1800">
              <a:solidFill>
                <a:srgbClr val="FF0000"/>
              </a:solidFill>
              <a:latin typeface="Verdana" pitchFamily="34" charset="0"/>
            </a:endParaRPr>
          </a:p>
        </p:txBody>
      </p:sp>
      <p:grpSp>
        <p:nvGrpSpPr>
          <p:cNvPr id="10" name="Group 62"/>
          <p:cNvGrpSpPr>
            <a:grpSpLocks/>
          </p:cNvGrpSpPr>
          <p:nvPr/>
        </p:nvGrpSpPr>
        <p:grpSpPr bwMode="auto">
          <a:xfrm>
            <a:off x="3514725" y="2244725"/>
            <a:ext cx="292100" cy="457200"/>
            <a:chOff x="2214" y="1414"/>
            <a:chExt cx="184" cy="288"/>
          </a:xfrm>
        </p:grpSpPr>
        <p:sp>
          <p:nvSpPr>
            <p:cNvPr id="23580" name="Line 63"/>
            <p:cNvSpPr>
              <a:spLocks noChangeShapeType="1"/>
            </p:cNvSpPr>
            <p:nvPr/>
          </p:nvSpPr>
          <p:spPr bwMode="auto">
            <a:xfrm rot="-2400000">
              <a:off x="2253" y="1414"/>
              <a:ext cx="0" cy="288"/>
            </a:xfrm>
            <a:prstGeom prst="line">
              <a:avLst/>
            </a:prstGeom>
            <a:noFill/>
            <a:ln w="9525">
              <a:solidFill>
                <a:srgbClr val="FF0000"/>
              </a:solidFill>
              <a:round/>
              <a:headEnd type="stealth" w="med" len="med"/>
              <a:tailEnd type="stealth" w="med" len="med"/>
            </a:ln>
            <a:extLst>
              <a:ext uri="{909E8E84-426E-40DD-AFC4-6F175D3DCCD1}">
                <a14:hiddenFill xmlns:a14="http://schemas.microsoft.com/office/drawing/2010/main" xmlns="">
                  <a:noFill/>
                </a14:hiddenFill>
              </a:ext>
            </a:extLst>
          </p:spPr>
          <p:txBody>
            <a:bodyPr wrap="none"/>
            <a:lstStyle/>
            <a:p>
              <a:endParaRPr lang="en-US"/>
            </a:p>
          </p:txBody>
        </p:sp>
        <p:sp>
          <p:nvSpPr>
            <p:cNvPr id="23581" name="Text Box 64"/>
            <p:cNvSpPr txBox="1">
              <a:spLocks noChangeArrowheads="1"/>
            </p:cNvSpPr>
            <p:nvPr/>
          </p:nvSpPr>
          <p:spPr bwMode="auto">
            <a:xfrm rot="-2400000">
              <a:off x="2214" y="1414"/>
              <a:ext cx="18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latin typeface="Verdana" pitchFamily="34" charset="0"/>
                </a:rPr>
                <a:t>Y</a:t>
              </a:r>
            </a:p>
          </p:txBody>
        </p:sp>
      </p:grpSp>
      <p:grpSp>
        <p:nvGrpSpPr>
          <p:cNvPr id="11" name="Group 65"/>
          <p:cNvGrpSpPr>
            <a:grpSpLocks/>
          </p:cNvGrpSpPr>
          <p:nvPr/>
        </p:nvGrpSpPr>
        <p:grpSpPr bwMode="auto">
          <a:xfrm>
            <a:off x="1330325" y="2624138"/>
            <a:ext cx="2374900" cy="431800"/>
            <a:chOff x="838" y="1653"/>
            <a:chExt cx="1496" cy="272"/>
          </a:xfrm>
        </p:grpSpPr>
        <p:sp>
          <p:nvSpPr>
            <p:cNvPr id="23578" name="Line 66"/>
            <p:cNvSpPr>
              <a:spLocks noChangeShapeType="1"/>
            </p:cNvSpPr>
            <p:nvPr/>
          </p:nvSpPr>
          <p:spPr bwMode="auto">
            <a:xfrm rot="3000000">
              <a:off x="1586" y="1177"/>
              <a:ext cx="0" cy="1496"/>
            </a:xfrm>
            <a:prstGeom prst="line">
              <a:avLst/>
            </a:prstGeom>
            <a:noFill/>
            <a:ln w="9525">
              <a:solidFill>
                <a:srgbClr val="FF0000"/>
              </a:solidFill>
              <a:round/>
              <a:headEnd type="stealth" w="lg" len="lg"/>
              <a:tailEnd type="stealth" w="lg" len="lg"/>
            </a:ln>
            <a:extLst>
              <a:ext uri="{909E8E84-426E-40DD-AFC4-6F175D3DCCD1}">
                <a14:hiddenFill xmlns:a14="http://schemas.microsoft.com/office/drawing/2010/main" xmlns="">
                  <a:noFill/>
                </a14:hiddenFill>
              </a:ext>
            </a:extLst>
          </p:spPr>
          <p:txBody>
            <a:bodyPr wrap="none"/>
            <a:lstStyle/>
            <a:p>
              <a:endParaRPr lang="en-US"/>
            </a:p>
          </p:txBody>
        </p:sp>
        <p:sp>
          <p:nvSpPr>
            <p:cNvPr id="23579" name="Text Box 67"/>
            <p:cNvSpPr txBox="1">
              <a:spLocks noChangeArrowheads="1"/>
            </p:cNvSpPr>
            <p:nvPr/>
          </p:nvSpPr>
          <p:spPr bwMode="auto">
            <a:xfrm rot="-2400000">
              <a:off x="1516" y="1653"/>
              <a:ext cx="129" cy="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latin typeface="Verdana" pitchFamily="34" charset="0"/>
                </a:rPr>
                <a:t>X</a:t>
              </a:r>
            </a:p>
          </p:txBody>
        </p:sp>
      </p:grpSp>
      <p:graphicFrame>
        <p:nvGraphicFramePr>
          <p:cNvPr id="246852" name="Object 68"/>
          <p:cNvGraphicFramePr>
            <a:graphicFrameLocks noChangeAspect="1"/>
          </p:cNvGraphicFramePr>
          <p:nvPr/>
        </p:nvGraphicFramePr>
        <p:xfrm>
          <a:off x="546100" y="5334000"/>
          <a:ext cx="2159000" cy="622300"/>
        </p:xfrm>
        <a:graphic>
          <a:graphicData uri="http://schemas.openxmlformats.org/presentationml/2006/ole">
            <p:oleObj spid="_x0000_s43014" name="Equation" r:id="rId3" imgW="2159000" imgH="622300" progId="">
              <p:embed/>
            </p:oleObj>
          </a:graphicData>
        </a:graphic>
      </p:graphicFrame>
      <p:sp>
        <p:nvSpPr>
          <p:cNvPr id="246853" name="Text Box 69"/>
          <p:cNvSpPr txBox="1">
            <a:spLocks noChangeArrowheads="1"/>
          </p:cNvSpPr>
          <p:nvPr/>
        </p:nvSpPr>
        <p:spPr bwMode="auto">
          <a:xfrm rot="-3104941">
            <a:off x="2269332" y="3156743"/>
            <a:ext cx="3429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latin typeface="Verdana" pitchFamily="34" charset="0"/>
              </a:rPr>
              <a:t>R</a:t>
            </a:r>
          </a:p>
        </p:txBody>
      </p:sp>
      <p:graphicFrame>
        <p:nvGraphicFramePr>
          <p:cNvPr id="246854" name="Object 70"/>
          <p:cNvGraphicFramePr>
            <a:graphicFrameLocks noChangeAspect="1"/>
          </p:cNvGraphicFramePr>
          <p:nvPr/>
        </p:nvGraphicFramePr>
        <p:xfrm>
          <a:off x="2762250" y="5334000"/>
          <a:ext cx="1854200" cy="622300"/>
        </p:xfrm>
        <a:graphic>
          <a:graphicData uri="http://schemas.openxmlformats.org/presentationml/2006/ole">
            <p:oleObj spid="_x0000_s43015" name="Equation" r:id="rId4" imgW="1854200" imgH="622300" progId="">
              <p:embed/>
            </p:oleObj>
          </a:graphicData>
        </a:graphic>
      </p:graphicFrame>
      <p:graphicFrame>
        <p:nvGraphicFramePr>
          <p:cNvPr id="246855" name="Object 71"/>
          <p:cNvGraphicFramePr>
            <a:graphicFrameLocks noChangeAspect="1"/>
          </p:cNvGraphicFramePr>
          <p:nvPr/>
        </p:nvGraphicFramePr>
        <p:xfrm>
          <a:off x="4648200" y="5334000"/>
          <a:ext cx="1257300" cy="622300"/>
        </p:xfrm>
        <a:graphic>
          <a:graphicData uri="http://schemas.openxmlformats.org/presentationml/2006/ole">
            <p:oleObj spid="_x0000_s43016" name="Equation" r:id="rId5" imgW="1257300" imgH="622300" progId="">
              <p:embed/>
            </p:oleObj>
          </a:graphicData>
        </a:graphic>
      </p:graphicFrame>
      <p:graphicFrame>
        <p:nvGraphicFramePr>
          <p:cNvPr id="246856" name="Object 72"/>
          <p:cNvGraphicFramePr>
            <a:graphicFrameLocks noChangeAspect="1"/>
          </p:cNvGraphicFramePr>
          <p:nvPr/>
        </p:nvGraphicFramePr>
        <p:xfrm>
          <a:off x="5943600" y="5334000"/>
          <a:ext cx="1193800" cy="622300"/>
        </p:xfrm>
        <a:graphic>
          <a:graphicData uri="http://schemas.openxmlformats.org/presentationml/2006/ole">
            <p:oleObj spid="_x0000_s43017" name="Equation" r:id="rId6" imgW="1193800" imgH="622300" progId="">
              <p:embed/>
            </p:oleObj>
          </a:graphicData>
        </a:graphic>
      </p:graphicFrame>
      <p:sp>
        <p:nvSpPr>
          <p:cNvPr id="246857" name="Freeform 73"/>
          <p:cNvSpPr>
            <a:spLocks/>
          </p:cNvSpPr>
          <p:nvPr/>
        </p:nvSpPr>
        <p:spPr bwMode="auto">
          <a:xfrm>
            <a:off x="1905000" y="2286000"/>
            <a:ext cx="1524000" cy="1905000"/>
          </a:xfrm>
          <a:custGeom>
            <a:avLst/>
            <a:gdLst>
              <a:gd name="T0" fmla="*/ 0 w 960"/>
              <a:gd name="T1" fmla="*/ 1200 h 1200"/>
              <a:gd name="T2" fmla="*/ 960 w 960"/>
              <a:gd name="T3" fmla="*/ 1200 h 1200"/>
              <a:gd name="T4" fmla="*/ 960 w 960"/>
              <a:gd name="T5" fmla="*/ 0 h 1200"/>
              <a:gd name="T6" fmla="*/ 0 w 960"/>
              <a:gd name="T7" fmla="*/ 1200 h 1200"/>
              <a:gd name="T8" fmla="*/ 0 60000 65536"/>
              <a:gd name="T9" fmla="*/ 0 60000 65536"/>
              <a:gd name="T10" fmla="*/ 0 60000 65536"/>
              <a:gd name="T11" fmla="*/ 0 60000 65536"/>
              <a:gd name="T12" fmla="*/ 0 w 960"/>
              <a:gd name="T13" fmla="*/ 0 h 1200"/>
              <a:gd name="T14" fmla="*/ 960 w 960"/>
              <a:gd name="T15" fmla="*/ 1200 h 1200"/>
            </a:gdLst>
            <a:ahLst/>
            <a:cxnLst>
              <a:cxn ang="T8">
                <a:pos x="T0" y="T1"/>
              </a:cxn>
              <a:cxn ang="T9">
                <a:pos x="T2" y="T3"/>
              </a:cxn>
              <a:cxn ang="T10">
                <a:pos x="T4" y="T5"/>
              </a:cxn>
              <a:cxn ang="T11">
                <a:pos x="T6" y="T7"/>
              </a:cxn>
            </a:cxnLst>
            <a:rect l="T12" t="T13" r="T14" b="T15"/>
            <a:pathLst>
              <a:path w="960" h="1200">
                <a:moveTo>
                  <a:pt x="0" y="1200"/>
                </a:moveTo>
                <a:lnTo>
                  <a:pt x="960" y="1200"/>
                </a:lnTo>
                <a:lnTo>
                  <a:pt x="960" y="0"/>
                </a:lnTo>
                <a:lnTo>
                  <a:pt x="0" y="1200"/>
                </a:lnTo>
                <a:close/>
              </a:path>
            </a:pathLst>
          </a:custGeom>
          <a:noFill/>
          <a:ln w="381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246858" name="Freeform 74"/>
          <p:cNvSpPr>
            <a:spLocks/>
          </p:cNvSpPr>
          <p:nvPr/>
        </p:nvSpPr>
        <p:spPr bwMode="auto">
          <a:xfrm>
            <a:off x="1919288" y="2281238"/>
            <a:ext cx="1809750" cy="1900237"/>
          </a:xfrm>
          <a:custGeom>
            <a:avLst/>
            <a:gdLst>
              <a:gd name="T0" fmla="*/ 0 w 1140"/>
              <a:gd name="T1" fmla="*/ 1197 h 1197"/>
              <a:gd name="T2" fmla="*/ 1140 w 1140"/>
              <a:gd name="T3" fmla="*/ 231 h 1197"/>
              <a:gd name="T4" fmla="*/ 942 w 1140"/>
              <a:gd name="T5" fmla="*/ 0 h 1197"/>
              <a:gd name="T6" fmla="*/ 0 w 1140"/>
              <a:gd name="T7" fmla="*/ 1197 h 1197"/>
              <a:gd name="T8" fmla="*/ 0 60000 65536"/>
              <a:gd name="T9" fmla="*/ 0 60000 65536"/>
              <a:gd name="T10" fmla="*/ 0 60000 65536"/>
              <a:gd name="T11" fmla="*/ 0 60000 65536"/>
              <a:gd name="T12" fmla="*/ 0 w 1140"/>
              <a:gd name="T13" fmla="*/ 0 h 1197"/>
              <a:gd name="T14" fmla="*/ 1140 w 1140"/>
              <a:gd name="T15" fmla="*/ 1197 h 1197"/>
            </a:gdLst>
            <a:ahLst/>
            <a:cxnLst>
              <a:cxn ang="T8">
                <a:pos x="T0" y="T1"/>
              </a:cxn>
              <a:cxn ang="T9">
                <a:pos x="T2" y="T3"/>
              </a:cxn>
              <a:cxn ang="T10">
                <a:pos x="T4" y="T5"/>
              </a:cxn>
              <a:cxn ang="T11">
                <a:pos x="T6" y="T7"/>
              </a:cxn>
            </a:cxnLst>
            <a:rect l="T12" t="T13" r="T14" b="T15"/>
            <a:pathLst>
              <a:path w="1140" h="1197">
                <a:moveTo>
                  <a:pt x="0" y="1197"/>
                </a:moveTo>
                <a:lnTo>
                  <a:pt x="1140" y="231"/>
                </a:lnTo>
                <a:lnTo>
                  <a:pt x="942" y="0"/>
                </a:lnTo>
                <a:lnTo>
                  <a:pt x="0" y="1197"/>
                </a:lnTo>
                <a:close/>
              </a:path>
            </a:pathLst>
          </a:custGeom>
          <a:noFill/>
          <a:ln w="38100">
            <a:solidFill>
              <a:srgbClr val="A5002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a:p>
        </p:txBody>
      </p:sp>
    </p:spTree>
    <p:extLst>
      <p:ext uri="{BB962C8B-B14F-4D97-AF65-F5344CB8AC3E}">
        <p14:creationId xmlns:p14="http://schemas.microsoft.com/office/powerpoint/2010/main" xmlns="" val="1879884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6806"/>
                                        </p:tgtEl>
                                        <p:attrNameLst>
                                          <p:attrName>style.visibility</p:attrName>
                                        </p:attrNameLst>
                                      </p:cBhvr>
                                      <p:to>
                                        <p:strVal val="visible"/>
                                      </p:to>
                                    </p:set>
                                    <p:anim calcmode="lin" valueType="num">
                                      <p:cBhvr additive="base">
                                        <p:cTn id="7" dur="500" fill="hold"/>
                                        <p:tgtEl>
                                          <p:spTgt spid="246806"/>
                                        </p:tgtEl>
                                        <p:attrNameLst>
                                          <p:attrName>ppt_x</p:attrName>
                                        </p:attrNameLst>
                                      </p:cBhvr>
                                      <p:tavLst>
                                        <p:tav tm="0">
                                          <p:val>
                                            <p:strVal val="1+#ppt_w/2"/>
                                          </p:val>
                                        </p:tav>
                                        <p:tav tm="100000">
                                          <p:val>
                                            <p:strVal val="#ppt_x"/>
                                          </p:val>
                                        </p:tav>
                                      </p:tavLst>
                                    </p:anim>
                                    <p:anim calcmode="lin" valueType="num">
                                      <p:cBhvr additive="base">
                                        <p:cTn id="8" dur="500" fill="hold"/>
                                        <p:tgtEl>
                                          <p:spTgt spid="24680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46807"/>
                                        </p:tgtEl>
                                        <p:attrNameLst>
                                          <p:attrName>style.visibility</p:attrName>
                                        </p:attrNameLst>
                                      </p:cBhvr>
                                      <p:to>
                                        <p:strVal val="visible"/>
                                      </p:to>
                                    </p:set>
                                    <p:anim calcmode="lin" valueType="num">
                                      <p:cBhvr additive="base">
                                        <p:cTn id="17" dur="500" fill="hold"/>
                                        <p:tgtEl>
                                          <p:spTgt spid="246807"/>
                                        </p:tgtEl>
                                        <p:attrNameLst>
                                          <p:attrName>ppt_x</p:attrName>
                                        </p:attrNameLst>
                                      </p:cBhvr>
                                      <p:tavLst>
                                        <p:tav tm="0">
                                          <p:val>
                                            <p:strVal val="1+#ppt_w/2"/>
                                          </p:val>
                                        </p:tav>
                                        <p:tav tm="100000">
                                          <p:val>
                                            <p:strVal val="#ppt_x"/>
                                          </p:val>
                                        </p:tav>
                                      </p:tavLst>
                                    </p:anim>
                                    <p:anim calcmode="lin" valueType="num">
                                      <p:cBhvr additive="base">
                                        <p:cTn id="18" dur="500" fill="hold"/>
                                        <p:tgtEl>
                                          <p:spTgt spid="24680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subTnLst>
                                    <p:set>
                                      <p:cBhvr override="childStyle">
                                        <p:cTn dur="1" fill="hold" display="0" masterRel="sameClick" afterEffect="1">
                                          <p:stCondLst>
                                            <p:cond evt="end" delay="0">
                                              <p:tn val="21"/>
                                            </p:cond>
                                          </p:stCondLst>
                                        </p:cTn>
                                        <p:tgtEl>
                                          <p:spTgt spid="6"/>
                                        </p:tgtEl>
                                        <p:attrNameLst>
                                          <p:attrName>style.visibility</p:attrName>
                                        </p:attrNameLst>
                                      </p:cBhvr>
                                      <p:to>
                                        <p:strVal val="hidden"/>
                                      </p:to>
                                    </p:set>
                                  </p:sub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499"/>
                                          </p:stCondLst>
                                        </p:cTn>
                                        <p:tgtEl>
                                          <p:spTgt spid="7"/>
                                        </p:tgtEl>
                                        <p:attrNameLst>
                                          <p:attrName>style.visibility</p:attrName>
                                        </p:attrNameLst>
                                      </p:cBhvr>
                                      <p:to>
                                        <p:strVal val="visible"/>
                                      </p:to>
                                    </p:set>
                                  </p:childTnLst>
                                  <p:subTnLst>
                                    <p:set>
                                      <p:cBhvr override="childStyle">
                                        <p:cTn dur="1" fill="hold" display="0" masterRel="sameClick" afterEffect="1">
                                          <p:stCondLst>
                                            <p:cond evt="end" delay="0">
                                              <p:tn val="24"/>
                                            </p:cond>
                                          </p:stCondLst>
                                        </p:cTn>
                                        <p:tgtEl>
                                          <p:spTgt spid="7"/>
                                        </p:tgtEl>
                                        <p:attrNameLst>
                                          <p:attrName>style.visibility</p:attrName>
                                        </p:attrNameLst>
                                      </p:cBhvr>
                                      <p:to>
                                        <p:strVal val="hidden"/>
                                      </p:to>
                                    </p:set>
                                  </p:subTnLst>
                                </p:cTn>
                              </p:par>
                            </p:childTnLst>
                          </p:cTn>
                        </p:par>
                        <p:par>
                          <p:cTn id="26" fill="hold" nodeType="afterGroup">
                            <p:stCondLst>
                              <p:cond delay="1000"/>
                            </p:stCondLst>
                            <p:childTnLst>
                              <p:par>
                                <p:cTn id="27" presetID="1" presetClass="entr" presetSubtype="0" fill="hold" nodeType="afterEffect">
                                  <p:stCondLst>
                                    <p:cond delay="0"/>
                                  </p:stCondLst>
                                  <p:childTnLst>
                                    <p:set>
                                      <p:cBhvr>
                                        <p:cTn id="28" dur="1" fill="hold">
                                          <p:stCondLst>
                                            <p:cond delay="499"/>
                                          </p:stCondLst>
                                        </p:cTn>
                                        <p:tgtEl>
                                          <p:spTgt spid="8"/>
                                        </p:tgtEl>
                                        <p:attrNameLst>
                                          <p:attrName>style.visibility</p:attrName>
                                        </p:attrNameLst>
                                      </p:cBhvr>
                                      <p:to>
                                        <p:strVal val="visible"/>
                                      </p:to>
                                    </p:set>
                                  </p:childTnLst>
                                  <p:subTnLst>
                                    <p:set>
                                      <p:cBhvr override="childStyle">
                                        <p:cTn dur="1" fill="hold" display="0" masterRel="sameClick" afterEffect="1">
                                          <p:stCondLst>
                                            <p:cond evt="end" delay="0">
                                              <p:tn val="27"/>
                                            </p:cond>
                                          </p:stCondLst>
                                        </p:cTn>
                                        <p:tgtEl>
                                          <p:spTgt spid="8"/>
                                        </p:tgtEl>
                                        <p:attrNameLst>
                                          <p:attrName>style.visibility</p:attrName>
                                        </p:attrNameLst>
                                      </p:cBhvr>
                                      <p:to>
                                        <p:strVal val="hidden"/>
                                      </p:to>
                                    </p:set>
                                  </p:subTnLst>
                                </p:cTn>
                              </p:par>
                            </p:childTnLst>
                          </p:cTn>
                        </p:par>
                        <p:par>
                          <p:cTn id="29" fill="hold" nodeType="afterGroup">
                            <p:stCondLst>
                              <p:cond delay="1500"/>
                            </p:stCondLst>
                            <p:childTnLst>
                              <p:par>
                                <p:cTn id="30" presetID="1" presetClass="entr" presetSubtype="0" fill="hold" nodeType="afterEffect">
                                  <p:stCondLst>
                                    <p:cond delay="0"/>
                                  </p:stCondLst>
                                  <p:childTnLst>
                                    <p:set>
                                      <p:cBhvr>
                                        <p:cTn id="31" dur="1" fill="hold">
                                          <p:stCondLst>
                                            <p:cond delay="499"/>
                                          </p:stCondLst>
                                        </p:cTn>
                                        <p:tgtEl>
                                          <p:spTgt spid="9"/>
                                        </p:tgtEl>
                                        <p:attrNameLst>
                                          <p:attrName>style.visibility</p:attrName>
                                        </p:attrNameLst>
                                      </p:cBhvr>
                                      <p:to>
                                        <p:strVal val="visible"/>
                                      </p:to>
                                    </p:set>
                                  </p:childTnLst>
                                </p:cTn>
                              </p:par>
                            </p:childTnLst>
                          </p:cTn>
                        </p:par>
                        <p:par>
                          <p:cTn id="32" fill="hold" nodeType="afterGroup">
                            <p:stCondLst>
                              <p:cond delay="2000"/>
                            </p:stCondLst>
                            <p:childTnLst>
                              <p:par>
                                <p:cTn id="33" presetID="22" presetClass="entr" presetSubtype="2" fill="hold" grpId="0" nodeType="afterEffect">
                                  <p:stCondLst>
                                    <p:cond delay="0"/>
                                  </p:stCondLst>
                                  <p:childTnLst>
                                    <p:set>
                                      <p:cBhvr>
                                        <p:cTn id="34" dur="1" fill="hold">
                                          <p:stCondLst>
                                            <p:cond delay="0"/>
                                          </p:stCondLst>
                                        </p:cTn>
                                        <p:tgtEl>
                                          <p:spTgt spid="246841"/>
                                        </p:tgtEl>
                                        <p:attrNameLst>
                                          <p:attrName>style.visibility</p:attrName>
                                        </p:attrNameLst>
                                      </p:cBhvr>
                                      <p:to>
                                        <p:strVal val="visible"/>
                                      </p:to>
                                    </p:set>
                                    <p:animEffect transition="in" filter="wipe(right)">
                                      <p:cBhvr>
                                        <p:cTn id="35" dur="500"/>
                                        <p:tgtEl>
                                          <p:spTgt spid="246841"/>
                                        </p:tgtEl>
                                      </p:cBhvr>
                                    </p:animEffect>
                                  </p:childTnLst>
                                </p:cTn>
                              </p:par>
                            </p:childTnLst>
                          </p:cTn>
                        </p:par>
                        <p:par>
                          <p:cTn id="36" fill="hold" nodeType="afterGroup">
                            <p:stCondLst>
                              <p:cond delay="2500"/>
                            </p:stCondLst>
                            <p:childTnLst>
                              <p:par>
                                <p:cTn id="37" presetID="1" presetClass="entr" presetSubtype="0" fill="hold" grpId="0" nodeType="afterEffect">
                                  <p:stCondLst>
                                    <p:cond delay="0"/>
                                  </p:stCondLst>
                                  <p:childTnLst>
                                    <p:set>
                                      <p:cBhvr>
                                        <p:cTn id="38" dur="1" fill="hold">
                                          <p:stCondLst>
                                            <p:cond delay="499"/>
                                          </p:stCondLst>
                                        </p:cTn>
                                        <p:tgtEl>
                                          <p:spTgt spid="24684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46808"/>
                                        </p:tgtEl>
                                        <p:attrNameLst>
                                          <p:attrName>style.visibility</p:attrName>
                                        </p:attrNameLst>
                                      </p:cBhvr>
                                      <p:to>
                                        <p:strVal val="visible"/>
                                      </p:to>
                                    </p:set>
                                    <p:anim calcmode="lin" valueType="num">
                                      <p:cBhvr additive="base">
                                        <p:cTn id="43" dur="500" fill="hold"/>
                                        <p:tgtEl>
                                          <p:spTgt spid="246808"/>
                                        </p:tgtEl>
                                        <p:attrNameLst>
                                          <p:attrName>ppt_x</p:attrName>
                                        </p:attrNameLst>
                                      </p:cBhvr>
                                      <p:tavLst>
                                        <p:tav tm="0">
                                          <p:val>
                                            <p:strVal val="1+#ppt_w/2"/>
                                          </p:val>
                                        </p:tav>
                                        <p:tav tm="100000">
                                          <p:val>
                                            <p:strVal val="#ppt_x"/>
                                          </p:val>
                                        </p:tav>
                                      </p:tavLst>
                                    </p:anim>
                                    <p:anim calcmode="lin" valueType="num">
                                      <p:cBhvr additive="base">
                                        <p:cTn id="44" dur="500" fill="hold"/>
                                        <p:tgtEl>
                                          <p:spTgt spid="246808"/>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4" presetClass="entr" presetSubtype="32"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ox(out)">
                                      <p:cBhvr>
                                        <p:cTn id="48" dur="500"/>
                                        <p:tgtEl>
                                          <p:spTgt spid="11"/>
                                        </p:tgtEl>
                                      </p:cBhvr>
                                    </p:animEffect>
                                  </p:childTnLst>
                                </p:cTn>
                              </p:par>
                            </p:childTnLst>
                          </p:cTn>
                        </p:par>
                        <p:par>
                          <p:cTn id="49" fill="hold" nodeType="afterGroup">
                            <p:stCondLst>
                              <p:cond delay="1000"/>
                            </p:stCondLst>
                            <p:childTnLst>
                              <p:par>
                                <p:cTn id="50" presetID="4" presetClass="entr" presetSubtype="32"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ox(out)">
                                      <p:cBhvr>
                                        <p:cTn id="52" dur="500"/>
                                        <p:tgtEl>
                                          <p:spTgt spid="10"/>
                                        </p:tgtEl>
                                      </p:cBhvr>
                                    </p:animEffect>
                                  </p:childTnLst>
                                </p:cTn>
                              </p:par>
                            </p:childTnLst>
                          </p:cTn>
                        </p:par>
                        <p:par>
                          <p:cTn id="53" fill="hold" nodeType="afterGroup">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246843"/>
                                        </p:tgtEl>
                                        <p:attrNameLst>
                                          <p:attrName>style.visibility</p:attrName>
                                        </p:attrNameLst>
                                      </p:cBhvr>
                                      <p:to>
                                        <p:strVal val="visible"/>
                                      </p:to>
                                    </p:set>
                                    <p:animEffect transition="in" filter="wipe(left)">
                                      <p:cBhvr>
                                        <p:cTn id="56" dur="500"/>
                                        <p:tgtEl>
                                          <p:spTgt spid="246843"/>
                                        </p:tgtEl>
                                      </p:cBhvr>
                                    </p:animEffect>
                                  </p:childTnLst>
                                </p:cTn>
                              </p:par>
                            </p:childTnLst>
                          </p:cTn>
                        </p:par>
                        <p:par>
                          <p:cTn id="57" fill="hold" nodeType="afterGroup">
                            <p:stCondLst>
                              <p:cond delay="2000"/>
                            </p:stCondLst>
                            <p:childTnLst>
                              <p:par>
                                <p:cTn id="58" presetID="1" presetClass="entr" presetSubtype="0" fill="hold" grpId="0" nodeType="afterEffect">
                                  <p:stCondLst>
                                    <p:cond delay="0"/>
                                  </p:stCondLst>
                                  <p:childTnLst>
                                    <p:set>
                                      <p:cBhvr>
                                        <p:cTn id="59" dur="1" fill="hold">
                                          <p:stCondLst>
                                            <p:cond delay="499"/>
                                          </p:stCondLst>
                                        </p:cTn>
                                        <p:tgtEl>
                                          <p:spTgt spid="246853"/>
                                        </p:tgtEl>
                                        <p:attrNameLst>
                                          <p:attrName>style.visibility</p:attrName>
                                        </p:attrNameLst>
                                      </p:cBhvr>
                                      <p:to>
                                        <p:strVal val="visible"/>
                                      </p:to>
                                    </p:set>
                                  </p:childTnLst>
                                </p:cTn>
                              </p:par>
                            </p:childTnLst>
                          </p:cTn>
                        </p:par>
                        <p:par>
                          <p:cTn id="60" fill="hold" nodeType="afterGroup">
                            <p:stCondLst>
                              <p:cond delay="2500"/>
                            </p:stCondLst>
                            <p:childTnLst>
                              <p:par>
                                <p:cTn id="61" presetID="22" presetClass="entr" presetSubtype="2" fill="hold" grpId="0" nodeType="afterEffect">
                                  <p:stCondLst>
                                    <p:cond delay="0"/>
                                  </p:stCondLst>
                                  <p:childTnLst>
                                    <p:set>
                                      <p:cBhvr>
                                        <p:cTn id="62" dur="1" fill="hold">
                                          <p:stCondLst>
                                            <p:cond delay="0"/>
                                          </p:stCondLst>
                                        </p:cTn>
                                        <p:tgtEl>
                                          <p:spTgt spid="246844"/>
                                        </p:tgtEl>
                                        <p:attrNameLst>
                                          <p:attrName>style.visibility</p:attrName>
                                        </p:attrNameLst>
                                      </p:cBhvr>
                                      <p:to>
                                        <p:strVal val="visible"/>
                                      </p:to>
                                    </p:set>
                                    <p:animEffect transition="in" filter="wipe(right)">
                                      <p:cBhvr>
                                        <p:cTn id="63" dur="500"/>
                                        <p:tgtEl>
                                          <p:spTgt spid="246844"/>
                                        </p:tgtEl>
                                      </p:cBhvr>
                                    </p:animEffect>
                                  </p:childTnLst>
                                </p:cTn>
                              </p:par>
                            </p:childTnLst>
                          </p:cTn>
                        </p:par>
                        <p:par>
                          <p:cTn id="64" fill="hold" nodeType="afterGroup">
                            <p:stCondLst>
                              <p:cond delay="3000"/>
                            </p:stCondLst>
                            <p:childTnLst>
                              <p:par>
                                <p:cTn id="65" presetID="1" presetClass="entr" presetSubtype="0" fill="hold" grpId="0" nodeType="afterEffect">
                                  <p:stCondLst>
                                    <p:cond delay="0"/>
                                  </p:stCondLst>
                                  <p:childTnLst>
                                    <p:set>
                                      <p:cBhvr>
                                        <p:cTn id="66" dur="1" fill="hold">
                                          <p:stCondLst>
                                            <p:cond delay="499"/>
                                          </p:stCondLst>
                                        </p:cTn>
                                        <p:tgtEl>
                                          <p:spTgt spid="24684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246857"/>
                                        </p:tgtEl>
                                        <p:attrNameLst>
                                          <p:attrName>style.visibility</p:attrName>
                                        </p:attrNameLst>
                                      </p:cBhvr>
                                      <p:to>
                                        <p:strVal val="visible"/>
                                      </p:to>
                                    </p:set>
                                  </p:childTnLst>
                                </p:cTn>
                              </p:par>
                            </p:childTnLst>
                          </p:cTn>
                        </p:par>
                        <p:par>
                          <p:cTn id="71" fill="hold" nodeType="afterGroup">
                            <p:stCondLst>
                              <p:cond delay="500"/>
                            </p:stCondLst>
                            <p:childTnLst>
                              <p:par>
                                <p:cTn id="72" presetID="2" presetClass="entr" presetSubtype="2" fill="hold" nodeType="afterEffect">
                                  <p:stCondLst>
                                    <p:cond delay="0"/>
                                  </p:stCondLst>
                                  <p:childTnLst>
                                    <p:set>
                                      <p:cBhvr>
                                        <p:cTn id="73" dur="1" fill="hold">
                                          <p:stCondLst>
                                            <p:cond delay="0"/>
                                          </p:stCondLst>
                                        </p:cTn>
                                        <p:tgtEl>
                                          <p:spTgt spid="246852"/>
                                        </p:tgtEl>
                                        <p:attrNameLst>
                                          <p:attrName>style.visibility</p:attrName>
                                        </p:attrNameLst>
                                      </p:cBhvr>
                                      <p:to>
                                        <p:strVal val="visible"/>
                                      </p:to>
                                    </p:set>
                                    <p:anim calcmode="lin" valueType="num">
                                      <p:cBhvr additive="base">
                                        <p:cTn id="74" dur="500" fill="hold"/>
                                        <p:tgtEl>
                                          <p:spTgt spid="246852"/>
                                        </p:tgtEl>
                                        <p:attrNameLst>
                                          <p:attrName>ppt_x</p:attrName>
                                        </p:attrNameLst>
                                      </p:cBhvr>
                                      <p:tavLst>
                                        <p:tav tm="0">
                                          <p:val>
                                            <p:strVal val="1+#ppt_w/2"/>
                                          </p:val>
                                        </p:tav>
                                        <p:tav tm="100000">
                                          <p:val>
                                            <p:strVal val="#ppt_x"/>
                                          </p:val>
                                        </p:tav>
                                      </p:tavLst>
                                    </p:anim>
                                    <p:anim calcmode="lin" valueType="num">
                                      <p:cBhvr additive="base">
                                        <p:cTn id="75" dur="500" fill="hold"/>
                                        <p:tgtEl>
                                          <p:spTgt spid="246852"/>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nodeType="clickEffect">
                                  <p:stCondLst>
                                    <p:cond delay="0"/>
                                  </p:stCondLst>
                                  <p:childTnLst>
                                    <p:set>
                                      <p:cBhvr>
                                        <p:cTn id="79" dur="1" fill="hold">
                                          <p:stCondLst>
                                            <p:cond delay="0"/>
                                          </p:stCondLst>
                                        </p:cTn>
                                        <p:tgtEl>
                                          <p:spTgt spid="246854"/>
                                        </p:tgtEl>
                                        <p:attrNameLst>
                                          <p:attrName>style.visibility</p:attrName>
                                        </p:attrNameLst>
                                      </p:cBhvr>
                                      <p:to>
                                        <p:strVal val="visible"/>
                                      </p:to>
                                    </p:set>
                                    <p:anim calcmode="lin" valueType="num">
                                      <p:cBhvr additive="base">
                                        <p:cTn id="80" dur="500" fill="hold"/>
                                        <p:tgtEl>
                                          <p:spTgt spid="246854"/>
                                        </p:tgtEl>
                                        <p:attrNameLst>
                                          <p:attrName>ppt_x</p:attrName>
                                        </p:attrNameLst>
                                      </p:cBhvr>
                                      <p:tavLst>
                                        <p:tav tm="0">
                                          <p:val>
                                            <p:strVal val="1+#ppt_w/2"/>
                                          </p:val>
                                        </p:tav>
                                        <p:tav tm="100000">
                                          <p:val>
                                            <p:strVal val="#ppt_x"/>
                                          </p:val>
                                        </p:tav>
                                      </p:tavLst>
                                    </p:anim>
                                    <p:anim calcmode="lin" valueType="num">
                                      <p:cBhvr additive="base">
                                        <p:cTn id="81" dur="500" fill="hold"/>
                                        <p:tgtEl>
                                          <p:spTgt spid="246854"/>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499"/>
                                          </p:stCondLst>
                                        </p:cTn>
                                        <p:tgtEl>
                                          <p:spTgt spid="246858"/>
                                        </p:tgtEl>
                                        <p:attrNameLst>
                                          <p:attrName>style.visibility</p:attrName>
                                        </p:attrNameLst>
                                      </p:cBhvr>
                                      <p:to>
                                        <p:strVal val="visible"/>
                                      </p:to>
                                    </p:set>
                                  </p:childTnLst>
                                </p:cTn>
                              </p:par>
                            </p:childTnLst>
                          </p:cTn>
                        </p:par>
                        <p:par>
                          <p:cTn id="86" fill="hold" nodeType="afterGroup">
                            <p:stCondLst>
                              <p:cond delay="500"/>
                            </p:stCondLst>
                            <p:childTnLst>
                              <p:par>
                                <p:cTn id="87" presetID="2" presetClass="entr" presetSubtype="2" fill="hold" nodeType="afterEffect">
                                  <p:stCondLst>
                                    <p:cond delay="0"/>
                                  </p:stCondLst>
                                  <p:childTnLst>
                                    <p:set>
                                      <p:cBhvr>
                                        <p:cTn id="88" dur="1" fill="hold">
                                          <p:stCondLst>
                                            <p:cond delay="0"/>
                                          </p:stCondLst>
                                        </p:cTn>
                                        <p:tgtEl>
                                          <p:spTgt spid="246855"/>
                                        </p:tgtEl>
                                        <p:attrNameLst>
                                          <p:attrName>style.visibility</p:attrName>
                                        </p:attrNameLst>
                                      </p:cBhvr>
                                      <p:to>
                                        <p:strVal val="visible"/>
                                      </p:to>
                                    </p:set>
                                    <p:anim calcmode="lin" valueType="num">
                                      <p:cBhvr additive="base">
                                        <p:cTn id="89" dur="500" fill="hold"/>
                                        <p:tgtEl>
                                          <p:spTgt spid="246855"/>
                                        </p:tgtEl>
                                        <p:attrNameLst>
                                          <p:attrName>ppt_x</p:attrName>
                                        </p:attrNameLst>
                                      </p:cBhvr>
                                      <p:tavLst>
                                        <p:tav tm="0">
                                          <p:val>
                                            <p:strVal val="1+#ppt_w/2"/>
                                          </p:val>
                                        </p:tav>
                                        <p:tav tm="100000">
                                          <p:val>
                                            <p:strVal val="#ppt_x"/>
                                          </p:val>
                                        </p:tav>
                                      </p:tavLst>
                                    </p:anim>
                                    <p:anim calcmode="lin" valueType="num">
                                      <p:cBhvr additive="base">
                                        <p:cTn id="90" dur="500" fill="hold"/>
                                        <p:tgtEl>
                                          <p:spTgt spid="246855"/>
                                        </p:tgtEl>
                                        <p:attrNameLst>
                                          <p:attrName>ppt_y</p:attrName>
                                        </p:attrNameLst>
                                      </p:cBhvr>
                                      <p:tavLst>
                                        <p:tav tm="0">
                                          <p:val>
                                            <p:strVal val="#ppt_y"/>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2" fill="hold" nodeType="clickEffect">
                                  <p:stCondLst>
                                    <p:cond delay="0"/>
                                  </p:stCondLst>
                                  <p:childTnLst>
                                    <p:set>
                                      <p:cBhvr>
                                        <p:cTn id="94" dur="1" fill="hold">
                                          <p:stCondLst>
                                            <p:cond delay="0"/>
                                          </p:stCondLst>
                                        </p:cTn>
                                        <p:tgtEl>
                                          <p:spTgt spid="246856"/>
                                        </p:tgtEl>
                                        <p:attrNameLst>
                                          <p:attrName>style.visibility</p:attrName>
                                        </p:attrNameLst>
                                      </p:cBhvr>
                                      <p:to>
                                        <p:strVal val="visible"/>
                                      </p:to>
                                    </p:set>
                                    <p:anim calcmode="lin" valueType="num">
                                      <p:cBhvr additive="base">
                                        <p:cTn id="95" dur="500" fill="hold"/>
                                        <p:tgtEl>
                                          <p:spTgt spid="246856"/>
                                        </p:tgtEl>
                                        <p:attrNameLst>
                                          <p:attrName>ppt_x</p:attrName>
                                        </p:attrNameLst>
                                      </p:cBhvr>
                                      <p:tavLst>
                                        <p:tav tm="0">
                                          <p:val>
                                            <p:strVal val="1+#ppt_w/2"/>
                                          </p:val>
                                        </p:tav>
                                        <p:tav tm="100000">
                                          <p:val>
                                            <p:strVal val="#ppt_x"/>
                                          </p:val>
                                        </p:tav>
                                      </p:tavLst>
                                    </p:anim>
                                    <p:anim calcmode="lin" valueType="num">
                                      <p:cBhvr additive="base">
                                        <p:cTn id="96" dur="500" fill="hold"/>
                                        <p:tgtEl>
                                          <p:spTgt spid="2468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06" grpId="0" autoUpdateAnimBg="0"/>
      <p:bldP spid="246807" grpId="0" autoUpdateAnimBg="0"/>
      <p:bldP spid="246808" grpId="0" autoUpdateAnimBg="0"/>
      <p:bldP spid="246841" grpId="0" animBg="1"/>
      <p:bldP spid="246842" grpId="0" autoUpdateAnimBg="0"/>
      <p:bldP spid="246843" grpId="0" animBg="1"/>
      <p:bldP spid="246844" grpId="0" animBg="1"/>
      <p:bldP spid="246845" grpId="0" autoUpdateAnimBg="0"/>
      <p:bldP spid="246853" grpId="0" autoUpdateAnimBg="0"/>
      <p:bldP spid="246857" grpId="0" animBg="1"/>
      <p:bldP spid="24685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381000"/>
            <a:ext cx="5791200" cy="685800"/>
          </a:xfrm>
        </p:spPr>
        <p:txBody>
          <a:bodyPr/>
          <a:lstStyle/>
          <a:p>
            <a:pPr eaLnBrk="1" hangingPunct="1"/>
            <a:r>
              <a:rPr lang="en-US" sz="3600" dirty="0" smtClean="0">
                <a:solidFill>
                  <a:srgbClr val="FFFF00"/>
                </a:solidFill>
                <a:latin typeface="Tekton Pro Ext" pitchFamily="34" charset="0"/>
              </a:rPr>
              <a:t>Locus – a Definition</a:t>
            </a:r>
          </a:p>
        </p:txBody>
      </p:sp>
      <p:sp>
        <p:nvSpPr>
          <p:cNvPr id="32771" name="Text Box 3"/>
          <p:cNvSpPr txBox="1">
            <a:spLocks noChangeArrowheads="1"/>
          </p:cNvSpPr>
          <p:nvPr/>
        </p:nvSpPr>
        <p:spPr bwMode="auto">
          <a:xfrm>
            <a:off x="539750" y="1222375"/>
            <a:ext cx="5410200"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dirty="0">
                <a:solidFill>
                  <a:srgbClr val="CC3300"/>
                </a:solidFill>
                <a:latin typeface="Verdana" pitchFamily="34" charset="0"/>
              </a:rPr>
              <a:t>The curve described by a point which moves under a given condition or conditions is called its locus</a:t>
            </a:r>
          </a:p>
        </p:txBody>
      </p:sp>
      <p:sp>
        <p:nvSpPr>
          <p:cNvPr id="232452" name="Text Box 4"/>
          <p:cNvSpPr txBox="1">
            <a:spLocks noChangeArrowheads="1"/>
          </p:cNvSpPr>
          <p:nvPr/>
        </p:nvSpPr>
        <p:spPr bwMode="auto">
          <a:xfrm>
            <a:off x="533400" y="2743200"/>
            <a:ext cx="7696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dirty="0">
                <a:cs typeface="Times New Roman" pitchFamily="18" charset="0"/>
              </a:rPr>
              <a:t>e.g. locus of a point equidistant from two fixed points </a:t>
            </a:r>
            <a:r>
              <a:rPr lang="en-US" sz="2200" dirty="0">
                <a:latin typeface="Verdana" pitchFamily="34" charset="0"/>
              </a:rPr>
              <a:t>:</a:t>
            </a:r>
          </a:p>
        </p:txBody>
      </p:sp>
      <p:sp>
        <p:nvSpPr>
          <p:cNvPr id="232453" name="Line 5"/>
          <p:cNvSpPr>
            <a:spLocks noChangeShapeType="1"/>
          </p:cNvSpPr>
          <p:nvPr/>
        </p:nvSpPr>
        <p:spPr bwMode="auto">
          <a:xfrm>
            <a:off x="2998788" y="4802188"/>
            <a:ext cx="3173412" cy="0"/>
          </a:xfrm>
          <a:prstGeom prst="line">
            <a:avLst/>
          </a:prstGeom>
          <a:ln>
            <a:headEnd/>
            <a:tailEnd/>
          </a:ln>
          <a:extLst/>
        </p:spPr>
        <p:style>
          <a:lnRef idx="3">
            <a:schemeClr val="accent1"/>
          </a:lnRef>
          <a:fillRef idx="0">
            <a:schemeClr val="accent1"/>
          </a:fillRef>
          <a:effectRef idx="2">
            <a:schemeClr val="accent1"/>
          </a:effectRef>
          <a:fontRef idx="minor">
            <a:schemeClr val="tx1"/>
          </a:fontRef>
        </p:style>
        <p:txBody>
          <a:bodyPr wrap="none"/>
          <a:lstStyle/>
          <a:p>
            <a:endParaRPr lang="en-US"/>
          </a:p>
        </p:txBody>
      </p:sp>
      <p:grpSp>
        <p:nvGrpSpPr>
          <p:cNvPr id="2" name="Group 6"/>
          <p:cNvGrpSpPr>
            <a:grpSpLocks/>
          </p:cNvGrpSpPr>
          <p:nvPr/>
        </p:nvGrpSpPr>
        <p:grpSpPr bwMode="auto">
          <a:xfrm>
            <a:off x="2960688" y="4764088"/>
            <a:ext cx="3249612" cy="76200"/>
            <a:chOff x="1865" y="3001"/>
            <a:chExt cx="2047" cy="48"/>
          </a:xfrm>
        </p:grpSpPr>
        <p:sp>
          <p:nvSpPr>
            <p:cNvPr id="32784" name="Oval 7"/>
            <p:cNvSpPr>
              <a:spLocks noChangeArrowheads="1"/>
            </p:cNvSpPr>
            <p:nvPr/>
          </p:nvSpPr>
          <p:spPr bwMode="auto">
            <a:xfrm>
              <a:off x="1865" y="3001"/>
              <a:ext cx="48" cy="48"/>
            </a:xfrm>
            <a:prstGeom prst="ellipse">
              <a:avLst/>
            </a:prstGeom>
            <a:solidFill>
              <a:srgbClr val="000000"/>
            </a:solidFill>
            <a:ln w="9525">
              <a:solidFill>
                <a:schemeClr val="tx1"/>
              </a:solidFill>
              <a:round/>
              <a:headEnd/>
              <a:tailEnd/>
            </a:ln>
          </p:spPr>
          <p:txBody>
            <a:bodyPr wrap="none" anchor="ctr"/>
            <a:lstStyle/>
            <a:p>
              <a:endParaRPr lang="en-US"/>
            </a:p>
          </p:txBody>
        </p:sp>
        <p:sp>
          <p:nvSpPr>
            <p:cNvPr id="32785" name="Oval 8"/>
            <p:cNvSpPr>
              <a:spLocks noChangeArrowheads="1"/>
            </p:cNvSpPr>
            <p:nvPr/>
          </p:nvSpPr>
          <p:spPr bwMode="auto">
            <a:xfrm>
              <a:off x="3864" y="3001"/>
              <a:ext cx="48" cy="48"/>
            </a:xfrm>
            <a:prstGeom prst="ellipse">
              <a:avLst/>
            </a:prstGeom>
            <a:solidFill>
              <a:srgbClr val="000000"/>
            </a:solidFill>
            <a:ln w="9525">
              <a:solidFill>
                <a:schemeClr val="tx1"/>
              </a:solidFill>
              <a:round/>
              <a:headEnd/>
              <a:tailEnd/>
            </a:ln>
          </p:spPr>
          <p:txBody>
            <a:bodyPr wrap="none" anchor="ctr"/>
            <a:lstStyle/>
            <a:p>
              <a:endParaRPr lang="en-US"/>
            </a:p>
          </p:txBody>
        </p:sp>
      </p:grpSp>
      <p:sp>
        <p:nvSpPr>
          <p:cNvPr id="232457" name="Line 9"/>
          <p:cNvSpPr>
            <a:spLocks noChangeShapeType="1"/>
          </p:cNvSpPr>
          <p:nvPr/>
        </p:nvSpPr>
        <p:spPr bwMode="auto">
          <a:xfrm>
            <a:off x="4610100" y="3795713"/>
            <a:ext cx="0" cy="1909762"/>
          </a:xfrm>
          <a:prstGeom prst="line">
            <a:avLst/>
          </a:prstGeom>
          <a:ln>
            <a:headEnd/>
            <a:tailEnd/>
          </a:ln>
          <a:extLst/>
        </p:spPr>
        <p:style>
          <a:lnRef idx="3">
            <a:schemeClr val="accent6"/>
          </a:lnRef>
          <a:fillRef idx="0">
            <a:schemeClr val="accent6"/>
          </a:fillRef>
          <a:effectRef idx="2">
            <a:schemeClr val="accent6"/>
          </a:effectRef>
          <a:fontRef idx="minor">
            <a:schemeClr val="tx1"/>
          </a:fontRef>
        </p:style>
        <p:txBody>
          <a:bodyPr wrap="none"/>
          <a:lstStyle/>
          <a:p>
            <a:endParaRPr lang="en-US"/>
          </a:p>
        </p:txBody>
      </p:sp>
      <p:sp>
        <p:nvSpPr>
          <p:cNvPr id="232458" name="Oval 10"/>
          <p:cNvSpPr>
            <a:spLocks noChangeArrowheads="1"/>
          </p:cNvSpPr>
          <p:nvPr/>
        </p:nvSpPr>
        <p:spPr bwMode="auto">
          <a:xfrm>
            <a:off x="4572000" y="3795713"/>
            <a:ext cx="76200" cy="76200"/>
          </a:xfrm>
          <a:prstGeom prst="ellipse">
            <a:avLst/>
          </a:prstGeom>
          <a:solidFill>
            <a:srgbClr val="000000"/>
          </a:solidFill>
          <a:ln w="9525">
            <a:solidFill>
              <a:schemeClr val="tx1"/>
            </a:solidFill>
            <a:round/>
            <a:headEnd/>
            <a:tailEnd/>
          </a:ln>
        </p:spPr>
        <p:txBody>
          <a:bodyPr wrap="none" anchor="ctr"/>
          <a:lstStyle/>
          <a:p>
            <a:endParaRPr lang="en-US"/>
          </a:p>
        </p:txBody>
      </p:sp>
      <p:sp>
        <p:nvSpPr>
          <p:cNvPr id="232459" name="Oval 11"/>
          <p:cNvSpPr>
            <a:spLocks noChangeArrowheads="1"/>
          </p:cNvSpPr>
          <p:nvPr/>
        </p:nvSpPr>
        <p:spPr bwMode="auto">
          <a:xfrm>
            <a:off x="4572000" y="4097338"/>
            <a:ext cx="76200" cy="76200"/>
          </a:xfrm>
          <a:prstGeom prst="ellipse">
            <a:avLst/>
          </a:prstGeom>
          <a:solidFill>
            <a:srgbClr val="000000"/>
          </a:solidFill>
          <a:ln w="9525">
            <a:solidFill>
              <a:schemeClr val="tx1"/>
            </a:solidFill>
            <a:round/>
            <a:headEnd/>
            <a:tailEnd/>
          </a:ln>
        </p:spPr>
        <p:txBody>
          <a:bodyPr wrap="none" anchor="ctr"/>
          <a:lstStyle/>
          <a:p>
            <a:endParaRPr lang="en-US"/>
          </a:p>
        </p:txBody>
      </p:sp>
      <p:sp>
        <p:nvSpPr>
          <p:cNvPr id="232460" name="Oval 12"/>
          <p:cNvSpPr>
            <a:spLocks noChangeArrowheads="1"/>
          </p:cNvSpPr>
          <p:nvPr/>
        </p:nvSpPr>
        <p:spPr bwMode="auto">
          <a:xfrm>
            <a:off x="4572000" y="4402138"/>
            <a:ext cx="76200" cy="76200"/>
          </a:xfrm>
          <a:prstGeom prst="ellipse">
            <a:avLst/>
          </a:prstGeom>
          <a:solidFill>
            <a:srgbClr val="000000"/>
          </a:solidFill>
          <a:ln w="9525">
            <a:solidFill>
              <a:schemeClr val="tx1"/>
            </a:solidFill>
            <a:round/>
            <a:headEnd/>
            <a:tailEnd/>
          </a:ln>
        </p:spPr>
        <p:txBody>
          <a:bodyPr wrap="none" anchor="ctr"/>
          <a:lstStyle/>
          <a:p>
            <a:endParaRPr lang="en-US"/>
          </a:p>
        </p:txBody>
      </p:sp>
      <p:sp>
        <p:nvSpPr>
          <p:cNvPr id="232461" name="Oval 13"/>
          <p:cNvSpPr>
            <a:spLocks noChangeArrowheads="1"/>
          </p:cNvSpPr>
          <p:nvPr/>
        </p:nvSpPr>
        <p:spPr bwMode="auto">
          <a:xfrm>
            <a:off x="4572000" y="4764088"/>
            <a:ext cx="76200" cy="76200"/>
          </a:xfrm>
          <a:prstGeom prst="ellipse">
            <a:avLst/>
          </a:prstGeom>
          <a:solidFill>
            <a:srgbClr val="000000"/>
          </a:solidFill>
          <a:ln w="9525">
            <a:solidFill>
              <a:schemeClr val="tx1"/>
            </a:solidFill>
            <a:round/>
            <a:headEnd/>
            <a:tailEnd/>
          </a:ln>
        </p:spPr>
        <p:txBody>
          <a:bodyPr wrap="none" anchor="ctr"/>
          <a:lstStyle/>
          <a:p>
            <a:endParaRPr lang="en-US"/>
          </a:p>
        </p:txBody>
      </p:sp>
      <p:sp>
        <p:nvSpPr>
          <p:cNvPr id="232462" name="Oval 14"/>
          <p:cNvSpPr>
            <a:spLocks noChangeArrowheads="1"/>
          </p:cNvSpPr>
          <p:nvPr/>
        </p:nvSpPr>
        <p:spPr bwMode="auto">
          <a:xfrm>
            <a:off x="4572000" y="5064125"/>
            <a:ext cx="76200" cy="76200"/>
          </a:xfrm>
          <a:prstGeom prst="ellipse">
            <a:avLst/>
          </a:prstGeom>
          <a:solidFill>
            <a:srgbClr val="000000"/>
          </a:solidFill>
          <a:ln w="9525">
            <a:solidFill>
              <a:schemeClr val="tx1"/>
            </a:solidFill>
            <a:round/>
            <a:headEnd/>
            <a:tailEnd/>
          </a:ln>
        </p:spPr>
        <p:txBody>
          <a:bodyPr wrap="none" anchor="ctr"/>
          <a:lstStyle/>
          <a:p>
            <a:endParaRPr lang="en-US"/>
          </a:p>
        </p:txBody>
      </p:sp>
      <p:sp>
        <p:nvSpPr>
          <p:cNvPr id="232463" name="Oval 15"/>
          <p:cNvSpPr>
            <a:spLocks noChangeArrowheads="1"/>
          </p:cNvSpPr>
          <p:nvPr/>
        </p:nvSpPr>
        <p:spPr bwMode="auto">
          <a:xfrm>
            <a:off x="4572000" y="5321300"/>
            <a:ext cx="76200" cy="76200"/>
          </a:xfrm>
          <a:prstGeom prst="ellipse">
            <a:avLst/>
          </a:prstGeom>
          <a:solidFill>
            <a:srgbClr val="000000"/>
          </a:solidFill>
          <a:ln w="9525">
            <a:solidFill>
              <a:schemeClr val="tx1"/>
            </a:solidFill>
            <a:round/>
            <a:headEnd/>
            <a:tailEnd/>
          </a:ln>
        </p:spPr>
        <p:txBody>
          <a:bodyPr wrap="none" anchor="ctr"/>
          <a:lstStyle/>
          <a:p>
            <a:endParaRPr lang="en-US"/>
          </a:p>
        </p:txBody>
      </p:sp>
      <p:sp>
        <p:nvSpPr>
          <p:cNvPr id="232464" name="Oval 16"/>
          <p:cNvSpPr>
            <a:spLocks noChangeArrowheads="1"/>
          </p:cNvSpPr>
          <p:nvPr/>
        </p:nvSpPr>
        <p:spPr bwMode="auto">
          <a:xfrm>
            <a:off x="4572000" y="5629275"/>
            <a:ext cx="76200" cy="76200"/>
          </a:xfrm>
          <a:prstGeom prst="ellipse">
            <a:avLst/>
          </a:prstGeom>
          <a:solidFill>
            <a:srgbClr val="000000"/>
          </a:solidFill>
          <a:ln w="9525">
            <a:solidFill>
              <a:schemeClr val="tx1"/>
            </a:solidFill>
            <a:round/>
            <a:headEnd/>
            <a:tailEnd/>
          </a:ln>
        </p:spPr>
        <p:txBody>
          <a:bodyPr wrap="none" anchor="ctr"/>
          <a:lstStyle/>
          <a:p>
            <a:endParaRPr lang="en-US"/>
          </a:p>
        </p:txBody>
      </p:sp>
      <p:sp>
        <p:nvSpPr>
          <p:cNvPr id="232465" name="Text Box 17"/>
          <p:cNvSpPr txBox="1">
            <a:spLocks noChangeArrowheads="1"/>
          </p:cNvSpPr>
          <p:nvPr/>
        </p:nvSpPr>
        <p:spPr bwMode="auto">
          <a:xfrm>
            <a:off x="4648200" y="4840288"/>
            <a:ext cx="4002088"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a:solidFill>
                  <a:srgbClr val="A50021"/>
                </a:solidFill>
                <a:latin typeface="Verdana" pitchFamily="34" charset="0"/>
              </a:rPr>
              <a:t>Perpendicular bisector!!</a:t>
            </a: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2452"/>
                                        </p:tgtEl>
                                        <p:attrNameLst>
                                          <p:attrName>style.visibility</p:attrName>
                                        </p:attrNameLst>
                                      </p:cBhvr>
                                      <p:to>
                                        <p:strVal val="visible"/>
                                      </p:to>
                                    </p:set>
                                    <p:anim calcmode="lin" valueType="num">
                                      <p:cBhvr additive="base">
                                        <p:cTn id="7" dur="500" fill="hold"/>
                                        <p:tgtEl>
                                          <p:spTgt spid="232452"/>
                                        </p:tgtEl>
                                        <p:attrNameLst>
                                          <p:attrName>ppt_x</p:attrName>
                                        </p:attrNameLst>
                                      </p:cBhvr>
                                      <p:tavLst>
                                        <p:tav tm="0">
                                          <p:val>
                                            <p:strVal val="0-#ppt_w/2"/>
                                          </p:val>
                                        </p:tav>
                                        <p:tav tm="100000">
                                          <p:val>
                                            <p:strVal val="#ppt_x"/>
                                          </p:val>
                                        </p:tav>
                                      </p:tavLst>
                                    </p:anim>
                                    <p:anim calcmode="lin" valueType="num">
                                      <p:cBhvr additive="base">
                                        <p:cTn id="8" dur="500" fill="hold"/>
                                        <p:tgtEl>
                                          <p:spTgt spid="2324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4*#ppt_w"/>
                                          </p:val>
                                        </p:tav>
                                        <p:tav tm="100000">
                                          <p:val>
                                            <p:strVal val="#ppt_w"/>
                                          </p:val>
                                        </p:tav>
                                      </p:tavLst>
                                    </p:anim>
                                    <p:anim calcmode="lin" valueType="num">
                                      <p:cBhvr>
                                        <p:cTn id="14"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21" presetClass="entr" presetSubtype="1" fill="hold" nodeType="clickEffect">
                                  <p:stCondLst>
                                    <p:cond delay="0"/>
                                  </p:stCondLst>
                                  <p:childTnLst>
                                    <p:set>
                                      <p:cBhvr>
                                        <p:cTn id="18" dur="1" fill="hold">
                                          <p:stCondLst>
                                            <p:cond delay="0"/>
                                          </p:stCondLst>
                                        </p:cTn>
                                        <p:tgtEl>
                                          <p:spTgt spid="32771">
                                            <p:txEl>
                                              <p:pRg st="0" end="0"/>
                                            </p:txEl>
                                          </p:spTgt>
                                        </p:tgtEl>
                                        <p:attrNameLst>
                                          <p:attrName>style.visibility</p:attrName>
                                        </p:attrNameLst>
                                      </p:cBhvr>
                                      <p:to>
                                        <p:strVal val="visible"/>
                                      </p:to>
                                    </p:set>
                                    <p:animEffect transition="in" filter="wheel(1)">
                                      <p:cBhvr>
                                        <p:cTn id="19" dur="2000"/>
                                        <p:tgtEl>
                                          <p:spTgt spid="32771">
                                            <p:txEl>
                                              <p:pRg st="0" end="0"/>
                                            </p:txEl>
                                          </p:spTgt>
                                        </p:tgtEl>
                                      </p:cBhvr>
                                    </p:animEffect>
                                  </p:childTnLst>
                                </p:cTn>
                              </p:par>
                            </p:childTnLst>
                          </p:cTn>
                        </p:par>
                        <p:par>
                          <p:cTn id="20" fill="hold">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232453"/>
                                        </p:tgtEl>
                                        <p:attrNameLst>
                                          <p:attrName>style.visibility</p:attrName>
                                        </p:attrNameLst>
                                      </p:cBhvr>
                                      <p:to>
                                        <p:strVal val="visible"/>
                                      </p:to>
                                    </p:set>
                                    <p:animEffect transition="in" filter="box(out)">
                                      <p:cBhvr>
                                        <p:cTn id="23" dur="500"/>
                                        <p:tgtEl>
                                          <p:spTgt spid="232453"/>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232457"/>
                                        </p:tgtEl>
                                        <p:attrNameLst>
                                          <p:attrName>style.visibility</p:attrName>
                                        </p:attrNameLst>
                                      </p:cBhvr>
                                      <p:to>
                                        <p:strVal val="visible"/>
                                      </p:to>
                                    </p:set>
                                    <p:animEffect transition="in" filter="wipe(down)">
                                      <p:cBhvr>
                                        <p:cTn id="28" dur="580">
                                          <p:stCondLst>
                                            <p:cond delay="0"/>
                                          </p:stCondLst>
                                        </p:cTn>
                                        <p:tgtEl>
                                          <p:spTgt spid="232457"/>
                                        </p:tgtEl>
                                      </p:cBhvr>
                                    </p:animEffect>
                                    <p:anim calcmode="lin" valueType="num">
                                      <p:cBhvr>
                                        <p:cTn id="29" dur="1822" tmFilter="0,0; 0.14,0.36; 0.43,0.73; 0.71,0.91; 1.0,1.0">
                                          <p:stCondLst>
                                            <p:cond delay="0"/>
                                          </p:stCondLst>
                                        </p:cTn>
                                        <p:tgtEl>
                                          <p:spTgt spid="23245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3245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3245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3245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32457"/>
                                        </p:tgtEl>
                                        <p:attrNameLst>
                                          <p:attrName>ppt_y</p:attrName>
                                        </p:attrNameLst>
                                      </p:cBhvr>
                                      <p:tavLst>
                                        <p:tav tm="0" fmla="#ppt_y-sin(pi*$)/81">
                                          <p:val>
                                            <p:fltVal val="0"/>
                                          </p:val>
                                        </p:tav>
                                        <p:tav tm="100000">
                                          <p:val>
                                            <p:fltVal val="1"/>
                                          </p:val>
                                        </p:tav>
                                      </p:tavLst>
                                    </p:anim>
                                    <p:animScale>
                                      <p:cBhvr>
                                        <p:cTn id="34" dur="26">
                                          <p:stCondLst>
                                            <p:cond delay="650"/>
                                          </p:stCondLst>
                                        </p:cTn>
                                        <p:tgtEl>
                                          <p:spTgt spid="232457"/>
                                        </p:tgtEl>
                                      </p:cBhvr>
                                      <p:to x="100000" y="60000"/>
                                    </p:animScale>
                                    <p:animScale>
                                      <p:cBhvr>
                                        <p:cTn id="35" dur="166" decel="50000">
                                          <p:stCondLst>
                                            <p:cond delay="676"/>
                                          </p:stCondLst>
                                        </p:cTn>
                                        <p:tgtEl>
                                          <p:spTgt spid="232457"/>
                                        </p:tgtEl>
                                      </p:cBhvr>
                                      <p:to x="100000" y="100000"/>
                                    </p:animScale>
                                    <p:animScale>
                                      <p:cBhvr>
                                        <p:cTn id="36" dur="26">
                                          <p:stCondLst>
                                            <p:cond delay="1312"/>
                                          </p:stCondLst>
                                        </p:cTn>
                                        <p:tgtEl>
                                          <p:spTgt spid="232457"/>
                                        </p:tgtEl>
                                      </p:cBhvr>
                                      <p:to x="100000" y="80000"/>
                                    </p:animScale>
                                    <p:animScale>
                                      <p:cBhvr>
                                        <p:cTn id="37" dur="166" decel="50000">
                                          <p:stCondLst>
                                            <p:cond delay="1338"/>
                                          </p:stCondLst>
                                        </p:cTn>
                                        <p:tgtEl>
                                          <p:spTgt spid="232457"/>
                                        </p:tgtEl>
                                      </p:cBhvr>
                                      <p:to x="100000" y="100000"/>
                                    </p:animScale>
                                    <p:animScale>
                                      <p:cBhvr>
                                        <p:cTn id="38" dur="26">
                                          <p:stCondLst>
                                            <p:cond delay="1642"/>
                                          </p:stCondLst>
                                        </p:cTn>
                                        <p:tgtEl>
                                          <p:spTgt spid="232457"/>
                                        </p:tgtEl>
                                      </p:cBhvr>
                                      <p:to x="100000" y="90000"/>
                                    </p:animScale>
                                    <p:animScale>
                                      <p:cBhvr>
                                        <p:cTn id="39" dur="166" decel="50000">
                                          <p:stCondLst>
                                            <p:cond delay="1668"/>
                                          </p:stCondLst>
                                        </p:cTn>
                                        <p:tgtEl>
                                          <p:spTgt spid="232457"/>
                                        </p:tgtEl>
                                      </p:cBhvr>
                                      <p:to x="100000" y="100000"/>
                                    </p:animScale>
                                    <p:animScale>
                                      <p:cBhvr>
                                        <p:cTn id="40" dur="26">
                                          <p:stCondLst>
                                            <p:cond delay="1808"/>
                                          </p:stCondLst>
                                        </p:cTn>
                                        <p:tgtEl>
                                          <p:spTgt spid="232457"/>
                                        </p:tgtEl>
                                      </p:cBhvr>
                                      <p:to x="100000" y="95000"/>
                                    </p:animScale>
                                    <p:animScale>
                                      <p:cBhvr>
                                        <p:cTn id="41" dur="166" decel="50000">
                                          <p:stCondLst>
                                            <p:cond delay="1834"/>
                                          </p:stCondLst>
                                        </p:cTn>
                                        <p:tgtEl>
                                          <p:spTgt spid="232457"/>
                                        </p:tgtEl>
                                      </p:cBhvr>
                                      <p:to x="100000" y="100000"/>
                                    </p:animScale>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232458"/>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232458"/>
                                        </p:tgtEl>
                                        <p:attrNameLst>
                                          <p:attrName>style.visibility</p:attrName>
                                        </p:attrNameLst>
                                      </p:cBhvr>
                                      <p:to>
                                        <p:strVal val="hidden"/>
                                      </p:to>
                                    </p:set>
                                  </p:subTnLst>
                                </p:cTn>
                              </p:par>
                            </p:childTnLst>
                          </p:cTn>
                        </p:par>
                        <p:par>
                          <p:cTn id="46" fill="hold" nodeType="afterGroup">
                            <p:stCondLst>
                              <p:cond delay="500"/>
                            </p:stCondLst>
                            <p:childTnLst>
                              <p:par>
                                <p:cTn id="47" presetID="1" presetClass="entr" presetSubtype="0" fill="hold" grpId="0" nodeType="afterEffect">
                                  <p:stCondLst>
                                    <p:cond delay="0"/>
                                  </p:stCondLst>
                                  <p:childTnLst>
                                    <p:set>
                                      <p:cBhvr>
                                        <p:cTn id="48" dur="1" fill="hold">
                                          <p:stCondLst>
                                            <p:cond delay="499"/>
                                          </p:stCondLst>
                                        </p:cTn>
                                        <p:tgtEl>
                                          <p:spTgt spid="232459"/>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232459"/>
                                        </p:tgtEl>
                                        <p:attrNameLst>
                                          <p:attrName>style.visibility</p:attrName>
                                        </p:attrNameLst>
                                      </p:cBhvr>
                                      <p:to>
                                        <p:strVal val="hidden"/>
                                      </p:to>
                                    </p:set>
                                  </p:subTnLst>
                                </p:cTn>
                              </p:par>
                            </p:childTnLst>
                          </p:cTn>
                        </p:par>
                        <p:par>
                          <p:cTn id="49" fill="hold" nodeType="afterGroup">
                            <p:stCondLst>
                              <p:cond delay="1000"/>
                            </p:stCondLst>
                            <p:childTnLst>
                              <p:par>
                                <p:cTn id="50" presetID="1" presetClass="entr" presetSubtype="0" fill="hold" grpId="0" nodeType="afterEffect">
                                  <p:stCondLst>
                                    <p:cond delay="0"/>
                                  </p:stCondLst>
                                  <p:childTnLst>
                                    <p:set>
                                      <p:cBhvr>
                                        <p:cTn id="51" dur="1" fill="hold">
                                          <p:stCondLst>
                                            <p:cond delay="499"/>
                                          </p:stCondLst>
                                        </p:cTn>
                                        <p:tgtEl>
                                          <p:spTgt spid="232460"/>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232460"/>
                                        </p:tgtEl>
                                        <p:attrNameLst>
                                          <p:attrName>style.visibility</p:attrName>
                                        </p:attrNameLst>
                                      </p:cBhvr>
                                      <p:to>
                                        <p:strVal val="hidden"/>
                                      </p:to>
                                    </p:set>
                                  </p:subTnLst>
                                </p:cTn>
                              </p:par>
                            </p:childTnLst>
                          </p:cTn>
                        </p:par>
                        <p:par>
                          <p:cTn id="52" fill="hold" nodeType="afterGroup">
                            <p:stCondLst>
                              <p:cond delay="1500"/>
                            </p:stCondLst>
                            <p:childTnLst>
                              <p:par>
                                <p:cTn id="53" presetID="1" presetClass="entr" presetSubtype="0" fill="hold" grpId="0" nodeType="afterEffect">
                                  <p:stCondLst>
                                    <p:cond delay="0"/>
                                  </p:stCondLst>
                                  <p:childTnLst>
                                    <p:set>
                                      <p:cBhvr>
                                        <p:cTn id="54" dur="1" fill="hold">
                                          <p:stCondLst>
                                            <p:cond delay="499"/>
                                          </p:stCondLst>
                                        </p:cTn>
                                        <p:tgtEl>
                                          <p:spTgt spid="232461"/>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232461"/>
                                        </p:tgtEl>
                                        <p:attrNameLst>
                                          <p:attrName>style.visibility</p:attrName>
                                        </p:attrNameLst>
                                      </p:cBhvr>
                                      <p:to>
                                        <p:strVal val="hidden"/>
                                      </p:to>
                                    </p:set>
                                  </p:subTnLst>
                                </p:cTn>
                              </p:par>
                            </p:childTnLst>
                          </p:cTn>
                        </p:par>
                        <p:par>
                          <p:cTn id="55" fill="hold" nodeType="afterGroup">
                            <p:stCondLst>
                              <p:cond delay="2000"/>
                            </p:stCondLst>
                            <p:childTnLst>
                              <p:par>
                                <p:cTn id="56" presetID="1" presetClass="entr" presetSubtype="0" fill="hold" grpId="0" nodeType="afterEffect">
                                  <p:stCondLst>
                                    <p:cond delay="0"/>
                                  </p:stCondLst>
                                  <p:childTnLst>
                                    <p:set>
                                      <p:cBhvr>
                                        <p:cTn id="57" dur="1" fill="hold">
                                          <p:stCondLst>
                                            <p:cond delay="499"/>
                                          </p:stCondLst>
                                        </p:cTn>
                                        <p:tgtEl>
                                          <p:spTgt spid="232462"/>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232462"/>
                                        </p:tgtEl>
                                        <p:attrNameLst>
                                          <p:attrName>style.visibility</p:attrName>
                                        </p:attrNameLst>
                                      </p:cBhvr>
                                      <p:to>
                                        <p:strVal val="hidden"/>
                                      </p:to>
                                    </p:set>
                                  </p:subTnLst>
                                </p:cTn>
                              </p:par>
                            </p:childTnLst>
                          </p:cTn>
                        </p:par>
                        <p:par>
                          <p:cTn id="58" fill="hold" nodeType="afterGroup">
                            <p:stCondLst>
                              <p:cond delay="2500"/>
                            </p:stCondLst>
                            <p:childTnLst>
                              <p:par>
                                <p:cTn id="59" presetID="1" presetClass="entr" presetSubtype="0" fill="hold" grpId="0" nodeType="afterEffect">
                                  <p:stCondLst>
                                    <p:cond delay="0"/>
                                  </p:stCondLst>
                                  <p:childTnLst>
                                    <p:set>
                                      <p:cBhvr>
                                        <p:cTn id="60" dur="1" fill="hold">
                                          <p:stCondLst>
                                            <p:cond delay="499"/>
                                          </p:stCondLst>
                                        </p:cTn>
                                        <p:tgtEl>
                                          <p:spTgt spid="232463"/>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232463"/>
                                        </p:tgtEl>
                                        <p:attrNameLst>
                                          <p:attrName>style.visibility</p:attrName>
                                        </p:attrNameLst>
                                      </p:cBhvr>
                                      <p:to>
                                        <p:strVal val="hidden"/>
                                      </p:to>
                                    </p:set>
                                  </p:subTnLst>
                                </p:cTn>
                              </p:par>
                            </p:childTnLst>
                          </p:cTn>
                        </p:par>
                        <p:par>
                          <p:cTn id="61" fill="hold" nodeType="afterGroup">
                            <p:stCondLst>
                              <p:cond delay="3000"/>
                            </p:stCondLst>
                            <p:childTnLst>
                              <p:par>
                                <p:cTn id="62" presetID="1" presetClass="entr" presetSubtype="0" fill="hold" grpId="0" nodeType="afterEffect">
                                  <p:stCondLst>
                                    <p:cond delay="0"/>
                                  </p:stCondLst>
                                  <p:childTnLst>
                                    <p:set>
                                      <p:cBhvr>
                                        <p:cTn id="63" dur="1" fill="hold">
                                          <p:stCondLst>
                                            <p:cond delay="499"/>
                                          </p:stCondLst>
                                        </p:cTn>
                                        <p:tgtEl>
                                          <p:spTgt spid="232464"/>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232464"/>
                                        </p:tgtEl>
                                        <p:attrNameLst>
                                          <p:attrName>style.visibility</p:attrName>
                                        </p:attrNameLst>
                                      </p:cBhvr>
                                      <p:to>
                                        <p:strVal val="hidden"/>
                                      </p:to>
                                    </p:set>
                                  </p:subTnLst>
                                </p:cTn>
                              </p:par>
                            </p:childTnLst>
                          </p:cTn>
                        </p:par>
                        <p:par>
                          <p:cTn id="64" fill="hold">
                            <p:stCondLst>
                              <p:cond delay="3500"/>
                            </p:stCondLst>
                            <p:childTnLst>
                              <p:par>
                                <p:cTn id="65" presetID="1" presetClass="entr" presetSubtype="0" fill="hold" grpId="0" nodeType="afterEffect">
                                  <p:stCondLst>
                                    <p:cond delay="0"/>
                                  </p:stCondLst>
                                  <p:childTnLst>
                                    <p:set>
                                      <p:cBhvr>
                                        <p:cTn id="66" dur="1" fill="hold">
                                          <p:stCondLst>
                                            <p:cond delay="499"/>
                                          </p:stCondLst>
                                        </p:cTn>
                                        <p:tgtEl>
                                          <p:spTgt spid="232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2" grpId="0" autoUpdateAnimBg="0"/>
      <p:bldP spid="232453" grpId="0" animBg="1"/>
      <p:bldP spid="232457" grpId="0" animBg="1"/>
      <p:bldP spid="232458" grpId="0" animBg="1"/>
      <p:bldP spid="232459" grpId="0" animBg="1"/>
      <p:bldP spid="232460" grpId="0" animBg="1"/>
      <p:bldP spid="232461" grpId="0" animBg="1"/>
      <p:bldP spid="232462" grpId="0" animBg="1"/>
      <p:bldP spid="232463" grpId="0" animBg="1"/>
      <p:bldP spid="232464" grpId="0" animBg="1"/>
      <p:bldP spid="23246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381000"/>
            <a:ext cx="5791200" cy="685800"/>
          </a:xfrm>
        </p:spPr>
        <p:txBody>
          <a:bodyPr/>
          <a:lstStyle/>
          <a:p>
            <a:pPr eaLnBrk="1" hangingPunct="1"/>
            <a:r>
              <a:rPr lang="en-US" sz="4000" dirty="0" smtClean="0">
                <a:solidFill>
                  <a:srgbClr val="FF0000"/>
                </a:solidFill>
                <a:latin typeface="Brush Script Std" pitchFamily="50" charset="0"/>
              </a:rPr>
              <a:t>Equation to a Locus</a:t>
            </a:r>
          </a:p>
        </p:txBody>
      </p:sp>
      <p:sp>
        <p:nvSpPr>
          <p:cNvPr id="234499" name="Text Box 3"/>
          <p:cNvSpPr txBox="1">
            <a:spLocks noChangeArrowheads="1"/>
          </p:cNvSpPr>
          <p:nvPr/>
        </p:nvSpPr>
        <p:spPr bwMode="auto">
          <a:xfrm>
            <a:off x="539750" y="1447800"/>
            <a:ext cx="5410200" cy="211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tabLst>
                <a:tab pos="1241425" algn="l"/>
                <a:tab pos="1530350" algn="l"/>
              </a:tabLst>
              <a:defRPr sz="2400">
                <a:solidFill>
                  <a:schemeClr val="tx1"/>
                </a:solidFill>
                <a:latin typeface="Times New Roman" pitchFamily="18" charset="0"/>
              </a:defRPr>
            </a:lvl1pPr>
            <a:lvl2pPr marL="742950" indent="-285750" eaLnBrk="0" hangingPunct="0">
              <a:tabLst>
                <a:tab pos="1241425" algn="l"/>
                <a:tab pos="1530350" algn="l"/>
              </a:tabLst>
              <a:defRPr sz="2400">
                <a:solidFill>
                  <a:schemeClr val="tx1"/>
                </a:solidFill>
                <a:latin typeface="Times New Roman" pitchFamily="18" charset="0"/>
              </a:defRPr>
            </a:lvl2pPr>
            <a:lvl3pPr marL="1143000" indent="-228600" eaLnBrk="0" hangingPunct="0">
              <a:tabLst>
                <a:tab pos="1241425" algn="l"/>
                <a:tab pos="1530350" algn="l"/>
              </a:tabLst>
              <a:defRPr sz="2400">
                <a:solidFill>
                  <a:schemeClr val="tx1"/>
                </a:solidFill>
                <a:latin typeface="Times New Roman" pitchFamily="18" charset="0"/>
              </a:defRPr>
            </a:lvl3pPr>
            <a:lvl4pPr marL="1600200" indent="-228600" eaLnBrk="0" hangingPunct="0">
              <a:tabLst>
                <a:tab pos="1241425" algn="l"/>
                <a:tab pos="1530350" algn="l"/>
              </a:tabLst>
              <a:defRPr sz="2400">
                <a:solidFill>
                  <a:schemeClr val="tx1"/>
                </a:solidFill>
                <a:latin typeface="Times New Roman" pitchFamily="18" charset="0"/>
              </a:defRPr>
            </a:lvl4pPr>
            <a:lvl5pPr marL="2057400" indent="-228600" eaLnBrk="0" hangingPunct="0">
              <a:tabLst>
                <a:tab pos="1241425" algn="l"/>
                <a:tab pos="153035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241425" algn="l"/>
                <a:tab pos="153035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241425" algn="l"/>
                <a:tab pos="153035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241425" algn="l"/>
                <a:tab pos="153035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241425" algn="l"/>
                <a:tab pos="1530350" algn="l"/>
              </a:tabLst>
              <a:defRPr sz="2400">
                <a:solidFill>
                  <a:schemeClr val="tx1"/>
                </a:solidFill>
                <a:latin typeface="Times New Roman" pitchFamily="18" charset="0"/>
              </a:defRPr>
            </a:lvl9pPr>
          </a:lstStyle>
          <a:p>
            <a:pPr eaLnBrk="1" hangingPunct="1">
              <a:spcBef>
                <a:spcPct val="50000"/>
              </a:spcBef>
            </a:pPr>
            <a:r>
              <a:rPr lang="en-US" dirty="0">
                <a:solidFill>
                  <a:srgbClr val="92D050"/>
                </a:solidFill>
                <a:cs typeface="Times New Roman" pitchFamily="18" charset="0"/>
              </a:rPr>
              <a:t>Algorithm to find the equation to a locus </a:t>
            </a:r>
            <a:r>
              <a:rPr lang="en-US" dirty="0" smtClean="0">
                <a:solidFill>
                  <a:srgbClr val="92D050"/>
                </a:solidFill>
                <a:cs typeface="Times New Roman" pitchFamily="18" charset="0"/>
              </a:rPr>
              <a:t>.:</a:t>
            </a:r>
            <a:endParaRPr lang="en-US" dirty="0">
              <a:solidFill>
                <a:srgbClr val="92D050"/>
              </a:solidFill>
              <a:cs typeface="Times New Roman" pitchFamily="18" charset="0"/>
            </a:endParaRPr>
          </a:p>
          <a:p>
            <a:pPr eaLnBrk="1" hangingPunct="1">
              <a:spcBef>
                <a:spcPct val="50000"/>
              </a:spcBef>
            </a:pPr>
            <a:r>
              <a:rPr lang="en-US" dirty="0">
                <a:solidFill>
                  <a:srgbClr val="00B0F0"/>
                </a:solidFill>
                <a:latin typeface="PMingLiU-ExtB" pitchFamily="18" charset="-120"/>
                <a:ea typeface="PMingLiU-ExtB" pitchFamily="18" charset="-120"/>
              </a:rPr>
              <a:t>Step I	:	Assume the coordinates of the point whose locus is to be found to be (h,k</a:t>
            </a:r>
            <a:r>
              <a:rPr lang="en-US" sz="2200" dirty="0" smtClean="0">
                <a:solidFill>
                  <a:srgbClr val="00B0F0"/>
                </a:solidFill>
                <a:latin typeface="PMingLiU-ExtB" pitchFamily="18" charset="-120"/>
                <a:ea typeface="PMingLiU-ExtB" pitchFamily="18" charset="-120"/>
              </a:rPr>
              <a:t>).</a:t>
            </a:r>
            <a:endParaRPr lang="en-US" sz="2200" dirty="0">
              <a:solidFill>
                <a:srgbClr val="00B0F0"/>
              </a:solidFill>
              <a:latin typeface="PMingLiU-ExtB" pitchFamily="18" charset="-120"/>
              <a:ea typeface="PMingLiU-ExtB" pitchFamily="18" charset="-120"/>
            </a:endParaRPr>
          </a:p>
        </p:txBody>
      </p:sp>
      <p:sp>
        <p:nvSpPr>
          <p:cNvPr id="234500" name="Text Box 4"/>
          <p:cNvSpPr txBox="1">
            <a:spLocks noChangeArrowheads="1"/>
          </p:cNvSpPr>
          <p:nvPr/>
        </p:nvSpPr>
        <p:spPr bwMode="auto">
          <a:xfrm>
            <a:off x="539750" y="3338513"/>
            <a:ext cx="8154988" cy="2684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tabLst>
                <a:tab pos="1327150" algn="l"/>
                <a:tab pos="1530350" algn="l"/>
              </a:tabLst>
              <a:defRPr sz="2400">
                <a:solidFill>
                  <a:schemeClr val="tx1"/>
                </a:solidFill>
                <a:latin typeface="Times New Roman" pitchFamily="18" charset="0"/>
              </a:defRPr>
            </a:lvl1pPr>
            <a:lvl2pPr marL="742950" indent="-285750" eaLnBrk="0" hangingPunct="0">
              <a:tabLst>
                <a:tab pos="1327150" algn="l"/>
                <a:tab pos="1530350" algn="l"/>
              </a:tabLst>
              <a:defRPr sz="2400">
                <a:solidFill>
                  <a:schemeClr val="tx1"/>
                </a:solidFill>
                <a:latin typeface="Times New Roman" pitchFamily="18" charset="0"/>
              </a:defRPr>
            </a:lvl2pPr>
            <a:lvl3pPr marL="1143000" indent="-228600" eaLnBrk="0" hangingPunct="0">
              <a:tabLst>
                <a:tab pos="1327150" algn="l"/>
                <a:tab pos="1530350" algn="l"/>
              </a:tabLst>
              <a:defRPr sz="2400">
                <a:solidFill>
                  <a:schemeClr val="tx1"/>
                </a:solidFill>
                <a:latin typeface="Times New Roman" pitchFamily="18" charset="0"/>
              </a:defRPr>
            </a:lvl3pPr>
            <a:lvl4pPr marL="1600200" indent="-228600" eaLnBrk="0" hangingPunct="0">
              <a:tabLst>
                <a:tab pos="1327150" algn="l"/>
                <a:tab pos="1530350" algn="l"/>
              </a:tabLst>
              <a:defRPr sz="2400">
                <a:solidFill>
                  <a:schemeClr val="tx1"/>
                </a:solidFill>
                <a:latin typeface="Times New Roman" pitchFamily="18" charset="0"/>
              </a:defRPr>
            </a:lvl4pPr>
            <a:lvl5pPr marL="2057400" indent="-228600" eaLnBrk="0" hangingPunct="0">
              <a:tabLst>
                <a:tab pos="1327150" algn="l"/>
                <a:tab pos="153035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327150" algn="l"/>
                <a:tab pos="153035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327150" algn="l"/>
                <a:tab pos="153035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327150" algn="l"/>
                <a:tab pos="153035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327150" algn="l"/>
                <a:tab pos="1530350" algn="l"/>
              </a:tabLst>
              <a:defRPr sz="2400">
                <a:solidFill>
                  <a:schemeClr val="tx1"/>
                </a:solidFill>
                <a:latin typeface="Times New Roman" pitchFamily="18" charset="0"/>
              </a:defRPr>
            </a:lvl9pPr>
          </a:lstStyle>
          <a:p>
            <a:pPr eaLnBrk="1" hangingPunct="1">
              <a:spcBef>
                <a:spcPct val="50000"/>
              </a:spcBef>
            </a:pPr>
            <a:r>
              <a:rPr lang="en-US" dirty="0">
                <a:solidFill>
                  <a:srgbClr val="7030A0"/>
                </a:solidFill>
                <a:latin typeface="Pristina" pitchFamily="66" charset="0"/>
              </a:rPr>
              <a:t>Step II	:	Write the given conditions in mathematical form using h, </a:t>
            </a:r>
            <a:r>
              <a:rPr lang="en-US" dirty="0" smtClean="0">
                <a:solidFill>
                  <a:srgbClr val="7030A0"/>
                </a:solidFill>
                <a:latin typeface="Pristina" pitchFamily="66" charset="0"/>
              </a:rPr>
              <a:t>k</a:t>
            </a:r>
            <a:r>
              <a:rPr lang="en-US" dirty="0" smtClean="0">
                <a:solidFill>
                  <a:srgbClr val="7030A0"/>
                </a:solidFill>
                <a:latin typeface="Trebuchet MS" pitchFamily="34" charset="0"/>
              </a:rPr>
              <a:t>.</a:t>
            </a:r>
            <a:endParaRPr lang="en-US" dirty="0">
              <a:solidFill>
                <a:srgbClr val="7030A0"/>
              </a:solidFill>
              <a:latin typeface="Trebuchet MS" pitchFamily="34" charset="0"/>
            </a:endParaRPr>
          </a:p>
          <a:p>
            <a:pPr eaLnBrk="1" hangingPunct="1">
              <a:spcBef>
                <a:spcPct val="50000"/>
              </a:spcBef>
            </a:pPr>
            <a:r>
              <a:rPr lang="en-US" sz="2200" dirty="0">
                <a:solidFill>
                  <a:srgbClr val="800000"/>
                </a:solidFill>
                <a:latin typeface="Tekton Pro" pitchFamily="34" charset="0"/>
              </a:rPr>
              <a:t>Step III	:	Eliminate the variables, if </a:t>
            </a:r>
            <a:r>
              <a:rPr lang="en-US" sz="2200" dirty="0" smtClean="0">
                <a:solidFill>
                  <a:srgbClr val="800000"/>
                </a:solidFill>
                <a:latin typeface="Tekton Pro" pitchFamily="34" charset="0"/>
              </a:rPr>
              <a:t>any.</a:t>
            </a:r>
            <a:endParaRPr lang="en-US" sz="2200" dirty="0">
              <a:solidFill>
                <a:srgbClr val="800000"/>
              </a:solidFill>
              <a:latin typeface="Tekton Pro" pitchFamily="34" charset="0"/>
            </a:endParaRPr>
          </a:p>
          <a:p>
            <a:pPr eaLnBrk="1" hangingPunct="1">
              <a:spcBef>
                <a:spcPct val="50000"/>
              </a:spcBef>
            </a:pPr>
            <a:r>
              <a:rPr lang="en-US" sz="2200" dirty="0">
                <a:solidFill>
                  <a:srgbClr val="FF0000"/>
                </a:solidFill>
                <a:latin typeface="Trajan Pro" pitchFamily="18" charset="0"/>
              </a:rPr>
              <a:t>Step IV	:	Replace h by x and k by y in Step III. The equation thus obtained is the required equation to </a:t>
            </a:r>
            <a:r>
              <a:rPr lang="en-US" sz="2200" dirty="0" smtClean="0">
                <a:solidFill>
                  <a:srgbClr val="FF0000"/>
                </a:solidFill>
                <a:latin typeface="Trajan Pro" pitchFamily="18" charset="0"/>
              </a:rPr>
              <a:t>locus.</a:t>
            </a:r>
            <a:endParaRPr lang="en-US" sz="2200" dirty="0">
              <a:solidFill>
                <a:srgbClr val="FF0000"/>
              </a:solidFill>
              <a:latin typeface="Trajan Pro" pitchFamily="18" charset="0"/>
            </a:endParaRPr>
          </a:p>
        </p:txBody>
      </p:sp>
      <p:pic>
        <p:nvPicPr>
          <p:cNvPr id="5" name="Picture 8" descr="dancingpencil2"/>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67600" y="2141110"/>
            <a:ext cx="2180868" cy="23479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Scale>
                                      <p:cBhvr>
                                        <p:cTn id="7" dur="1000" decel="50000" fill="hold">
                                          <p:stCondLst>
                                            <p:cond delay="0"/>
                                          </p:stCondLst>
                                        </p:cTn>
                                        <p:tgtEl>
                                          <p:spTgt spid="348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4818"/>
                                        </p:tgtEl>
                                        <p:attrNameLst>
                                          <p:attrName>ppt_x</p:attrName>
                                          <p:attrName>ppt_y</p:attrName>
                                        </p:attrNameLst>
                                      </p:cBhvr>
                                    </p:animMotion>
                                    <p:animEffect transition="in" filter="fade">
                                      <p:cBhvr>
                                        <p:cTn id="9" dur="1000"/>
                                        <p:tgtEl>
                                          <p:spTgt spid="348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34499">
                                            <p:txEl>
                                              <p:pRg st="0" end="0"/>
                                            </p:txEl>
                                          </p:spTgt>
                                        </p:tgtEl>
                                        <p:attrNameLst>
                                          <p:attrName>style.visibility</p:attrName>
                                        </p:attrNameLst>
                                      </p:cBhvr>
                                      <p:to>
                                        <p:strVal val="visible"/>
                                      </p:to>
                                    </p:set>
                                    <p:anim calcmode="lin" valueType="num">
                                      <p:cBhvr additive="base">
                                        <p:cTn id="14" dur="500" fill="hold"/>
                                        <p:tgtEl>
                                          <p:spTgt spid="234499">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234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34499">
                                            <p:txEl>
                                              <p:pRg st="1" end="1"/>
                                            </p:txEl>
                                          </p:spTgt>
                                        </p:tgtEl>
                                        <p:attrNameLst>
                                          <p:attrName>style.visibility</p:attrName>
                                        </p:attrNameLst>
                                      </p:cBhvr>
                                      <p:to>
                                        <p:strVal val="visible"/>
                                      </p:to>
                                    </p:set>
                                    <p:anim calcmode="lin" valueType="num">
                                      <p:cBhvr additive="base">
                                        <p:cTn id="20" dur="500" fill="hold"/>
                                        <p:tgtEl>
                                          <p:spTgt spid="234499">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344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34500">
                                            <p:txEl>
                                              <p:pRg st="0" end="0"/>
                                            </p:txEl>
                                          </p:spTgt>
                                        </p:tgtEl>
                                        <p:attrNameLst>
                                          <p:attrName>style.visibility</p:attrName>
                                        </p:attrNameLst>
                                      </p:cBhvr>
                                      <p:to>
                                        <p:strVal val="visible"/>
                                      </p:to>
                                    </p:set>
                                    <p:anim calcmode="lin" valueType="num">
                                      <p:cBhvr additive="base">
                                        <p:cTn id="26" dur="500" fill="hold"/>
                                        <p:tgtEl>
                                          <p:spTgt spid="234500">
                                            <p:txEl>
                                              <p:pRg st="0" end="0"/>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345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34500">
                                            <p:txEl>
                                              <p:pRg st="1" end="1"/>
                                            </p:txEl>
                                          </p:spTgt>
                                        </p:tgtEl>
                                        <p:attrNameLst>
                                          <p:attrName>style.visibility</p:attrName>
                                        </p:attrNameLst>
                                      </p:cBhvr>
                                      <p:to>
                                        <p:strVal val="visible"/>
                                      </p:to>
                                    </p:set>
                                    <p:anim calcmode="lin" valueType="num">
                                      <p:cBhvr additive="base">
                                        <p:cTn id="32" dur="500" fill="hold"/>
                                        <p:tgtEl>
                                          <p:spTgt spid="234500">
                                            <p:txEl>
                                              <p:pRg st="1" end="1"/>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345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34500">
                                            <p:txEl>
                                              <p:pRg st="2" end="2"/>
                                            </p:txEl>
                                          </p:spTgt>
                                        </p:tgtEl>
                                        <p:attrNameLst>
                                          <p:attrName>style.visibility</p:attrName>
                                        </p:attrNameLst>
                                      </p:cBhvr>
                                      <p:to>
                                        <p:strVal val="visible"/>
                                      </p:to>
                                    </p:set>
                                    <p:anim calcmode="lin" valueType="num">
                                      <p:cBhvr additive="base">
                                        <p:cTn id="38" dur="500" fill="hold"/>
                                        <p:tgtEl>
                                          <p:spTgt spid="234500">
                                            <p:txEl>
                                              <p:pRg st="2" end="2"/>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3450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234499" grpId="0" build="p" autoUpdateAnimBg="0"/>
      <p:bldP spid="23450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381000"/>
            <a:ext cx="5791200" cy="685800"/>
          </a:xfrm>
        </p:spPr>
        <p:txBody>
          <a:bodyPr/>
          <a:lstStyle/>
          <a:p>
            <a:pPr eaLnBrk="1" hangingPunct="1"/>
            <a:r>
              <a:rPr lang="en-US" sz="5400" dirty="0" smtClean="0">
                <a:solidFill>
                  <a:schemeClr val="tx1"/>
                </a:solidFill>
                <a:latin typeface="Batang" pitchFamily="18" charset="-127"/>
                <a:ea typeface="Batang" pitchFamily="18" charset="-127"/>
              </a:rPr>
              <a:t>Shift of Origin</a:t>
            </a:r>
          </a:p>
        </p:txBody>
      </p:sp>
      <p:grpSp>
        <p:nvGrpSpPr>
          <p:cNvPr id="37891" name="Group 3"/>
          <p:cNvGrpSpPr>
            <a:grpSpLocks/>
          </p:cNvGrpSpPr>
          <p:nvPr/>
        </p:nvGrpSpPr>
        <p:grpSpPr bwMode="auto">
          <a:xfrm>
            <a:off x="457200" y="1447800"/>
            <a:ext cx="4419600" cy="3505200"/>
            <a:chOff x="288" y="912"/>
            <a:chExt cx="3408" cy="2976"/>
          </a:xfrm>
        </p:grpSpPr>
        <p:sp>
          <p:nvSpPr>
            <p:cNvPr id="37917" name="Line 4"/>
            <p:cNvSpPr>
              <a:spLocks noChangeShapeType="1"/>
            </p:cNvSpPr>
            <p:nvPr/>
          </p:nvSpPr>
          <p:spPr bwMode="auto">
            <a:xfrm>
              <a:off x="722" y="958"/>
              <a:ext cx="0" cy="2834"/>
            </a:xfrm>
            <a:prstGeom prst="line">
              <a:avLst/>
            </a:prstGeom>
            <a:ln>
              <a:solidFill>
                <a:srgbClr val="FF0000"/>
              </a:solidFill>
              <a:headEnd type="stealth" w="lg" len="lg"/>
              <a:tailEnd type="stealth" w="lg" len="lg"/>
            </a:ln>
            <a:extLst/>
          </p:spPr>
          <p:style>
            <a:lnRef idx="3">
              <a:schemeClr val="accent4"/>
            </a:lnRef>
            <a:fillRef idx="0">
              <a:schemeClr val="accent4"/>
            </a:fillRef>
            <a:effectRef idx="2">
              <a:schemeClr val="accent4"/>
            </a:effectRef>
            <a:fontRef idx="minor">
              <a:schemeClr val="tx1"/>
            </a:fontRef>
          </p:style>
          <p:txBody>
            <a:bodyPr wrap="none"/>
            <a:lstStyle/>
            <a:p>
              <a:endParaRPr lang="en-US"/>
            </a:p>
          </p:txBody>
        </p:sp>
        <p:sp>
          <p:nvSpPr>
            <p:cNvPr id="37918" name="Line 5"/>
            <p:cNvSpPr>
              <a:spLocks noChangeShapeType="1"/>
            </p:cNvSpPr>
            <p:nvPr/>
          </p:nvSpPr>
          <p:spPr bwMode="auto">
            <a:xfrm>
              <a:off x="336" y="3229"/>
              <a:ext cx="3360" cy="0"/>
            </a:xfrm>
            <a:prstGeom prst="line">
              <a:avLst/>
            </a:prstGeom>
            <a:ln>
              <a:solidFill>
                <a:srgbClr val="FF0000"/>
              </a:solidFill>
              <a:headEnd type="stealth" w="lg" len="lg"/>
              <a:tailEnd type="stealth" w="lg" len="lg"/>
            </a:ln>
            <a:extLst/>
          </p:spPr>
          <p:style>
            <a:lnRef idx="3">
              <a:schemeClr val="accent4"/>
            </a:lnRef>
            <a:fillRef idx="0">
              <a:schemeClr val="accent4"/>
            </a:fillRef>
            <a:effectRef idx="2">
              <a:schemeClr val="accent4"/>
            </a:effectRef>
            <a:fontRef idx="minor">
              <a:schemeClr val="tx1"/>
            </a:fontRef>
          </p:style>
          <p:txBody>
            <a:bodyPr wrap="none"/>
            <a:lstStyle/>
            <a:p>
              <a:endParaRPr lang="en-US"/>
            </a:p>
          </p:txBody>
        </p:sp>
        <p:sp>
          <p:nvSpPr>
            <p:cNvPr id="37919" name="Text Box 6"/>
            <p:cNvSpPr txBox="1">
              <a:spLocks noChangeArrowheads="1"/>
            </p:cNvSpPr>
            <p:nvPr/>
          </p:nvSpPr>
          <p:spPr bwMode="auto">
            <a:xfrm>
              <a:off x="3456"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X</a:t>
              </a:r>
              <a:endParaRPr lang="en-US" sz="1800" baseline="-25000">
                <a:latin typeface="Verdana" pitchFamily="34" charset="0"/>
              </a:endParaRPr>
            </a:p>
          </p:txBody>
        </p:sp>
        <p:sp>
          <p:nvSpPr>
            <p:cNvPr id="37920" name="Text Box 7"/>
            <p:cNvSpPr txBox="1">
              <a:spLocks noChangeArrowheads="1"/>
            </p:cNvSpPr>
            <p:nvPr/>
          </p:nvSpPr>
          <p:spPr bwMode="auto">
            <a:xfrm>
              <a:off x="288"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X’</a:t>
              </a:r>
              <a:endParaRPr lang="en-US" sz="1800" baseline="-25000">
                <a:latin typeface="Verdana" pitchFamily="34" charset="0"/>
              </a:endParaRPr>
            </a:p>
          </p:txBody>
        </p:sp>
        <p:sp>
          <p:nvSpPr>
            <p:cNvPr id="37921" name="Text Box 8"/>
            <p:cNvSpPr txBox="1">
              <a:spLocks noChangeArrowheads="1"/>
            </p:cNvSpPr>
            <p:nvPr/>
          </p:nvSpPr>
          <p:spPr bwMode="auto">
            <a:xfrm>
              <a:off x="480" y="3648"/>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Y’</a:t>
              </a:r>
              <a:endParaRPr lang="en-US" sz="1800" baseline="-25000">
                <a:latin typeface="Verdana" pitchFamily="34" charset="0"/>
              </a:endParaRPr>
            </a:p>
          </p:txBody>
        </p:sp>
        <p:sp>
          <p:nvSpPr>
            <p:cNvPr id="37922" name="Text Box 9"/>
            <p:cNvSpPr txBox="1">
              <a:spLocks noChangeArrowheads="1"/>
            </p:cNvSpPr>
            <p:nvPr/>
          </p:nvSpPr>
          <p:spPr bwMode="auto">
            <a:xfrm>
              <a:off x="480"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O</a:t>
              </a:r>
              <a:endParaRPr lang="en-US" sz="1800" baseline="-25000">
                <a:latin typeface="Verdana" pitchFamily="34" charset="0"/>
              </a:endParaRPr>
            </a:p>
          </p:txBody>
        </p:sp>
        <p:sp>
          <p:nvSpPr>
            <p:cNvPr id="37923" name="Text Box 10"/>
            <p:cNvSpPr txBox="1">
              <a:spLocks noChangeArrowheads="1"/>
            </p:cNvSpPr>
            <p:nvPr/>
          </p:nvSpPr>
          <p:spPr bwMode="auto">
            <a:xfrm>
              <a:off x="528" y="912"/>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Y</a:t>
              </a:r>
              <a:endParaRPr lang="en-US" sz="1800" baseline="-25000">
                <a:latin typeface="Verdana" pitchFamily="34" charset="0"/>
              </a:endParaRPr>
            </a:p>
          </p:txBody>
        </p:sp>
      </p:grpSp>
      <p:grpSp>
        <p:nvGrpSpPr>
          <p:cNvPr id="3" name="Group 11"/>
          <p:cNvGrpSpPr>
            <a:grpSpLocks/>
          </p:cNvGrpSpPr>
          <p:nvPr/>
        </p:nvGrpSpPr>
        <p:grpSpPr bwMode="auto">
          <a:xfrm>
            <a:off x="533400" y="1524000"/>
            <a:ext cx="4267200" cy="3276600"/>
            <a:chOff x="336" y="960"/>
            <a:chExt cx="2688" cy="2064"/>
          </a:xfrm>
        </p:grpSpPr>
        <p:sp>
          <p:nvSpPr>
            <p:cNvPr id="37914" name="Line 12"/>
            <p:cNvSpPr>
              <a:spLocks noChangeShapeType="1"/>
            </p:cNvSpPr>
            <p:nvPr/>
          </p:nvSpPr>
          <p:spPr bwMode="auto">
            <a:xfrm>
              <a:off x="1488" y="960"/>
              <a:ext cx="0" cy="2064"/>
            </a:xfrm>
            <a:prstGeom prst="line">
              <a:avLst/>
            </a:prstGeom>
            <a:noFill/>
            <a:ln w="9525">
              <a:solidFill>
                <a:schemeClr val="tx1"/>
              </a:solidFill>
              <a:prstDash val="dash"/>
              <a:round/>
              <a:headEnd type="stealth" w="lg" len="lg"/>
              <a:tailEnd type="stealth" w="lg" len="lg"/>
            </a:ln>
            <a:extLst>
              <a:ext uri="{909E8E84-426E-40DD-AFC4-6F175D3DCCD1}">
                <a14:hiddenFill xmlns:a14="http://schemas.microsoft.com/office/drawing/2010/main" xmlns="">
                  <a:noFill/>
                </a14:hiddenFill>
              </a:ext>
            </a:extLst>
          </p:spPr>
          <p:txBody>
            <a:bodyPr wrap="none"/>
            <a:lstStyle/>
            <a:p>
              <a:endParaRPr lang="en-US"/>
            </a:p>
          </p:txBody>
        </p:sp>
        <p:sp>
          <p:nvSpPr>
            <p:cNvPr id="37915" name="Line 13"/>
            <p:cNvSpPr>
              <a:spLocks noChangeShapeType="1"/>
            </p:cNvSpPr>
            <p:nvPr/>
          </p:nvSpPr>
          <p:spPr bwMode="auto">
            <a:xfrm flipV="1">
              <a:off x="336" y="2064"/>
              <a:ext cx="2688" cy="0"/>
            </a:xfrm>
            <a:prstGeom prst="line">
              <a:avLst/>
            </a:prstGeom>
            <a:noFill/>
            <a:ln w="9525">
              <a:solidFill>
                <a:schemeClr val="tx1"/>
              </a:solidFill>
              <a:prstDash val="dash"/>
              <a:round/>
              <a:headEnd type="stealth" w="lg" len="lg"/>
              <a:tailEnd type="stealth" w="lg" len="lg"/>
            </a:ln>
            <a:extLst>
              <a:ext uri="{909E8E84-426E-40DD-AFC4-6F175D3DCCD1}">
                <a14:hiddenFill xmlns:a14="http://schemas.microsoft.com/office/drawing/2010/main" xmlns="">
                  <a:noFill/>
                </a14:hiddenFill>
              </a:ext>
            </a:extLst>
          </p:spPr>
          <p:txBody>
            <a:bodyPr wrap="none"/>
            <a:lstStyle/>
            <a:p>
              <a:endParaRPr lang="en-US"/>
            </a:p>
          </p:txBody>
        </p:sp>
        <p:sp>
          <p:nvSpPr>
            <p:cNvPr id="37916" name="Text Box 14"/>
            <p:cNvSpPr txBox="1">
              <a:spLocks noChangeArrowheads="1"/>
            </p:cNvSpPr>
            <p:nvPr/>
          </p:nvSpPr>
          <p:spPr bwMode="auto">
            <a:xfrm>
              <a:off x="1488" y="2064"/>
              <a:ext cx="67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a:latin typeface="Verdana" pitchFamily="34" charset="0"/>
                </a:rPr>
                <a:t>O’(h,k)</a:t>
              </a:r>
            </a:p>
          </p:txBody>
        </p:sp>
      </p:grpSp>
      <p:grpSp>
        <p:nvGrpSpPr>
          <p:cNvPr id="4" name="Group 15"/>
          <p:cNvGrpSpPr>
            <a:grpSpLocks/>
          </p:cNvGrpSpPr>
          <p:nvPr/>
        </p:nvGrpSpPr>
        <p:grpSpPr bwMode="auto">
          <a:xfrm>
            <a:off x="1017588" y="1828800"/>
            <a:ext cx="3630612" cy="2995613"/>
            <a:chOff x="641" y="1152"/>
            <a:chExt cx="2287" cy="1887"/>
          </a:xfrm>
        </p:grpSpPr>
        <p:grpSp>
          <p:nvGrpSpPr>
            <p:cNvPr id="37905" name="Group 16"/>
            <p:cNvGrpSpPr>
              <a:grpSpLocks/>
            </p:cNvGrpSpPr>
            <p:nvPr/>
          </p:nvGrpSpPr>
          <p:grpSpPr bwMode="auto">
            <a:xfrm>
              <a:off x="2016" y="1152"/>
              <a:ext cx="672" cy="312"/>
              <a:chOff x="2016" y="1152"/>
              <a:chExt cx="672" cy="312"/>
            </a:xfrm>
          </p:grpSpPr>
          <p:sp>
            <p:nvSpPr>
              <p:cNvPr id="37912" name="Oval 17"/>
              <p:cNvSpPr>
                <a:spLocks noChangeArrowheads="1"/>
              </p:cNvSpPr>
              <p:nvPr/>
            </p:nvSpPr>
            <p:spPr bwMode="auto">
              <a:xfrm>
                <a:off x="2136" y="1416"/>
                <a:ext cx="48" cy="48"/>
              </a:xfrm>
              <a:prstGeom prst="ellipse">
                <a:avLst/>
              </a:prstGeom>
              <a:solidFill>
                <a:srgbClr val="000000"/>
              </a:solidFill>
              <a:ln w="9525">
                <a:solidFill>
                  <a:schemeClr val="tx1"/>
                </a:solidFill>
                <a:round/>
                <a:headEnd type="none" w="lg" len="lg"/>
                <a:tailEnd type="none" w="lg" len="lg"/>
              </a:ln>
            </p:spPr>
            <p:txBody>
              <a:bodyPr wrap="none" anchor="ctr"/>
              <a:lstStyle/>
              <a:p>
                <a:endParaRPr lang="en-US"/>
              </a:p>
            </p:txBody>
          </p:sp>
          <p:sp>
            <p:nvSpPr>
              <p:cNvPr id="37913" name="Text Box 18"/>
              <p:cNvSpPr txBox="1">
                <a:spLocks noChangeArrowheads="1"/>
              </p:cNvSpPr>
              <p:nvPr/>
            </p:nvSpPr>
            <p:spPr bwMode="auto">
              <a:xfrm>
                <a:off x="2016" y="1152"/>
                <a:ext cx="67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P(x,y)</a:t>
                </a:r>
              </a:p>
            </p:txBody>
          </p:sp>
        </p:grpSp>
        <p:sp>
          <p:nvSpPr>
            <p:cNvPr id="37906" name="Line 19"/>
            <p:cNvSpPr>
              <a:spLocks noChangeShapeType="1"/>
            </p:cNvSpPr>
            <p:nvPr/>
          </p:nvSpPr>
          <p:spPr bwMode="auto">
            <a:xfrm>
              <a:off x="2160" y="1440"/>
              <a:ext cx="0" cy="1584"/>
            </a:xfrm>
            <a:prstGeom prst="line">
              <a:avLst/>
            </a:prstGeom>
            <a:noFill/>
            <a:ln w="9525">
              <a:solidFill>
                <a:schemeClr val="tx1"/>
              </a:solidFill>
              <a:prstDash val="dash"/>
              <a:round/>
              <a:headEnd type="none" w="lg" len="lg"/>
              <a:tailEnd type="none" w="lg" len="lg"/>
            </a:ln>
            <a:extLst>
              <a:ext uri="{909E8E84-426E-40DD-AFC4-6F175D3DCCD1}">
                <a14:hiddenFill xmlns:a14="http://schemas.microsoft.com/office/drawing/2010/main" xmlns="">
                  <a:noFill/>
                </a14:hiddenFill>
              </a:ext>
            </a:extLst>
          </p:spPr>
          <p:txBody>
            <a:bodyPr wrap="none"/>
            <a:lstStyle/>
            <a:p>
              <a:endParaRPr lang="en-US"/>
            </a:p>
          </p:txBody>
        </p:sp>
        <p:sp>
          <p:nvSpPr>
            <p:cNvPr id="37907" name="Line 20"/>
            <p:cNvSpPr>
              <a:spLocks noChangeShapeType="1"/>
            </p:cNvSpPr>
            <p:nvPr/>
          </p:nvSpPr>
          <p:spPr bwMode="auto">
            <a:xfrm flipH="1">
              <a:off x="643" y="1440"/>
              <a:ext cx="2045" cy="0"/>
            </a:xfrm>
            <a:prstGeom prst="line">
              <a:avLst/>
            </a:prstGeom>
            <a:noFill/>
            <a:ln w="9525">
              <a:solidFill>
                <a:schemeClr val="tx1"/>
              </a:solidFill>
              <a:prstDash val="dash"/>
              <a:round/>
              <a:headEnd type="none" w="lg" len="lg"/>
              <a:tailEnd type="none" w="lg" len="lg"/>
            </a:ln>
            <a:extLst>
              <a:ext uri="{909E8E84-426E-40DD-AFC4-6F175D3DCCD1}">
                <a14:hiddenFill xmlns:a14="http://schemas.microsoft.com/office/drawing/2010/main" xmlns="">
                  <a:noFill/>
                </a14:hiddenFill>
              </a:ext>
            </a:extLst>
          </p:spPr>
          <p:txBody>
            <a:bodyPr wrap="none"/>
            <a:lstStyle/>
            <a:p>
              <a:endParaRPr lang="en-US"/>
            </a:p>
          </p:txBody>
        </p:sp>
        <p:sp>
          <p:nvSpPr>
            <p:cNvPr id="37908" name="Line 21"/>
            <p:cNvSpPr>
              <a:spLocks noChangeShapeType="1"/>
            </p:cNvSpPr>
            <p:nvPr/>
          </p:nvSpPr>
          <p:spPr bwMode="auto">
            <a:xfrm>
              <a:off x="641" y="2799"/>
              <a:ext cx="1519" cy="0"/>
            </a:xfrm>
            <a:prstGeom prst="line">
              <a:avLst/>
            </a:prstGeom>
            <a:noFill/>
            <a:ln w="9525">
              <a:solidFill>
                <a:schemeClr val="tx1"/>
              </a:solidFill>
              <a:round/>
              <a:headEnd type="stealth" w="lg" len="lg"/>
              <a:tailEnd type="stealth" w="lg" len="lg"/>
            </a:ln>
            <a:extLst>
              <a:ext uri="{909E8E84-426E-40DD-AFC4-6F175D3DCCD1}">
                <a14:hiddenFill xmlns:a14="http://schemas.microsoft.com/office/drawing/2010/main" xmlns="">
                  <a:noFill/>
                </a14:hiddenFill>
              </a:ext>
            </a:extLst>
          </p:spPr>
          <p:txBody>
            <a:bodyPr wrap="none"/>
            <a:lstStyle/>
            <a:p>
              <a:endParaRPr lang="en-US"/>
            </a:p>
          </p:txBody>
        </p:sp>
        <p:sp>
          <p:nvSpPr>
            <p:cNvPr id="37909" name="Line 22"/>
            <p:cNvSpPr>
              <a:spLocks noChangeShapeType="1"/>
            </p:cNvSpPr>
            <p:nvPr/>
          </p:nvSpPr>
          <p:spPr bwMode="auto">
            <a:xfrm>
              <a:off x="2688" y="1440"/>
              <a:ext cx="0" cy="1181"/>
            </a:xfrm>
            <a:prstGeom prst="line">
              <a:avLst/>
            </a:prstGeom>
            <a:noFill/>
            <a:ln w="9525">
              <a:solidFill>
                <a:schemeClr val="tx1"/>
              </a:solidFill>
              <a:round/>
              <a:headEnd type="stealth" w="lg" len="lg"/>
              <a:tailEnd type="stealth" w="lg" len="lg"/>
            </a:ln>
            <a:extLst>
              <a:ext uri="{909E8E84-426E-40DD-AFC4-6F175D3DCCD1}">
                <a14:hiddenFill xmlns:a14="http://schemas.microsoft.com/office/drawing/2010/main" xmlns="">
                  <a:noFill/>
                </a14:hiddenFill>
              </a:ext>
            </a:extLst>
          </p:spPr>
          <p:txBody>
            <a:bodyPr wrap="none"/>
            <a:lstStyle/>
            <a:p>
              <a:endParaRPr lang="en-US"/>
            </a:p>
          </p:txBody>
        </p:sp>
        <p:sp>
          <p:nvSpPr>
            <p:cNvPr id="37910" name="Text Box 23"/>
            <p:cNvSpPr txBox="1">
              <a:spLocks noChangeArrowheads="1"/>
            </p:cNvSpPr>
            <p:nvPr/>
          </p:nvSpPr>
          <p:spPr bwMode="auto">
            <a:xfrm>
              <a:off x="1200" y="2799"/>
              <a:ext cx="20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x</a:t>
              </a:r>
            </a:p>
          </p:txBody>
        </p:sp>
        <p:sp>
          <p:nvSpPr>
            <p:cNvPr id="37911" name="Text Box 24"/>
            <p:cNvSpPr txBox="1">
              <a:spLocks noChangeArrowheads="1"/>
            </p:cNvSpPr>
            <p:nvPr/>
          </p:nvSpPr>
          <p:spPr bwMode="auto">
            <a:xfrm>
              <a:off x="2705" y="1824"/>
              <a:ext cx="223"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y</a:t>
              </a:r>
            </a:p>
          </p:txBody>
        </p:sp>
      </p:grpSp>
      <p:grpSp>
        <p:nvGrpSpPr>
          <p:cNvPr id="6" name="Group 25"/>
          <p:cNvGrpSpPr>
            <a:grpSpLocks/>
          </p:cNvGrpSpPr>
          <p:nvPr/>
        </p:nvGrpSpPr>
        <p:grpSpPr bwMode="auto">
          <a:xfrm>
            <a:off x="2362200" y="2324100"/>
            <a:ext cx="1751013" cy="952500"/>
            <a:chOff x="1488" y="1464"/>
            <a:chExt cx="1103" cy="600"/>
          </a:xfrm>
        </p:grpSpPr>
        <p:sp>
          <p:nvSpPr>
            <p:cNvPr id="37901" name="Line 26"/>
            <p:cNvSpPr>
              <a:spLocks noChangeShapeType="1"/>
            </p:cNvSpPr>
            <p:nvPr/>
          </p:nvSpPr>
          <p:spPr bwMode="auto">
            <a:xfrm>
              <a:off x="1488" y="1902"/>
              <a:ext cx="672" cy="0"/>
            </a:xfrm>
            <a:prstGeom prst="line">
              <a:avLst/>
            </a:prstGeom>
            <a:noFill/>
            <a:ln w="9525">
              <a:solidFill>
                <a:schemeClr val="tx1"/>
              </a:solidFill>
              <a:round/>
              <a:headEnd type="stealth" w="lg" len="lg"/>
              <a:tailEnd type="stealth" w="lg" len="lg"/>
            </a:ln>
            <a:extLst>
              <a:ext uri="{909E8E84-426E-40DD-AFC4-6F175D3DCCD1}">
                <a14:hiddenFill xmlns:a14="http://schemas.microsoft.com/office/drawing/2010/main" xmlns="">
                  <a:noFill/>
                </a14:hiddenFill>
              </a:ext>
            </a:extLst>
          </p:spPr>
          <p:txBody>
            <a:bodyPr wrap="none"/>
            <a:lstStyle/>
            <a:p>
              <a:endParaRPr lang="en-US"/>
            </a:p>
          </p:txBody>
        </p:sp>
        <p:sp>
          <p:nvSpPr>
            <p:cNvPr id="37902" name="Line 27"/>
            <p:cNvSpPr>
              <a:spLocks noChangeShapeType="1"/>
            </p:cNvSpPr>
            <p:nvPr/>
          </p:nvSpPr>
          <p:spPr bwMode="auto">
            <a:xfrm>
              <a:off x="2386" y="1464"/>
              <a:ext cx="0" cy="600"/>
            </a:xfrm>
            <a:prstGeom prst="line">
              <a:avLst/>
            </a:prstGeom>
            <a:noFill/>
            <a:ln w="9525">
              <a:solidFill>
                <a:schemeClr val="tx1"/>
              </a:solidFill>
              <a:round/>
              <a:headEnd type="stealth" w="lg" len="lg"/>
              <a:tailEnd type="stealth" w="lg" len="lg"/>
            </a:ln>
            <a:extLst>
              <a:ext uri="{909E8E84-426E-40DD-AFC4-6F175D3DCCD1}">
                <a14:hiddenFill xmlns:a14="http://schemas.microsoft.com/office/drawing/2010/main" xmlns="">
                  <a:noFill/>
                </a14:hiddenFill>
              </a:ext>
            </a:extLst>
          </p:spPr>
          <p:txBody>
            <a:bodyPr wrap="none"/>
            <a:lstStyle/>
            <a:p>
              <a:endParaRPr lang="en-US"/>
            </a:p>
          </p:txBody>
        </p:sp>
        <p:sp>
          <p:nvSpPr>
            <p:cNvPr id="37903" name="Text Box 28"/>
            <p:cNvSpPr txBox="1">
              <a:spLocks noChangeArrowheads="1"/>
            </p:cNvSpPr>
            <p:nvPr/>
          </p:nvSpPr>
          <p:spPr bwMode="auto">
            <a:xfrm>
              <a:off x="1729" y="1662"/>
              <a:ext cx="191"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X</a:t>
              </a:r>
            </a:p>
          </p:txBody>
        </p:sp>
        <p:sp>
          <p:nvSpPr>
            <p:cNvPr id="37904" name="Text Box 29"/>
            <p:cNvSpPr txBox="1">
              <a:spLocks noChangeArrowheads="1"/>
            </p:cNvSpPr>
            <p:nvPr/>
          </p:nvSpPr>
          <p:spPr bwMode="auto">
            <a:xfrm>
              <a:off x="2400" y="1632"/>
              <a:ext cx="191"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Y</a:t>
              </a:r>
            </a:p>
          </p:txBody>
        </p:sp>
      </p:grpSp>
      <p:sp>
        <p:nvSpPr>
          <p:cNvPr id="240670" name="Text Box 30"/>
          <p:cNvSpPr txBox="1">
            <a:spLocks noChangeArrowheads="1"/>
          </p:cNvSpPr>
          <p:nvPr/>
        </p:nvSpPr>
        <p:spPr bwMode="auto">
          <a:xfrm>
            <a:off x="4876800" y="3200400"/>
            <a:ext cx="3581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dirty="0">
                <a:latin typeface="Tekton Pro Ext" pitchFamily="34" charset="0"/>
              </a:rPr>
              <a:t>Consider a point P(x, y)</a:t>
            </a:r>
          </a:p>
        </p:txBody>
      </p:sp>
      <p:sp>
        <p:nvSpPr>
          <p:cNvPr id="240671" name="Text Box 31"/>
          <p:cNvSpPr txBox="1">
            <a:spLocks noChangeArrowheads="1"/>
          </p:cNvSpPr>
          <p:nvPr/>
        </p:nvSpPr>
        <p:spPr bwMode="auto">
          <a:xfrm>
            <a:off x="4876800" y="3657600"/>
            <a:ext cx="3581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dirty="0">
                <a:solidFill>
                  <a:srgbClr val="7E0000"/>
                </a:solidFill>
                <a:latin typeface="Trebuchet MS" pitchFamily="34" charset="0"/>
              </a:rPr>
              <a:t>Let the origin be shifted to O’ with coordinates (h, k) relative to old axes</a:t>
            </a:r>
          </a:p>
        </p:txBody>
      </p:sp>
      <p:sp>
        <p:nvSpPr>
          <p:cNvPr id="240672" name="Text Box 32"/>
          <p:cNvSpPr txBox="1">
            <a:spLocks noChangeArrowheads="1"/>
          </p:cNvSpPr>
          <p:nvPr/>
        </p:nvSpPr>
        <p:spPr bwMode="auto">
          <a:xfrm>
            <a:off x="4876800" y="4648200"/>
            <a:ext cx="3581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dirty="0">
                <a:solidFill>
                  <a:srgbClr val="CC3300"/>
                </a:solidFill>
                <a:latin typeface="Trajan Pro" pitchFamily="18" charset="0"/>
              </a:rPr>
              <a:t>Let new P </a:t>
            </a:r>
            <a:r>
              <a:rPr lang="en-US" sz="2000" dirty="0">
                <a:solidFill>
                  <a:srgbClr val="CC3300"/>
                </a:solidFill>
                <a:latin typeface="Trajan Pro" pitchFamily="18" charset="0"/>
                <a:sym typeface="Symbol" pitchFamily="18" charset="2"/>
              </a:rPr>
              <a:t> (X, Y</a:t>
            </a:r>
            <a:r>
              <a:rPr lang="en-US" sz="2000" dirty="0">
                <a:latin typeface="Verdana" pitchFamily="34" charset="0"/>
                <a:sym typeface="Symbol" pitchFamily="18" charset="2"/>
              </a:rPr>
              <a:t>)</a:t>
            </a:r>
            <a:endParaRPr lang="en-US" sz="2000" dirty="0">
              <a:latin typeface="Verdana" pitchFamily="34" charset="0"/>
            </a:endParaRPr>
          </a:p>
        </p:txBody>
      </p:sp>
      <p:sp>
        <p:nvSpPr>
          <p:cNvPr id="240673" name="Text Box 33"/>
          <p:cNvSpPr txBox="1">
            <a:spLocks noChangeArrowheads="1"/>
          </p:cNvSpPr>
          <p:nvPr/>
        </p:nvSpPr>
        <p:spPr bwMode="auto">
          <a:xfrm>
            <a:off x="533400" y="5029200"/>
            <a:ext cx="3200400" cy="381000"/>
          </a:xfrm>
          <a:prstGeom prst="rect">
            <a:avLst/>
          </a:prstGeom>
          <a:solidFill>
            <a:srgbClr val="7E0000"/>
          </a:solidFill>
          <a:ln>
            <a:noFill/>
          </a:ln>
          <a:extLst>
            <a:ext uri="{91240B29-F687-4F45-9708-019B960494DF}">
              <a14:hiddenLine xmlns:a14="http://schemas.microsoft.com/office/drawing/2010/main" xmlns="" w="28575">
                <a:solidFill>
                  <a:srgbClr val="000000"/>
                </a:solidFill>
                <a:miter lim="800000"/>
                <a:headEnd type="none" w="lg" len="lg"/>
                <a:tailEnd type="none" w="lg" len="lg"/>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a:solidFill>
                  <a:srgbClr val="FFFF00"/>
                </a:solidFill>
                <a:latin typeface="Verdana" pitchFamily="34" charset="0"/>
                <a:sym typeface="Symbol" pitchFamily="18" charset="2"/>
              </a:rPr>
              <a:t> x = X + h, y = Y + k</a:t>
            </a:r>
            <a:endParaRPr lang="en-US" sz="2000">
              <a:solidFill>
                <a:srgbClr val="FFFF00"/>
              </a:solidFill>
              <a:latin typeface="Verdana" pitchFamily="34" charset="0"/>
            </a:endParaRPr>
          </a:p>
        </p:txBody>
      </p:sp>
      <p:sp>
        <p:nvSpPr>
          <p:cNvPr id="240674" name="Text Box 34"/>
          <p:cNvSpPr txBox="1">
            <a:spLocks noChangeArrowheads="1"/>
          </p:cNvSpPr>
          <p:nvPr/>
        </p:nvSpPr>
        <p:spPr bwMode="auto">
          <a:xfrm>
            <a:off x="533400" y="5410200"/>
            <a:ext cx="3200400" cy="381000"/>
          </a:xfrm>
          <a:prstGeom prst="rect">
            <a:avLst/>
          </a:prstGeom>
          <a:solidFill>
            <a:srgbClr val="7E0000"/>
          </a:solidFill>
          <a:ln>
            <a:noFill/>
          </a:ln>
          <a:extLst>
            <a:ext uri="{91240B29-F687-4F45-9708-019B960494DF}">
              <a14:hiddenLine xmlns:a14="http://schemas.microsoft.com/office/drawing/2010/main" xmlns="" w="28575">
                <a:solidFill>
                  <a:srgbClr val="000000"/>
                </a:solidFill>
                <a:miter lim="800000"/>
                <a:headEnd type="none" w="lg" len="lg"/>
                <a:tailEnd type="none" w="lg" len="lg"/>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a:solidFill>
                  <a:srgbClr val="FFFF00"/>
                </a:solidFill>
                <a:latin typeface="Verdana" pitchFamily="34" charset="0"/>
                <a:sym typeface="Symbol" pitchFamily="18" charset="2"/>
              </a:rPr>
              <a:t> X = x - h, Y = y - k</a:t>
            </a:r>
            <a:endParaRPr lang="en-US" sz="2000">
              <a:solidFill>
                <a:srgbClr val="FFFF00"/>
              </a:solidFill>
              <a:latin typeface="Verdana" pitchFamily="34" charset="0"/>
            </a:endParaRPr>
          </a:p>
        </p:txBody>
      </p:sp>
      <p:sp>
        <p:nvSpPr>
          <p:cNvPr id="240675" name="Text Box 35"/>
          <p:cNvSpPr txBox="1">
            <a:spLocks noChangeArrowheads="1"/>
          </p:cNvSpPr>
          <p:nvPr/>
        </p:nvSpPr>
        <p:spPr bwMode="auto">
          <a:xfrm>
            <a:off x="533400" y="5715000"/>
            <a:ext cx="7924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dirty="0">
                <a:solidFill>
                  <a:srgbClr val="FFFF00"/>
                </a:solidFill>
                <a:latin typeface="Tw Cen MT Condensed Extra Bold" pitchFamily="34" charset="0"/>
                <a:sym typeface="Symbol" pitchFamily="18" charset="2"/>
              </a:rPr>
              <a:t>O  (-h, -k) with reference to new axes </a:t>
            </a:r>
          </a:p>
        </p:txBody>
      </p:sp>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0670"/>
                                        </p:tgtEl>
                                        <p:attrNameLst>
                                          <p:attrName>style.visibility</p:attrName>
                                        </p:attrNameLst>
                                      </p:cBhvr>
                                      <p:to>
                                        <p:strVal val="visible"/>
                                      </p:to>
                                    </p:set>
                                    <p:anim calcmode="lin" valueType="num">
                                      <p:cBhvr additive="base">
                                        <p:cTn id="7" dur="500" fill="hold"/>
                                        <p:tgtEl>
                                          <p:spTgt spid="240670"/>
                                        </p:tgtEl>
                                        <p:attrNameLst>
                                          <p:attrName>ppt_x</p:attrName>
                                        </p:attrNameLst>
                                      </p:cBhvr>
                                      <p:tavLst>
                                        <p:tav tm="0">
                                          <p:val>
                                            <p:strVal val="1+#ppt_w/2"/>
                                          </p:val>
                                        </p:tav>
                                        <p:tav tm="100000">
                                          <p:val>
                                            <p:strVal val="#ppt_x"/>
                                          </p:val>
                                        </p:tav>
                                      </p:tavLst>
                                    </p:anim>
                                    <p:anim calcmode="lin" valueType="num">
                                      <p:cBhvr additive="base">
                                        <p:cTn id="8" dur="500" fill="hold"/>
                                        <p:tgtEl>
                                          <p:spTgt spid="24067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40671"/>
                                        </p:tgtEl>
                                        <p:attrNameLst>
                                          <p:attrName>style.visibility</p:attrName>
                                        </p:attrNameLst>
                                      </p:cBhvr>
                                      <p:to>
                                        <p:strVal val="visible"/>
                                      </p:to>
                                    </p:set>
                                    <p:anim calcmode="lin" valueType="num">
                                      <p:cBhvr additive="base">
                                        <p:cTn id="17" dur="500" fill="hold"/>
                                        <p:tgtEl>
                                          <p:spTgt spid="240671"/>
                                        </p:tgtEl>
                                        <p:attrNameLst>
                                          <p:attrName>ppt_x</p:attrName>
                                        </p:attrNameLst>
                                      </p:cBhvr>
                                      <p:tavLst>
                                        <p:tav tm="0">
                                          <p:val>
                                            <p:strVal val="1+#ppt_w/2"/>
                                          </p:val>
                                        </p:tav>
                                        <p:tav tm="100000">
                                          <p:val>
                                            <p:strVal val="#ppt_x"/>
                                          </p:val>
                                        </p:tav>
                                      </p:tavLst>
                                    </p:anim>
                                    <p:anim calcmode="lin" valueType="num">
                                      <p:cBhvr additive="base">
                                        <p:cTn id="18" dur="500" fill="hold"/>
                                        <p:tgtEl>
                                          <p:spTgt spid="24067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4" presetClass="entr" presetSubtype="32"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ou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40672"/>
                                        </p:tgtEl>
                                        <p:attrNameLst>
                                          <p:attrName>style.visibility</p:attrName>
                                        </p:attrNameLst>
                                      </p:cBhvr>
                                      <p:to>
                                        <p:strVal val="visible"/>
                                      </p:to>
                                    </p:set>
                                    <p:anim calcmode="lin" valueType="num">
                                      <p:cBhvr additive="base">
                                        <p:cTn id="27" dur="500" fill="hold"/>
                                        <p:tgtEl>
                                          <p:spTgt spid="240672"/>
                                        </p:tgtEl>
                                        <p:attrNameLst>
                                          <p:attrName>ppt_x</p:attrName>
                                        </p:attrNameLst>
                                      </p:cBhvr>
                                      <p:tavLst>
                                        <p:tav tm="0">
                                          <p:val>
                                            <p:strVal val="1+#ppt_w/2"/>
                                          </p:val>
                                        </p:tav>
                                        <p:tav tm="100000">
                                          <p:val>
                                            <p:strVal val="#ppt_x"/>
                                          </p:val>
                                        </p:tav>
                                      </p:tavLst>
                                    </p:anim>
                                    <p:anim calcmode="lin" valueType="num">
                                      <p:cBhvr additive="base">
                                        <p:cTn id="28" dur="500" fill="hold"/>
                                        <p:tgtEl>
                                          <p:spTgt spid="240672"/>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4" presetClass="entr" presetSubtype="32"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out)">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0673"/>
                                        </p:tgtEl>
                                        <p:attrNameLst>
                                          <p:attrName>style.visibility</p:attrName>
                                        </p:attrNameLst>
                                      </p:cBhvr>
                                      <p:to>
                                        <p:strVal val="visible"/>
                                      </p:to>
                                    </p:set>
                                    <p:anim calcmode="lin" valueType="num">
                                      <p:cBhvr additive="base">
                                        <p:cTn id="37" dur="500" fill="hold"/>
                                        <p:tgtEl>
                                          <p:spTgt spid="240673"/>
                                        </p:tgtEl>
                                        <p:attrNameLst>
                                          <p:attrName>ppt_x</p:attrName>
                                        </p:attrNameLst>
                                      </p:cBhvr>
                                      <p:tavLst>
                                        <p:tav tm="0">
                                          <p:val>
                                            <p:strVal val="0-#ppt_w/2"/>
                                          </p:val>
                                        </p:tav>
                                        <p:tav tm="100000">
                                          <p:val>
                                            <p:strVal val="#ppt_x"/>
                                          </p:val>
                                        </p:tav>
                                      </p:tavLst>
                                    </p:anim>
                                    <p:anim calcmode="lin" valueType="num">
                                      <p:cBhvr additive="base">
                                        <p:cTn id="38" dur="500" fill="hold"/>
                                        <p:tgtEl>
                                          <p:spTgt spid="24067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00"/>
                            </p:stCondLst>
                            <p:childTnLst>
                              <p:par>
                                <p:cTn id="40" presetID="2" presetClass="entr" presetSubtype="8" fill="hold" grpId="0" nodeType="afterEffect">
                                  <p:stCondLst>
                                    <p:cond delay="0"/>
                                  </p:stCondLst>
                                  <p:childTnLst>
                                    <p:set>
                                      <p:cBhvr>
                                        <p:cTn id="41" dur="1" fill="hold">
                                          <p:stCondLst>
                                            <p:cond delay="0"/>
                                          </p:stCondLst>
                                        </p:cTn>
                                        <p:tgtEl>
                                          <p:spTgt spid="240674"/>
                                        </p:tgtEl>
                                        <p:attrNameLst>
                                          <p:attrName>style.visibility</p:attrName>
                                        </p:attrNameLst>
                                      </p:cBhvr>
                                      <p:to>
                                        <p:strVal val="visible"/>
                                      </p:to>
                                    </p:set>
                                    <p:anim calcmode="lin" valueType="num">
                                      <p:cBhvr additive="base">
                                        <p:cTn id="42" dur="500" fill="hold"/>
                                        <p:tgtEl>
                                          <p:spTgt spid="240674"/>
                                        </p:tgtEl>
                                        <p:attrNameLst>
                                          <p:attrName>ppt_x</p:attrName>
                                        </p:attrNameLst>
                                      </p:cBhvr>
                                      <p:tavLst>
                                        <p:tav tm="0">
                                          <p:val>
                                            <p:strVal val="0-#ppt_w/2"/>
                                          </p:val>
                                        </p:tav>
                                        <p:tav tm="100000">
                                          <p:val>
                                            <p:strVal val="#ppt_x"/>
                                          </p:val>
                                        </p:tav>
                                      </p:tavLst>
                                    </p:anim>
                                    <p:anim calcmode="lin" valueType="num">
                                      <p:cBhvr additive="base">
                                        <p:cTn id="43" dur="500" fill="hold"/>
                                        <p:tgtEl>
                                          <p:spTgt spid="240674"/>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40675"/>
                                        </p:tgtEl>
                                        <p:attrNameLst>
                                          <p:attrName>style.visibility</p:attrName>
                                        </p:attrNameLst>
                                      </p:cBhvr>
                                      <p:to>
                                        <p:strVal val="visible"/>
                                      </p:to>
                                    </p:set>
                                    <p:anim calcmode="lin" valueType="num">
                                      <p:cBhvr additive="base">
                                        <p:cTn id="48" dur="500" fill="hold"/>
                                        <p:tgtEl>
                                          <p:spTgt spid="240675"/>
                                        </p:tgtEl>
                                        <p:attrNameLst>
                                          <p:attrName>ppt_x</p:attrName>
                                        </p:attrNameLst>
                                      </p:cBhvr>
                                      <p:tavLst>
                                        <p:tav tm="0">
                                          <p:val>
                                            <p:strVal val="0-#ppt_w/2"/>
                                          </p:val>
                                        </p:tav>
                                        <p:tav tm="100000">
                                          <p:val>
                                            <p:strVal val="#ppt_x"/>
                                          </p:val>
                                        </p:tav>
                                      </p:tavLst>
                                    </p:anim>
                                    <p:anim calcmode="lin" valueType="num">
                                      <p:cBhvr additive="base">
                                        <p:cTn id="49" dur="500" fill="hold"/>
                                        <p:tgtEl>
                                          <p:spTgt spid="2406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70" grpId="0" autoUpdateAnimBg="0"/>
      <p:bldP spid="240671" grpId="0" autoUpdateAnimBg="0"/>
      <p:bldP spid="240672" grpId="0" autoUpdateAnimBg="0"/>
      <p:bldP spid="240673" grpId="0" animBg="1" autoUpdateAnimBg="0"/>
      <p:bldP spid="240674" grpId="0" animBg="1" autoUpdateAnimBg="0"/>
      <p:bldP spid="24067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Text Box 3"/>
          <p:cNvSpPr txBox="1">
            <a:spLocks noChangeArrowheads="1"/>
          </p:cNvSpPr>
          <p:nvPr/>
        </p:nvSpPr>
        <p:spPr bwMode="auto">
          <a:xfrm>
            <a:off x="304800" y="-146905"/>
            <a:ext cx="8000999" cy="4878259"/>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8000" b="1" dirty="0" smtClean="0">
                <a:solidFill>
                  <a:srgbClr val="92D050"/>
                </a:solidFill>
                <a:effectLst>
                  <a:outerShdw blurRad="38100" dist="38100" dir="2700000" algn="tl">
                    <a:srgbClr val="000000">
                      <a:alpha val="43137"/>
                    </a:srgbClr>
                  </a:outerShdw>
                </a:effectLst>
                <a:latin typeface="Algerian" pitchFamily="82" charset="0"/>
              </a:rPr>
              <a:t>Coordinate Geometry          </a:t>
            </a:r>
            <a:r>
              <a:rPr lang="en-US" sz="3200" b="1" dirty="0" smtClean="0">
                <a:solidFill>
                  <a:srgbClr val="2C2CB0"/>
                </a:solidFill>
                <a:effectLst>
                  <a:reflection blurRad="6350" stA="55000" endA="50" endPos="85000" dir="5400000" sy="-100000" algn="bl" rotWithShape="0"/>
                </a:effectLst>
                <a:latin typeface="Tekton Pro Ext" pitchFamily="34" charset="0"/>
              </a:rPr>
              <a:t>MADE BY-RITESH KUMAR</a:t>
            </a:r>
            <a:endParaRPr lang="en-US" sz="3200" b="1" dirty="0">
              <a:solidFill>
                <a:srgbClr val="2C2CB0"/>
              </a:solidFill>
              <a:effectLst>
                <a:reflection blurRad="6350" stA="55000" endA="50" endPos="85000" dir="5400000" sy="-100000" algn="bl" rotWithShape="0"/>
              </a:effectLst>
              <a:latin typeface="Tekton Pro Ext" pitchFamily="34" charset="0"/>
            </a:endParaRPr>
          </a:p>
          <a:p>
            <a:pPr algn="ctr" eaLnBrk="1" hangingPunct="1">
              <a:spcBef>
                <a:spcPct val="50000"/>
              </a:spcBef>
            </a:pPr>
            <a:r>
              <a:rPr lang="en-US" sz="3200" b="1" dirty="0">
                <a:solidFill>
                  <a:srgbClr val="2C2CB0"/>
                </a:solidFill>
                <a:effectLst>
                  <a:reflection blurRad="6350" stA="55000" endA="50" endPos="85000" dir="5400000" sy="-100000" algn="bl" rotWithShape="0"/>
                </a:effectLst>
                <a:latin typeface="Tekton Pro Ext" pitchFamily="34" charset="0"/>
              </a:rPr>
              <a:t>SCHOOL- KENDRIYA VIDYALAYA DIPATOLI (RANCHI) </a:t>
            </a:r>
          </a:p>
          <a:p>
            <a:pPr algn="ctr" eaLnBrk="1" hangingPunct="1">
              <a:spcBef>
                <a:spcPct val="50000"/>
              </a:spcBef>
            </a:pPr>
            <a:endParaRPr lang="en-US" sz="2600" b="1" dirty="0">
              <a:solidFill>
                <a:srgbClr val="2C2CB0"/>
              </a:solidFill>
              <a:latin typeface="Verdana" pitchFamily="34" charset="0"/>
            </a:endParaRPr>
          </a:p>
        </p:txBody>
      </p:sp>
      <p:pic>
        <p:nvPicPr>
          <p:cNvPr id="43010" name="Picture 2" descr="D:\Photos\IMG0008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54458" y="4407207"/>
            <a:ext cx="2889542" cy="2413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4883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48835">
                                            <p:txEl>
                                              <p:pRg st="0" end="0"/>
                                            </p:txEl>
                                          </p:spTgt>
                                        </p:tgtEl>
                                        <p:attrNameLst>
                                          <p:attrName>ppt_w</p:attrName>
                                        </p:attrNameLst>
                                      </p:cBhvr>
                                    </p:anim>
                                    <p:anim by="(#ppt_w*0.50)" calcmode="lin" valueType="num">
                                      <p:cBhvr>
                                        <p:cTn id="8" dur="500" decel="50000" autoRev="1" fill="hold">
                                          <p:stCondLst>
                                            <p:cond delay="0"/>
                                          </p:stCondLst>
                                        </p:cTn>
                                        <p:tgtEl>
                                          <p:spTgt spid="248835">
                                            <p:txEl>
                                              <p:pRg st="0" end="0"/>
                                            </p:txEl>
                                          </p:spTgt>
                                        </p:tgtEl>
                                        <p:attrNameLst>
                                          <p:attrName>ppt_x</p:attrName>
                                        </p:attrNameLst>
                                      </p:cBhvr>
                                    </p:anim>
                                    <p:anim from="(-#ppt_h/2)" to="(#ppt_y)" calcmode="lin" valueType="num">
                                      <p:cBhvr>
                                        <p:cTn id="9" dur="1000" fill="hold">
                                          <p:stCondLst>
                                            <p:cond delay="0"/>
                                          </p:stCondLst>
                                        </p:cTn>
                                        <p:tgtEl>
                                          <p:spTgt spid="248835">
                                            <p:txEl>
                                              <p:pRg st="0" end="0"/>
                                            </p:txEl>
                                          </p:spTgt>
                                        </p:tgtEl>
                                        <p:attrNameLst>
                                          <p:attrName>ppt_y</p:attrName>
                                        </p:attrNameLst>
                                      </p:cBhvr>
                                    </p:anim>
                                    <p:animRot by="21600000">
                                      <p:cBhvr>
                                        <p:cTn id="10" dur="1000" fill="hold">
                                          <p:stCondLst>
                                            <p:cond delay="0"/>
                                          </p:stCondLst>
                                        </p:cTn>
                                        <p:tgtEl>
                                          <p:spTgt spid="248835">
                                            <p:txEl>
                                              <p:pRg st="0" end="0"/>
                                            </p:txEl>
                                          </p:spTgt>
                                        </p:tgtEl>
                                        <p:attrNameLst>
                                          <p:attrName>r</p:attrName>
                                        </p:attrNameLst>
                                      </p:cBhvr>
                                    </p:animRot>
                                  </p:childTnLst>
                                </p:cTn>
                              </p:par>
                              <p:par>
                                <p:cTn id="11" presetID="26" presetClass="entr" presetSubtype="0" fill="hold" nodeType="withEffect">
                                  <p:stCondLst>
                                    <p:cond delay="0"/>
                                  </p:stCondLst>
                                  <p:childTnLst>
                                    <p:set>
                                      <p:cBhvr>
                                        <p:cTn id="12" dur="1" fill="hold">
                                          <p:stCondLst>
                                            <p:cond delay="0"/>
                                          </p:stCondLst>
                                        </p:cTn>
                                        <p:tgtEl>
                                          <p:spTgt spid="248835">
                                            <p:txEl>
                                              <p:pRg st="1" end="1"/>
                                            </p:txEl>
                                          </p:spTgt>
                                        </p:tgtEl>
                                        <p:attrNameLst>
                                          <p:attrName>style.visibility</p:attrName>
                                        </p:attrNameLst>
                                      </p:cBhvr>
                                      <p:to>
                                        <p:strVal val="visible"/>
                                      </p:to>
                                    </p:set>
                                    <p:animEffect transition="in" filter="wipe(down)">
                                      <p:cBhvr>
                                        <p:cTn id="13" dur="580">
                                          <p:stCondLst>
                                            <p:cond delay="0"/>
                                          </p:stCondLst>
                                        </p:cTn>
                                        <p:tgtEl>
                                          <p:spTgt spid="248835">
                                            <p:txEl>
                                              <p:pRg st="1" end="1"/>
                                            </p:txEl>
                                          </p:spTgt>
                                        </p:tgtEl>
                                      </p:cBhvr>
                                    </p:animEffect>
                                    <p:anim calcmode="lin" valueType="num">
                                      <p:cBhvr>
                                        <p:cTn id="14" dur="1822" tmFilter="0,0; 0.14,0.36; 0.43,0.73; 0.71,0.91; 1.0,1.0">
                                          <p:stCondLst>
                                            <p:cond delay="0"/>
                                          </p:stCondLst>
                                        </p:cTn>
                                        <p:tgtEl>
                                          <p:spTgt spid="248835">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48835">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48835">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48835">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48835">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248835">
                                            <p:txEl>
                                              <p:pRg st="1" end="1"/>
                                            </p:txEl>
                                          </p:spTgt>
                                        </p:tgtEl>
                                      </p:cBhvr>
                                      <p:to x="100000" y="60000"/>
                                    </p:animScale>
                                    <p:animScale>
                                      <p:cBhvr>
                                        <p:cTn id="20" dur="166" decel="50000">
                                          <p:stCondLst>
                                            <p:cond delay="676"/>
                                          </p:stCondLst>
                                        </p:cTn>
                                        <p:tgtEl>
                                          <p:spTgt spid="248835">
                                            <p:txEl>
                                              <p:pRg st="1" end="1"/>
                                            </p:txEl>
                                          </p:spTgt>
                                        </p:tgtEl>
                                      </p:cBhvr>
                                      <p:to x="100000" y="100000"/>
                                    </p:animScale>
                                    <p:animScale>
                                      <p:cBhvr>
                                        <p:cTn id="21" dur="26">
                                          <p:stCondLst>
                                            <p:cond delay="1312"/>
                                          </p:stCondLst>
                                        </p:cTn>
                                        <p:tgtEl>
                                          <p:spTgt spid="248835">
                                            <p:txEl>
                                              <p:pRg st="1" end="1"/>
                                            </p:txEl>
                                          </p:spTgt>
                                        </p:tgtEl>
                                      </p:cBhvr>
                                      <p:to x="100000" y="80000"/>
                                    </p:animScale>
                                    <p:animScale>
                                      <p:cBhvr>
                                        <p:cTn id="22" dur="166" decel="50000">
                                          <p:stCondLst>
                                            <p:cond delay="1338"/>
                                          </p:stCondLst>
                                        </p:cTn>
                                        <p:tgtEl>
                                          <p:spTgt spid="248835">
                                            <p:txEl>
                                              <p:pRg st="1" end="1"/>
                                            </p:txEl>
                                          </p:spTgt>
                                        </p:tgtEl>
                                      </p:cBhvr>
                                      <p:to x="100000" y="100000"/>
                                    </p:animScale>
                                    <p:animScale>
                                      <p:cBhvr>
                                        <p:cTn id="23" dur="26">
                                          <p:stCondLst>
                                            <p:cond delay="1642"/>
                                          </p:stCondLst>
                                        </p:cTn>
                                        <p:tgtEl>
                                          <p:spTgt spid="248835">
                                            <p:txEl>
                                              <p:pRg st="1" end="1"/>
                                            </p:txEl>
                                          </p:spTgt>
                                        </p:tgtEl>
                                      </p:cBhvr>
                                      <p:to x="100000" y="90000"/>
                                    </p:animScale>
                                    <p:animScale>
                                      <p:cBhvr>
                                        <p:cTn id="24" dur="166" decel="50000">
                                          <p:stCondLst>
                                            <p:cond delay="1668"/>
                                          </p:stCondLst>
                                        </p:cTn>
                                        <p:tgtEl>
                                          <p:spTgt spid="248835">
                                            <p:txEl>
                                              <p:pRg st="1" end="1"/>
                                            </p:txEl>
                                          </p:spTgt>
                                        </p:tgtEl>
                                      </p:cBhvr>
                                      <p:to x="100000" y="100000"/>
                                    </p:animScale>
                                    <p:animScale>
                                      <p:cBhvr>
                                        <p:cTn id="25" dur="26">
                                          <p:stCondLst>
                                            <p:cond delay="1808"/>
                                          </p:stCondLst>
                                        </p:cTn>
                                        <p:tgtEl>
                                          <p:spTgt spid="248835">
                                            <p:txEl>
                                              <p:pRg st="1" end="1"/>
                                            </p:txEl>
                                          </p:spTgt>
                                        </p:tgtEl>
                                      </p:cBhvr>
                                      <p:to x="100000" y="95000"/>
                                    </p:animScale>
                                    <p:animScale>
                                      <p:cBhvr>
                                        <p:cTn id="26" dur="166" decel="50000">
                                          <p:stCondLst>
                                            <p:cond delay="1834"/>
                                          </p:stCondLst>
                                        </p:cTn>
                                        <p:tgtEl>
                                          <p:spTgt spid="24883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3163" y="-152400"/>
            <a:ext cx="5791200" cy="6858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eaLnBrk="1" hangingPunct="1"/>
            <a:r>
              <a:rPr lang="en-US" sz="6000" dirty="0" smtClean="0">
                <a:latin typeface="Copperplate Gothic Light" pitchFamily="34" charset="0"/>
              </a:rPr>
              <a:t>               </a:t>
            </a:r>
            <a:r>
              <a:rPr lang="en-US" sz="6000" dirty="0" smtClean="0">
                <a:solidFill>
                  <a:srgbClr val="FF0000"/>
                </a:solidFill>
                <a:latin typeface="Copperplate Gothic Light" pitchFamily="34" charset="0"/>
              </a:rPr>
              <a:t>Coordinates</a:t>
            </a:r>
          </a:p>
        </p:txBody>
      </p:sp>
      <p:grpSp>
        <p:nvGrpSpPr>
          <p:cNvPr id="2" name="Group 3"/>
          <p:cNvGrpSpPr>
            <a:grpSpLocks/>
          </p:cNvGrpSpPr>
          <p:nvPr/>
        </p:nvGrpSpPr>
        <p:grpSpPr bwMode="auto">
          <a:xfrm>
            <a:off x="609600" y="3587750"/>
            <a:ext cx="7086600" cy="144463"/>
            <a:chOff x="384" y="2260"/>
            <a:chExt cx="4464" cy="91"/>
          </a:xfrm>
        </p:grpSpPr>
        <p:sp>
          <p:nvSpPr>
            <p:cNvPr id="6190" name="Line 4"/>
            <p:cNvSpPr>
              <a:spLocks noChangeShapeType="1"/>
            </p:cNvSpPr>
            <p:nvPr/>
          </p:nvSpPr>
          <p:spPr bwMode="auto">
            <a:xfrm>
              <a:off x="384" y="2304"/>
              <a:ext cx="4464" cy="0"/>
            </a:xfrm>
            <a:prstGeom prst="line">
              <a:avLst/>
            </a:prstGeom>
            <a:ln>
              <a:headEnd type="stealth" w="lg" len="lg"/>
              <a:tailEnd type="stealth" w="lg" len="lg"/>
            </a:ln>
            <a:extLst/>
          </p:spPr>
          <p:style>
            <a:lnRef idx="3">
              <a:schemeClr val="dk1"/>
            </a:lnRef>
            <a:fillRef idx="0">
              <a:schemeClr val="dk1"/>
            </a:fillRef>
            <a:effectRef idx="2">
              <a:schemeClr val="dk1"/>
            </a:effectRef>
            <a:fontRef idx="minor">
              <a:schemeClr val="tx1"/>
            </a:fontRef>
          </p:style>
          <p:txBody>
            <a:bodyPr wrap="none"/>
            <a:lstStyle/>
            <a:p>
              <a:endParaRPr lang="en-US"/>
            </a:p>
          </p:txBody>
        </p:sp>
        <p:sp>
          <p:nvSpPr>
            <p:cNvPr id="6191" name="Line 5"/>
            <p:cNvSpPr>
              <a:spLocks noChangeShapeType="1"/>
            </p:cNvSpPr>
            <p:nvPr/>
          </p:nvSpPr>
          <p:spPr bwMode="auto">
            <a:xfrm>
              <a:off x="2962" y="2260"/>
              <a:ext cx="0" cy="91"/>
            </a:xfrm>
            <a:prstGeom prst="line">
              <a:avLst/>
            </a:prstGeom>
            <a:ln>
              <a:headEnd/>
              <a:tailEnd/>
            </a:ln>
            <a:extLst/>
          </p:spPr>
          <p:style>
            <a:lnRef idx="3">
              <a:schemeClr val="dk1"/>
            </a:lnRef>
            <a:fillRef idx="0">
              <a:schemeClr val="dk1"/>
            </a:fillRef>
            <a:effectRef idx="2">
              <a:schemeClr val="dk1"/>
            </a:effectRef>
            <a:fontRef idx="minor">
              <a:schemeClr val="tx1"/>
            </a:fontRef>
          </p:style>
          <p:txBody>
            <a:bodyPr wrap="none"/>
            <a:lstStyle/>
            <a:p>
              <a:endParaRPr lang="en-US"/>
            </a:p>
          </p:txBody>
        </p:sp>
        <p:sp>
          <p:nvSpPr>
            <p:cNvPr id="6192" name="Line 6"/>
            <p:cNvSpPr>
              <a:spLocks noChangeShapeType="1"/>
            </p:cNvSpPr>
            <p:nvPr/>
          </p:nvSpPr>
          <p:spPr bwMode="auto">
            <a:xfrm>
              <a:off x="3416" y="2260"/>
              <a:ext cx="0" cy="91"/>
            </a:xfrm>
            <a:prstGeom prst="line">
              <a:avLst/>
            </a:prstGeom>
            <a:ln>
              <a:headEnd/>
              <a:tailEnd/>
            </a:ln>
            <a:extLst/>
          </p:spPr>
          <p:style>
            <a:lnRef idx="3">
              <a:schemeClr val="dk1"/>
            </a:lnRef>
            <a:fillRef idx="0">
              <a:schemeClr val="dk1"/>
            </a:fillRef>
            <a:effectRef idx="2">
              <a:schemeClr val="dk1"/>
            </a:effectRef>
            <a:fontRef idx="minor">
              <a:schemeClr val="tx1"/>
            </a:fontRef>
          </p:style>
          <p:txBody>
            <a:bodyPr wrap="none"/>
            <a:lstStyle/>
            <a:p>
              <a:endParaRPr lang="en-US"/>
            </a:p>
          </p:txBody>
        </p:sp>
        <p:sp>
          <p:nvSpPr>
            <p:cNvPr id="6193" name="Line 7"/>
            <p:cNvSpPr>
              <a:spLocks noChangeShapeType="1"/>
            </p:cNvSpPr>
            <p:nvPr/>
          </p:nvSpPr>
          <p:spPr bwMode="auto">
            <a:xfrm>
              <a:off x="3869" y="2260"/>
              <a:ext cx="0" cy="91"/>
            </a:xfrm>
            <a:prstGeom prst="line">
              <a:avLst/>
            </a:prstGeom>
            <a:ln>
              <a:headEnd/>
              <a:tailEnd/>
            </a:ln>
            <a:extLst/>
          </p:spPr>
          <p:style>
            <a:lnRef idx="3">
              <a:schemeClr val="dk1"/>
            </a:lnRef>
            <a:fillRef idx="0">
              <a:schemeClr val="dk1"/>
            </a:fillRef>
            <a:effectRef idx="2">
              <a:schemeClr val="dk1"/>
            </a:effectRef>
            <a:fontRef idx="minor">
              <a:schemeClr val="tx1"/>
            </a:fontRef>
          </p:style>
          <p:txBody>
            <a:bodyPr wrap="none"/>
            <a:lstStyle/>
            <a:p>
              <a:endParaRPr lang="en-US"/>
            </a:p>
          </p:txBody>
        </p:sp>
        <p:sp>
          <p:nvSpPr>
            <p:cNvPr id="6194" name="Line 8"/>
            <p:cNvSpPr>
              <a:spLocks noChangeShapeType="1"/>
            </p:cNvSpPr>
            <p:nvPr/>
          </p:nvSpPr>
          <p:spPr bwMode="auto">
            <a:xfrm>
              <a:off x="4323" y="2260"/>
              <a:ext cx="0" cy="91"/>
            </a:xfrm>
            <a:prstGeom prst="line">
              <a:avLst/>
            </a:prstGeom>
            <a:ln>
              <a:headEnd/>
              <a:tailEnd/>
            </a:ln>
            <a:extLst/>
          </p:spPr>
          <p:style>
            <a:lnRef idx="3">
              <a:schemeClr val="dk1"/>
            </a:lnRef>
            <a:fillRef idx="0">
              <a:schemeClr val="dk1"/>
            </a:fillRef>
            <a:effectRef idx="2">
              <a:schemeClr val="dk1"/>
            </a:effectRef>
            <a:fontRef idx="minor">
              <a:schemeClr val="tx1"/>
            </a:fontRef>
          </p:style>
          <p:txBody>
            <a:bodyPr wrap="none"/>
            <a:lstStyle/>
            <a:p>
              <a:endParaRPr lang="en-US"/>
            </a:p>
          </p:txBody>
        </p:sp>
        <p:sp>
          <p:nvSpPr>
            <p:cNvPr id="6195" name="Line 9"/>
            <p:cNvSpPr>
              <a:spLocks noChangeShapeType="1"/>
            </p:cNvSpPr>
            <p:nvPr/>
          </p:nvSpPr>
          <p:spPr bwMode="auto">
            <a:xfrm>
              <a:off x="2056" y="2260"/>
              <a:ext cx="0" cy="91"/>
            </a:xfrm>
            <a:prstGeom prst="line">
              <a:avLst/>
            </a:prstGeom>
            <a:ln>
              <a:headEnd/>
              <a:tailEnd/>
            </a:ln>
            <a:extLst/>
          </p:spPr>
          <p:style>
            <a:lnRef idx="3">
              <a:schemeClr val="dk1"/>
            </a:lnRef>
            <a:fillRef idx="0">
              <a:schemeClr val="dk1"/>
            </a:fillRef>
            <a:effectRef idx="2">
              <a:schemeClr val="dk1"/>
            </a:effectRef>
            <a:fontRef idx="minor">
              <a:schemeClr val="tx1"/>
            </a:fontRef>
          </p:style>
          <p:txBody>
            <a:bodyPr wrap="none"/>
            <a:lstStyle/>
            <a:p>
              <a:endParaRPr lang="en-US"/>
            </a:p>
          </p:txBody>
        </p:sp>
        <p:sp>
          <p:nvSpPr>
            <p:cNvPr id="6196" name="Line 10"/>
            <p:cNvSpPr>
              <a:spLocks noChangeShapeType="1"/>
            </p:cNvSpPr>
            <p:nvPr/>
          </p:nvSpPr>
          <p:spPr bwMode="auto">
            <a:xfrm>
              <a:off x="1602" y="2260"/>
              <a:ext cx="0" cy="91"/>
            </a:xfrm>
            <a:prstGeom prst="line">
              <a:avLst/>
            </a:prstGeom>
            <a:ln>
              <a:headEnd/>
              <a:tailEnd/>
            </a:ln>
            <a:extLst/>
          </p:spPr>
          <p:style>
            <a:lnRef idx="3">
              <a:schemeClr val="dk1"/>
            </a:lnRef>
            <a:fillRef idx="0">
              <a:schemeClr val="dk1"/>
            </a:fillRef>
            <a:effectRef idx="2">
              <a:schemeClr val="dk1"/>
            </a:effectRef>
            <a:fontRef idx="minor">
              <a:schemeClr val="tx1"/>
            </a:fontRef>
          </p:style>
          <p:txBody>
            <a:bodyPr wrap="none"/>
            <a:lstStyle/>
            <a:p>
              <a:endParaRPr lang="en-US"/>
            </a:p>
          </p:txBody>
        </p:sp>
        <p:sp>
          <p:nvSpPr>
            <p:cNvPr id="6197" name="Line 11"/>
            <p:cNvSpPr>
              <a:spLocks noChangeShapeType="1"/>
            </p:cNvSpPr>
            <p:nvPr/>
          </p:nvSpPr>
          <p:spPr bwMode="auto">
            <a:xfrm>
              <a:off x="1149" y="2260"/>
              <a:ext cx="0" cy="91"/>
            </a:xfrm>
            <a:prstGeom prst="line">
              <a:avLst/>
            </a:prstGeom>
            <a:ln>
              <a:headEnd/>
              <a:tailEnd/>
            </a:ln>
            <a:extLst/>
          </p:spPr>
          <p:style>
            <a:lnRef idx="3">
              <a:schemeClr val="dk1"/>
            </a:lnRef>
            <a:fillRef idx="0">
              <a:schemeClr val="dk1"/>
            </a:fillRef>
            <a:effectRef idx="2">
              <a:schemeClr val="dk1"/>
            </a:effectRef>
            <a:fontRef idx="minor">
              <a:schemeClr val="tx1"/>
            </a:fontRef>
          </p:style>
          <p:txBody>
            <a:bodyPr wrap="none"/>
            <a:lstStyle/>
            <a:p>
              <a:endParaRPr lang="en-US"/>
            </a:p>
          </p:txBody>
        </p:sp>
        <p:sp>
          <p:nvSpPr>
            <p:cNvPr id="6198" name="Line 12"/>
            <p:cNvSpPr>
              <a:spLocks noChangeShapeType="1"/>
            </p:cNvSpPr>
            <p:nvPr/>
          </p:nvSpPr>
          <p:spPr bwMode="auto">
            <a:xfrm>
              <a:off x="695" y="2260"/>
              <a:ext cx="0" cy="91"/>
            </a:xfrm>
            <a:prstGeom prst="line">
              <a:avLst/>
            </a:prstGeom>
            <a:ln>
              <a:headEnd/>
              <a:tailEnd/>
            </a:ln>
            <a:extLst/>
          </p:spPr>
          <p:style>
            <a:lnRef idx="3">
              <a:schemeClr val="dk1"/>
            </a:lnRef>
            <a:fillRef idx="0">
              <a:schemeClr val="dk1"/>
            </a:fillRef>
            <a:effectRef idx="2">
              <a:schemeClr val="dk1"/>
            </a:effectRef>
            <a:fontRef idx="minor">
              <a:schemeClr val="tx1"/>
            </a:fontRef>
          </p:style>
          <p:txBody>
            <a:bodyPr wrap="none"/>
            <a:lstStyle/>
            <a:p>
              <a:endParaRPr lang="en-US"/>
            </a:p>
          </p:txBody>
        </p:sp>
      </p:grpSp>
      <p:grpSp>
        <p:nvGrpSpPr>
          <p:cNvPr id="3" name="Group 13"/>
          <p:cNvGrpSpPr>
            <a:grpSpLocks/>
          </p:cNvGrpSpPr>
          <p:nvPr/>
        </p:nvGrpSpPr>
        <p:grpSpPr bwMode="auto">
          <a:xfrm>
            <a:off x="3960813" y="1219200"/>
            <a:ext cx="146050" cy="4800600"/>
            <a:chOff x="2495" y="768"/>
            <a:chExt cx="92" cy="3024"/>
          </a:xfrm>
        </p:grpSpPr>
        <p:sp>
          <p:nvSpPr>
            <p:cNvPr id="6183" name="Line 14"/>
            <p:cNvSpPr>
              <a:spLocks noChangeShapeType="1"/>
            </p:cNvSpPr>
            <p:nvPr/>
          </p:nvSpPr>
          <p:spPr bwMode="auto">
            <a:xfrm>
              <a:off x="2544" y="768"/>
              <a:ext cx="0" cy="3024"/>
            </a:xfrm>
            <a:prstGeom prst="line">
              <a:avLst/>
            </a:prstGeom>
            <a:ln>
              <a:headEnd type="stealth" w="lg" len="lg"/>
              <a:tailEnd type="stealth" w="lg" len="lg"/>
            </a:ln>
            <a:ex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6184" name="Line 15"/>
            <p:cNvSpPr>
              <a:spLocks noChangeShapeType="1"/>
            </p:cNvSpPr>
            <p:nvPr/>
          </p:nvSpPr>
          <p:spPr bwMode="auto">
            <a:xfrm rot="5400000">
              <a:off x="2542" y="1818"/>
              <a:ext cx="0" cy="91"/>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6185" name="Line 16"/>
            <p:cNvSpPr>
              <a:spLocks noChangeShapeType="1"/>
            </p:cNvSpPr>
            <p:nvPr/>
          </p:nvSpPr>
          <p:spPr bwMode="auto">
            <a:xfrm rot="5400000">
              <a:off x="2541" y="1364"/>
              <a:ext cx="0" cy="91"/>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6186" name="Line 17"/>
            <p:cNvSpPr>
              <a:spLocks noChangeShapeType="1"/>
            </p:cNvSpPr>
            <p:nvPr/>
          </p:nvSpPr>
          <p:spPr bwMode="auto">
            <a:xfrm rot="5400000">
              <a:off x="2541" y="911"/>
              <a:ext cx="0" cy="91"/>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6187" name="Line 18"/>
            <p:cNvSpPr>
              <a:spLocks noChangeShapeType="1"/>
            </p:cNvSpPr>
            <p:nvPr/>
          </p:nvSpPr>
          <p:spPr bwMode="auto">
            <a:xfrm rot="5400000">
              <a:off x="2541" y="2724"/>
              <a:ext cx="0" cy="91"/>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6188" name="Line 19"/>
            <p:cNvSpPr>
              <a:spLocks noChangeShapeType="1"/>
            </p:cNvSpPr>
            <p:nvPr/>
          </p:nvSpPr>
          <p:spPr bwMode="auto">
            <a:xfrm rot="5400000">
              <a:off x="2541" y="3178"/>
              <a:ext cx="0" cy="91"/>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6189" name="Line 20"/>
            <p:cNvSpPr>
              <a:spLocks noChangeShapeType="1"/>
            </p:cNvSpPr>
            <p:nvPr/>
          </p:nvSpPr>
          <p:spPr bwMode="auto">
            <a:xfrm rot="5400000">
              <a:off x="2541" y="3631"/>
              <a:ext cx="0" cy="91"/>
            </a:xfrm>
            <a:prstGeom prst="line">
              <a:avLst/>
            </a:prstGeom>
            <a:ln>
              <a:headEnd/>
              <a:tailEnd/>
            </a:ln>
            <a:ex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grpSp>
      <p:grpSp>
        <p:nvGrpSpPr>
          <p:cNvPr id="4" name="Group 21"/>
          <p:cNvGrpSpPr>
            <a:grpSpLocks/>
          </p:cNvGrpSpPr>
          <p:nvPr/>
        </p:nvGrpSpPr>
        <p:grpSpPr bwMode="auto">
          <a:xfrm>
            <a:off x="457200" y="3200400"/>
            <a:ext cx="7467600" cy="457200"/>
            <a:chOff x="288" y="2016"/>
            <a:chExt cx="4704" cy="288"/>
          </a:xfrm>
        </p:grpSpPr>
        <p:sp>
          <p:nvSpPr>
            <p:cNvPr id="6181" name="Text Box 22"/>
            <p:cNvSpPr txBox="1">
              <a:spLocks noChangeArrowheads="1"/>
            </p:cNvSpPr>
            <p:nvPr/>
          </p:nvSpPr>
          <p:spPr bwMode="auto">
            <a:xfrm>
              <a:off x="4704" y="2016"/>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itchFamily="34" charset="0"/>
                </a:rPr>
                <a:t>X</a:t>
              </a:r>
            </a:p>
          </p:txBody>
        </p:sp>
        <p:sp>
          <p:nvSpPr>
            <p:cNvPr id="6182" name="Text Box 23"/>
            <p:cNvSpPr txBox="1">
              <a:spLocks noChangeArrowheads="1"/>
            </p:cNvSpPr>
            <p:nvPr/>
          </p:nvSpPr>
          <p:spPr bwMode="auto">
            <a:xfrm>
              <a:off x="288" y="2016"/>
              <a:ext cx="33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itchFamily="34" charset="0"/>
                </a:rPr>
                <a:t>X</a:t>
              </a:r>
              <a:r>
                <a:rPr lang="en-US" dirty="0">
                  <a:latin typeface="Verdana" pitchFamily="34" charset="0"/>
                </a:rPr>
                <a:t>’</a:t>
              </a:r>
            </a:p>
          </p:txBody>
        </p:sp>
      </p:grpSp>
      <p:grpSp>
        <p:nvGrpSpPr>
          <p:cNvPr id="5" name="Group 24"/>
          <p:cNvGrpSpPr>
            <a:grpSpLocks/>
          </p:cNvGrpSpPr>
          <p:nvPr/>
        </p:nvGrpSpPr>
        <p:grpSpPr bwMode="auto">
          <a:xfrm>
            <a:off x="3581400" y="1143000"/>
            <a:ext cx="457200" cy="4953000"/>
            <a:chOff x="2256" y="720"/>
            <a:chExt cx="288" cy="3120"/>
          </a:xfrm>
        </p:grpSpPr>
        <p:sp>
          <p:nvSpPr>
            <p:cNvPr id="6179" name="Text Box 25"/>
            <p:cNvSpPr txBox="1">
              <a:spLocks noChangeArrowheads="1"/>
            </p:cNvSpPr>
            <p:nvPr/>
          </p:nvSpPr>
          <p:spPr bwMode="auto">
            <a:xfrm>
              <a:off x="2256" y="72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pitchFamily="34" charset="0"/>
                </a:rPr>
                <a:t>Y</a:t>
              </a:r>
              <a:endParaRPr lang="en-US" dirty="0">
                <a:latin typeface="Verdana" pitchFamily="34" charset="0"/>
              </a:endParaRPr>
            </a:p>
          </p:txBody>
        </p:sp>
        <p:sp>
          <p:nvSpPr>
            <p:cNvPr id="6180" name="Text Box 26"/>
            <p:cNvSpPr txBox="1">
              <a:spLocks noChangeArrowheads="1"/>
            </p:cNvSpPr>
            <p:nvPr/>
          </p:nvSpPr>
          <p:spPr bwMode="auto">
            <a:xfrm>
              <a:off x="2256" y="3552"/>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pitchFamily="34" charset="0"/>
                </a:rPr>
                <a:t>Y’</a:t>
              </a:r>
              <a:endParaRPr lang="en-US" dirty="0">
                <a:latin typeface="Verdana" pitchFamily="34" charset="0"/>
              </a:endParaRPr>
            </a:p>
          </p:txBody>
        </p:sp>
      </p:grpSp>
      <p:grpSp>
        <p:nvGrpSpPr>
          <p:cNvPr id="6" name="Group 55"/>
          <p:cNvGrpSpPr>
            <a:grpSpLocks/>
          </p:cNvGrpSpPr>
          <p:nvPr/>
        </p:nvGrpSpPr>
        <p:grpSpPr bwMode="auto">
          <a:xfrm>
            <a:off x="2439988" y="3200400"/>
            <a:ext cx="1651000" cy="1525588"/>
            <a:chOff x="1537" y="2016"/>
            <a:chExt cx="1040" cy="961"/>
          </a:xfrm>
        </p:grpSpPr>
        <p:sp>
          <p:nvSpPr>
            <p:cNvPr id="6176" name="Oval 28"/>
            <p:cNvSpPr>
              <a:spLocks noChangeAspect="1" noChangeArrowheads="1"/>
            </p:cNvSpPr>
            <p:nvPr/>
          </p:nvSpPr>
          <p:spPr bwMode="auto">
            <a:xfrm>
              <a:off x="2509" y="2271"/>
              <a:ext cx="68" cy="68"/>
            </a:xfrm>
            <a:prstGeom prst="ellipse">
              <a:avLst/>
            </a:prstGeom>
            <a:solidFill>
              <a:srgbClr val="000000"/>
            </a:solidFill>
            <a:ln w="9525">
              <a:solidFill>
                <a:schemeClr val="tx1"/>
              </a:solidFill>
              <a:round/>
              <a:headEnd/>
              <a:tailEnd/>
            </a:ln>
          </p:spPr>
          <p:txBody>
            <a:bodyPr wrap="none" anchor="ctr"/>
            <a:lstStyle/>
            <a:p>
              <a:endParaRPr lang="en-US"/>
            </a:p>
          </p:txBody>
        </p:sp>
        <p:sp>
          <p:nvSpPr>
            <p:cNvPr id="6177" name="Text Box 29"/>
            <p:cNvSpPr txBox="1">
              <a:spLocks noChangeArrowheads="1"/>
            </p:cNvSpPr>
            <p:nvPr/>
          </p:nvSpPr>
          <p:spPr bwMode="auto">
            <a:xfrm>
              <a:off x="2256" y="2016"/>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O</a:t>
              </a:r>
            </a:p>
          </p:txBody>
        </p:sp>
        <p:sp>
          <p:nvSpPr>
            <p:cNvPr id="6178" name="AutoShape 30"/>
            <p:cNvSpPr>
              <a:spLocks noChangeArrowheads="1"/>
            </p:cNvSpPr>
            <p:nvPr/>
          </p:nvSpPr>
          <p:spPr bwMode="auto">
            <a:xfrm>
              <a:off x="1537" y="2641"/>
              <a:ext cx="721" cy="336"/>
            </a:xfrm>
            <a:prstGeom prst="wedgeRectCallout">
              <a:avLst>
                <a:gd name="adj1" fmla="val 88472"/>
                <a:gd name="adj2" fmla="val -144625"/>
              </a:avLst>
            </a:prstGeom>
            <a:solidFill>
              <a:srgbClr val="EAEAEA"/>
            </a:solidFill>
            <a:ln w="28575">
              <a:solidFill>
                <a:srgbClr val="006600"/>
              </a:solidFill>
              <a:miter lim="800000"/>
              <a:headEnd/>
              <a:tailEnd/>
            </a:ln>
          </p:spPr>
          <p:txBody>
            <a:bodyPr lIns="90000" tIns="46800" rIns="90000" bIns="46800"/>
            <a:lstStyle/>
            <a:p>
              <a:pPr algn="ctr"/>
              <a:r>
                <a:rPr lang="en-US">
                  <a:solidFill>
                    <a:srgbClr val="7E0000"/>
                  </a:solidFill>
                  <a:latin typeface="Verdana" pitchFamily="34" charset="0"/>
                </a:rPr>
                <a:t>Origin</a:t>
              </a:r>
            </a:p>
          </p:txBody>
        </p:sp>
      </p:grpSp>
      <p:grpSp>
        <p:nvGrpSpPr>
          <p:cNvPr id="7" name="Group 56"/>
          <p:cNvGrpSpPr>
            <a:grpSpLocks/>
          </p:cNvGrpSpPr>
          <p:nvPr/>
        </p:nvGrpSpPr>
        <p:grpSpPr bwMode="auto">
          <a:xfrm>
            <a:off x="4495800" y="3730625"/>
            <a:ext cx="3124200" cy="1146175"/>
            <a:chOff x="2832" y="2350"/>
            <a:chExt cx="1968" cy="722"/>
          </a:xfrm>
        </p:grpSpPr>
        <p:sp>
          <p:nvSpPr>
            <p:cNvPr id="6171" name="Text Box 32"/>
            <p:cNvSpPr txBox="1">
              <a:spLocks noChangeArrowheads="1"/>
            </p:cNvSpPr>
            <p:nvPr/>
          </p:nvSpPr>
          <p:spPr bwMode="auto">
            <a:xfrm>
              <a:off x="2832" y="2352"/>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1</a:t>
              </a:r>
            </a:p>
          </p:txBody>
        </p:sp>
        <p:sp>
          <p:nvSpPr>
            <p:cNvPr id="6172" name="Text Box 33"/>
            <p:cNvSpPr txBox="1">
              <a:spLocks noChangeArrowheads="1"/>
            </p:cNvSpPr>
            <p:nvPr/>
          </p:nvSpPr>
          <p:spPr bwMode="auto">
            <a:xfrm>
              <a:off x="3284" y="235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2</a:t>
              </a:r>
            </a:p>
          </p:txBody>
        </p:sp>
        <p:sp>
          <p:nvSpPr>
            <p:cNvPr id="6173" name="Text Box 34"/>
            <p:cNvSpPr txBox="1">
              <a:spLocks noChangeArrowheads="1"/>
            </p:cNvSpPr>
            <p:nvPr/>
          </p:nvSpPr>
          <p:spPr bwMode="auto">
            <a:xfrm>
              <a:off x="3738" y="235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3</a:t>
              </a:r>
            </a:p>
          </p:txBody>
        </p:sp>
        <p:sp>
          <p:nvSpPr>
            <p:cNvPr id="6174" name="Text Box 35"/>
            <p:cNvSpPr txBox="1">
              <a:spLocks noChangeArrowheads="1"/>
            </p:cNvSpPr>
            <p:nvPr/>
          </p:nvSpPr>
          <p:spPr bwMode="auto">
            <a:xfrm>
              <a:off x="4191" y="235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4</a:t>
              </a:r>
            </a:p>
          </p:txBody>
        </p:sp>
        <p:sp>
          <p:nvSpPr>
            <p:cNvPr id="6175" name="AutoShape 36"/>
            <p:cNvSpPr>
              <a:spLocks noChangeArrowheads="1"/>
            </p:cNvSpPr>
            <p:nvPr/>
          </p:nvSpPr>
          <p:spPr bwMode="auto">
            <a:xfrm>
              <a:off x="3456" y="2784"/>
              <a:ext cx="1344" cy="288"/>
            </a:xfrm>
            <a:prstGeom prst="wedgeRectCallout">
              <a:avLst>
                <a:gd name="adj1" fmla="val 46056"/>
                <a:gd name="adj2" fmla="val -191319"/>
              </a:avLst>
            </a:prstGeom>
            <a:solidFill>
              <a:srgbClr val="EAEAEA"/>
            </a:solidFill>
            <a:ln w="28575">
              <a:solidFill>
                <a:srgbClr val="006600"/>
              </a:solidFill>
              <a:miter lim="800000"/>
              <a:headEnd/>
              <a:tailEnd/>
            </a:ln>
          </p:spPr>
          <p:txBody>
            <a:bodyPr lIns="90000" tIns="46800" rIns="90000" bIns="46800"/>
            <a:lstStyle/>
            <a:p>
              <a:pPr algn="ctr"/>
              <a:r>
                <a:rPr lang="en-US" sz="2200">
                  <a:solidFill>
                    <a:srgbClr val="7E0000"/>
                  </a:solidFill>
                  <a:latin typeface="Verdana" pitchFamily="34" charset="0"/>
                </a:rPr>
                <a:t>+ve direction </a:t>
              </a:r>
            </a:p>
          </p:txBody>
        </p:sp>
      </p:grpSp>
      <p:grpSp>
        <p:nvGrpSpPr>
          <p:cNvPr id="8" name="Group 59"/>
          <p:cNvGrpSpPr>
            <a:grpSpLocks/>
          </p:cNvGrpSpPr>
          <p:nvPr/>
        </p:nvGrpSpPr>
        <p:grpSpPr bwMode="auto">
          <a:xfrm>
            <a:off x="762000" y="3730625"/>
            <a:ext cx="2749550" cy="1984375"/>
            <a:chOff x="480" y="2350"/>
            <a:chExt cx="1732" cy="1250"/>
          </a:xfrm>
        </p:grpSpPr>
        <p:sp>
          <p:nvSpPr>
            <p:cNvPr id="6166" name="Text Box 38"/>
            <p:cNvSpPr txBox="1">
              <a:spLocks noChangeArrowheads="1"/>
            </p:cNvSpPr>
            <p:nvPr/>
          </p:nvSpPr>
          <p:spPr bwMode="auto">
            <a:xfrm>
              <a:off x="1872" y="2350"/>
              <a:ext cx="3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-1</a:t>
              </a:r>
            </a:p>
          </p:txBody>
        </p:sp>
        <p:sp>
          <p:nvSpPr>
            <p:cNvPr id="6167" name="Text Box 39"/>
            <p:cNvSpPr txBox="1">
              <a:spLocks noChangeArrowheads="1"/>
            </p:cNvSpPr>
            <p:nvPr/>
          </p:nvSpPr>
          <p:spPr bwMode="auto">
            <a:xfrm>
              <a:off x="1392" y="2350"/>
              <a:ext cx="36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-2</a:t>
              </a:r>
            </a:p>
          </p:txBody>
        </p:sp>
        <p:sp>
          <p:nvSpPr>
            <p:cNvPr id="6168" name="Text Box 40"/>
            <p:cNvSpPr txBox="1">
              <a:spLocks noChangeArrowheads="1"/>
            </p:cNvSpPr>
            <p:nvPr/>
          </p:nvSpPr>
          <p:spPr bwMode="auto">
            <a:xfrm>
              <a:off x="960" y="2350"/>
              <a:ext cx="34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-3</a:t>
              </a:r>
            </a:p>
          </p:txBody>
        </p:sp>
        <p:sp>
          <p:nvSpPr>
            <p:cNvPr id="6169" name="Text Box 41"/>
            <p:cNvSpPr txBox="1">
              <a:spLocks noChangeArrowheads="1"/>
            </p:cNvSpPr>
            <p:nvPr/>
          </p:nvSpPr>
          <p:spPr bwMode="auto">
            <a:xfrm>
              <a:off x="480" y="2350"/>
              <a:ext cx="37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-4</a:t>
              </a:r>
            </a:p>
          </p:txBody>
        </p:sp>
        <p:sp>
          <p:nvSpPr>
            <p:cNvPr id="6170" name="AutoShape 42"/>
            <p:cNvSpPr>
              <a:spLocks noChangeArrowheads="1"/>
            </p:cNvSpPr>
            <p:nvPr/>
          </p:nvSpPr>
          <p:spPr bwMode="auto">
            <a:xfrm>
              <a:off x="768" y="3312"/>
              <a:ext cx="1344" cy="288"/>
            </a:xfrm>
            <a:prstGeom prst="wedgeRectCallout">
              <a:avLst>
                <a:gd name="adj1" fmla="val -70685"/>
                <a:gd name="adj2" fmla="val -367708"/>
              </a:avLst>
            </a:prstGeom>
            <a:solidFill>
              <a:srgbClr val="EAEAEA"/>
            </a:solidFill>
            <a:ln w="28575">
              <a:solidFill>
                <a:srgbClr val="006600"/>
              </a:solidFill>
              <a:miter lim="800000"/>
              <a:headEnd/>
              <a:tailEnd/>
            </a:ln>
          </p:spPr>
          <p:txBody>
            <a:bodyPr lIns="90000" tIns="46800" rIns="90000" bIns="46800"/>
            <a:lstStyle/>
            <a:p>
              <a:pPr algn="ctr"/>
              <a:r>
                <a:rPr lang="en-US" sz="2200">
                  <a:solidFill>
                    <a:srgbClr val="7E0000"/>
                  </a:solidFill>
                  <a:latin typeface="Verdana" pitchFamily="34" charset="0"/>
                </a:rPr>
                <a:t>-ve direction </a:t>
              </a:r>
            </a:p>
          </p:txBody>
        </p:sp>
      </p:grpSp>
      <p:grpSp>
        <p:nvGrpSpPr>
          <p:cNvPr id="9" name="Group 58"/>
          <p:cNvGrpSpPr>
            <a:grpSpLocks/>
          </p:cNvGrpSpPr>
          <p:nvPr/>
        </p:nvGrpSpPr>
        <p:grpSpPr bwMode="auto">
          <a:xfrm>
            <a:off x="4192588" y="3962400"/>
            <a:ext cx="1141412" cy="2133600"/>
            <a:chOff x="2641" y="2496"/>
            <a:chExt cx="719" cy="1344"/>
          </a:xfrm>
        </p:grpSpPr>
        <p:sp>
          <p:nvSpPr>
            <p:cNvPr id="6162" name="Text Box 44"/>
            <p:cNvSpPr txBox="1">
              <a:spLocks noChangeArrowheads="1"/>
            </p:cNvSpPr>
            <p:nvPr/>
          </p:nvSpPr>
          <p:spPr bwMode="auto">
            <a:xfrm>
              <a:off x="2641" y="2634"/>
              <a:ext cx="33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-1</a:t>
              </a:r>
            </a:p>
          </p:txBody>
        </p:sp>
        <p:sp>
          <p:nvSpPr>
            <p:cNvPr id="6163" name="Text Box 45"/>
            <p:cNvSpPr txBox="1">
              <a:spLocks noChangeArrowheads="1"/>
            </p:cNvSpPr>
            <p:nvPr/>
          </p:nvSpPr>
          <p:spPr bwMode="auto">
            <a:xfrm>
              <a:off x="2641" y="3087"/>
              <a:ext cx="33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-2</a:t>
              </a:r>
            </a:p>
          </p:txBody>
        </p:sp>
        <p:sp>
          <p:nvSpPr>
            <p:cNvPr id="6164" name="Text Box 46"/>
            <p:cNvSpPr txBox="1">
              <a:spLocks noChangeArrowheads="1"/>
            </p:cNvSpPr>
            <p:nvPr/>
          </p:nvSpPr>
          <p:spPr bwMode="auto">
            <a:xfrm>
              <a:off x="2641" y="3541"/>
              <a:ext cx="33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-3</a:t>
              </a:r>
            </a:p>
          </p:txBody>
        </p:sp>
        <p:sp>
          <p:nvSpPr>
            <p:cNvPr id="6165" name="AutoShape 47"/>
            <p:cNvSpPr>
              <a:spLocks noChangeArrowheads="1"/>
            </p:cNvSpPr>
            <p:nvPr/>
          </p:nvSpPr>
          <p:spPr bwMode="auto">
            <a:xfrm rot="-5400000">
              <a:off x="2544" y="3024"/>
              <a:ext cx="1344" cy="288"/>
            </a:xfrm>
            <a:prstGeom prst="wedgeRectCallout">
              <a:avLst>
                <a:gd name="adj1" fmla="val -43602"/>
                <a:gd name="adj2" fmla="val -216324"/>
              </a:avLst>
            </a:prstGeom>
            <a:solidFill>
              <a:srgbClr val="EAEAEA"/>
            </a:solidFill>
            <a:ln w="28575">
              <a:solidFill>
                <a:srgbClr val="006600"/>
              </a:solidFill>
              <a:miter lim="800000"/>
              <a:headEnd/>
              <a:tailEnd/>
            </a:ln>
          </p:spPr>
          <p:txBody>
            <a:bodyPr lIns="90000" tIns="46800" rIns="90000" bIns="46800"/>
            <a:lstStyle/>
            <a:p>
              <a:pPr algn="ctr"/>
              <a:r>
                <a:rPr lang="en-US" sz="2200">
                  <a:solidFill>
                    <a:srgbClr val="7E0000"/>
                  </a:solidFill>
                  <a:latin typeface="Verdana" pitchFamily="34" charset="0"/>
                </a:rPr>
                <a:t>-ve direction </a:t>
              </a:r>
            </a:p>
          </p:txBody>
        </p:sp>
      </p:grpSp>
      <p:grpSp>
        <p:nvGrpSpPr>
          <p:cNvPr id="10" name="Group 57"/>
          <p:cNvGrpSpPr>
            <a:grpSpLocks/>
          </p:cNvGrpSpPr>
          <p:nvPr/>
        </p:nvGrpSpPr>
        <p:grpSpPr bwMode="auto">
          <a:xfrm>
            <a:off x="4191000" y="1261403"/>
            <a:ext cx="1066800" cy="2133600"/>
            <a:chOff x="2640" y="768"/>
            <a:chExt cx="672" cy="1344"/>
          </a:xfrm>
        </p:grpSpPr>
        <p:sp>
          <p:nvSpPr>
            <p:cNvPr id="6158" name="Text Box 49"/>
            <p:cNvSpPr txBox="1">
              <a:spLocks noChangeArrowheads="1"/>
            </p:cNvSpPr>
            <p:nvPr/>
          </p:nvSpPr>
          <p:spPr bwMode="auto">
            <a:xfrm>
              <a:off x="2640" y="1728"/>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1</a:t>
              </a:r>
            </a:p>
          </p:txBody>
        </p:sp>
        <p:sp>
          <p:nvSpPr>
            <p:cNvPr id="6159" name="Text Box 50"/>
            <p:cNvSpPr txBox="1">
              <a:spLocks noChangeArrowheads="1"/>
            </p:cNvSpPr>
            <p:nvPr/>
          </p:nvSpPr>
          <p:spPr bwMode="auto">
            <a:xfrm>
              <a:off x="2641" y="1274"/>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2</a:t>
              </a:r>
            </a:p>
          </p:txBody>
        </p:sp>
        <p:sp>
          <p:nvSpPr>
            <p:cNvPr id="6160" name="Text Box 51"/>
            <p:cNvSpPr txBox="1">
              <a:spLocks noChangeArrowheads="1"/>
            </p:cNvSpPr>
            <p:nvPr/>
          </p:nvSpPr>
          <p:spPr bwMode="auto">
            <a:xfrm>
              <a:off x="2641" y="82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3</a:t>
              </a:r>
            </a:p>
          </p:txBody>
        </p:sp>
        <p:sp>
          <p:nvSpPr>
            <p:cNvPr id="6161" name="AutoShape 52"/>
            <p:cNvSpPr>
              <a:spLocks noChangeArrowheads="1"/>
            </p:cNvSpPr>
            <p:nvPr/>
          </p:nvSpPr>
          <p:spPr bwMode="auto">
            <a:xfrm rot="-5400000">
              <a:off x="2496" y="1296"/>
              <a:ext cx="1344" cy="288"/>
            </a:xfrm>
            <a:prstGeom prst="wedgeRectCallout">
              <a:avLst>
                <a:gd name="adj1" fmla="val 44639"/>
                <a:gd name="adj2" fmla="val -194449"/>
              </a:avLst>
            </a:prstGeom>
            <a:solidFill>
              <a:srgbClr val="EAEAEA"/>
            </a:solidFill>
            <a:ln w="28575">
              <a:solidFill>
                <a:srgbClr val="006600"/>
              </a:solidFill>
              <a:miter lim="800000"/>
              <a:headEnd/>
              <a:tailEnd/>
            </a:ln>
          </p:spPr>
          <p:txBody>
            <a:bodyPr lIns="90000" tIns="46800" rIns="90000" bIns="46800"/>
            <a:lstStyle/>
            <a:p>
              <a:pPr algn="ctr"/>
              <a:r>
                <a:rPr lang="en-US" sz="2200">
                  <a:solidFill>
                    <a:srgbClr val="7E0000"/>
                  </a:solidFill>
                  <a:latin typeface="Verdana" pitchFamily="34" charset="0"/>
                </a:rPr>
                <a:t>+ve direction </a:t>
              </a:r>
            </a:p>
          </p:txBody>
        </p:sp>
      </p:grpSp>
      <p:sp>
        <p:nvSpPr>
          <p:cNvPr id="175157" name="AutoShape 53"/>
          <p:cNvSpPr>
            <a:spLocks noChangeArrowheads="1"/>
          </p:cNvSpPr>
          <p:nvPr/>
        </p:nvSpPr>
        <p:spPr bwMode="auto">
          <a:xfrm>
            <a:off x="1143000" y="2667000"/>
            <a:ext cx="2133600" cy="457200"/>
          </a:xfrm>
          <a:prstGeom prst="wedgeRectCallout">
            <a:avLst>
              <a:gd name="adj1" fmla="val 1861"/>
              <a:gd name="adj2" fmla="val 155556"/>
            </a:avLst>
          </a:prstGeom>
          <a:solidFill>
            <a:srgbClr val="EAEAEA"/>
          </a:solidFill>
          <a:ln w="28575">
            <a:solidFill>
              <a:srgbClr val="006600"/>
            </a:solidFill>
            <a:miter lim="800000"/>
            <a:headEnd/>
            <a:tailEnd/>
          </a:ln>
        </p:spPr>
        <p:txBody>
          <a:bodyPr lIns="90000" tIns="46800" rIns="90000" bIns="46800"/>
          <a:lstStyle/>
          <a:p>
            <a:pPr algn="ctr"/>
            <a:r>
              <a:rPr lang="en-US" sz="2200" dirty="0">
                <a:solidFill>
                  <a:srgbClr val="7E0000"/>
                </a:solidFill>
                <a:latin typeface="Verdana" pitchFamily="34" charset="0"/>
              </a:rPr>
              <a:t>X-axis : X’OX</a:t>
            </a:r>
          </a:p>
        </p:txBody>
      </p:sp>
      <p:sp>
        <p:nvSpPr>
          <p:cNvPr id="175158" name="AutoShape 54"/>
          <p:cNvSpPr>
            <a:spLocks noChangeArrowheads="1"/>
          </p:cNvSpPr>
          <p:nvPr/>
        </p:nvSpPr>
        <p:spPr bwMode="auto">
          <a:xfrm>
            <a:off x="990600" y="1524000"/>
            <a:ext cx="2057400" cy="457200"/>
          </a:xfrm>
          <a:prstGeom prst="wedgeRectCallout">
            <a:avLst>
              <a:gd name="adj1" fmla="val 93597"/>
              <a:gd name="adj2" fmla="val 163542"/>
            </a:avLst>
          </a:prstGeom>
          <a:solidFill>
            <a:srgbClr val="EAEAEA"/>
          </a:solidFill>
          <a:ln w="28575">
            <a:solidFill>
              <a:srgbClr val="006600"/>
            </a:solidFill>
            <a:miter lim="800000"/>
            <a:headEnd/>
            <a:tailEnd/>
          </a:ln>
        </p:spPr>
        <p:txBody>
          <a:bodyPr lIns="90000" tIns="46800" rIns="90000" bIns="46800"/>
          <a:lstStyle/>
          <a:p>
            <a:pPr algn="ctr"/>
            <a:r>
              <a:rPr lang="en-US" sz="2200">
                <a:solidFill>
                  <a:srgbClr val="7E0000"/>
                </a:solidFill>
                <a:latin typeface="Verdana" pitchFamily="34" charset="0"/>
              </a:rPr>
              <a:t>Y-axis : Y’OY</a:t>
            </a:r>
          </a:p>
        </p:txBody>
      </p:sp>
      <p:pic>
        <p:nvPicPr>
          <p:cNvPr id="43010" name="Picture 2" descr="C:\Program Files\Microsoft Office\MEDIA\CAGCAT10\j0297707.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30514" y="5184635"/>
            <a:ext cx="1357405" cy="16703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3000">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out)">
                                      <p:cBhvr>
                                        <p:cTn id="15" dur="500"/>
                                        <p:tgtEl>
                                          <p:spTgt spid="2"/>
                                        </p:tgtEl>
                                      </p:cBhvr>
                                    </p:animEffec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75157"/>
                                        </p:tgtEl>
                                        <p:attrNameLst>
                                          <p:attrName>style.visibility</p:attrName>
                                        </p:attrNameLst>
                                      </p:cBhvr>
                                      <p:to>
                                        <p:strVal val="visible"/>
                                      </p:to>
                                    </p:set>
                                    <p:anim calcmode="lin" valueType="num">
                                      <p:cBhvr>
                                        <p:cTn id="23" dur="500" fill="hold"/>
                                        <p:tgtEl>
                                          <p:spTgt spid="175157"/>
                                        </p:tgtEl>
                                        <p:attrNameLst>
                                          <p:attrName>ppt_x</p:attrName>
                                        </p:attrNameLst>
                                      </p:cBhvr>
                                      <p:tavLst>
                                        <p:tav tm="0">
                                          <p:val>
                                            <p:strVal val="#ppt_x"/>
                                          </p:val>
                                        </p:tav>
                                        <p:tav tm="100000">
                                          <p:val>
                                            <p:strVal val="#ppt_x"/>
                                          </p:val>
                                        </p:tav>
                                      </p:tavLst>
                                    </p:anim>
                                    <p:anim calcmode="lin" valueType="num">
                                      <p:cBhvr>
                                        <p:cTn id="24" dur="500" fill="hold"/>
                                        <p:tgtEl>
                                          <p:spTgt spid="175157"/>
                                        </p:tgtEl>
                                        <p:attrNameLst>
                                          <p:attrName>ppt_y</p:attrName>
                                        </p:attrNameLst>
                                      </p:cBhvr>
                                      <p:tavLst>
                                        <p:tav tm="0">
                                          <p:val>
                                            <p:strVal val="#ppt_y-#ppt_h/2"/>
                                          </p:val>
                                        </p:tav>
                                        <p:tav tm="100000">
                                          <p:val>
                                            <p:strVal val="#ppt_y"/>
                                          </p:val>
                                        </p:tav>
                                      </p:tavLst>
                                    </p:anim>
                                    <p:anim calcmode="lin" valueType="num">
                                      <p:cBhvr>
                                        <p:cTn id="25" dur="500" fill="hold"/>
                                        <p:tgtEl>
                                          <p:spTgt spid="175157"/>
                                        </p:tgtEl>
                                        <p:attrNameLst>
                                          <p:attrName>ppt_w</p:attrName>
                                        </p:attrNameLst>
                                      </p:cBhvr>
                                      <p:tavLst>
                                        <p:tav tm="0">
                                          <p:val>
                                            <p:strVal val="#ppt_w"/>
                                          </p:val>
                                        </p:tav>
                                        <p:tav tm="100000">
                                          <p:val>
                                            <p:strVal val="#ppt_w"/>
                                          </p:val>
                                        </p:tav>
                                      </p:tavLst>
                                    </p:anim>
                                    <p:anim calcmode="lin" valueType="num">
                                      <p:cBhvr>
                                        <p:cTn id="26" dur="500" fill="hold"/>
                                        <p:tgtEl>
                                          <p:spTgt spid="17515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75157"/>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ox(out)">
                                      <p:cBhvr>
                                        <p:cTn id="31" dur="500"/>
                                        <p:tgtEl>
                                          <p:spTgt spid="3"/>
                                        </p:tgtEl>
                                      </p:cBhvr>
                                    </p:animEffect>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499"/>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175158"/>
                                        </p:tgtEl>
                                        <p:attrNameLst>
                                          <p:attrName>style.visibility</p:attrName>
                                        </p:attrNameLst>
                                      </p:cBhvr>
                                      <p:to>
                                        <p:strVal val="visible"/>
                                      </p:to>
                                    </p:set>
                                    <p:anim calcmode="lin" valueType="num">
                                      <p:cBhvr>
                                        <p:cTn id="39" dur="500" fill="hold"/>
                                        <p:tgtEl>
                                          <p:spTgt spid="175158"/>
                                        </p:tgtEl>
                                        <p:attrNameLst>
                                          <p:attrName>ppt_x</p:attrName>
                                        </p:attrNameLst>
                                      </p:cBhvr>
                                      <p:tavLst>
                                        <p:tav tm="0">
                                          <p:val>
                                            <p:strVal val="#ppt_x-#ppt_w/2"/>
                                          </p:val>
                                        </p:tav>
                                        <p:tav tm="100000">
                                          <p:val>
                                            <p:strVal val="#ppt_x"/>
                                          </p:val>
                                        </p:tav>
                                      </p:tavLst>
                                    </p:anim>
                                    <p:anim calcmode="lin" valueType="num">
                                      <p:cBhvr>
                                        <p:cTn id="40" dur="500" fill="hold"/>
                                        <p:tgtEl>
                                          <p:spTgt spid="175158"/>
                                        </p:tgtEl>
                                        <p:attrNameLst>
                                          <p:attrName>ppt_y</p:attrName>
                                        </p:attrNameLst>
                                      </p:cBhvr>
                                      <p:tavLst>
                                        <p:tav tm="0">
                                          <p:val>
                                            <p:strVal val="#ppt_y"/>
                                          </p:val>
                                        </p:tav>
                                        <p:tav tm="100000">
                                          <p:val>
                                            <p:strVal val="#ppt_y"/>
                                          </p:val>
                                        </p:tav>
                                      </p:tavLst>
                                    </p:anim>
                                    <p:anim calcmode="lin" valueType="num">
                                      <p:cBhvr>
                                        <p:cTn id="41" dur="500" fill="hold"/>
                                        <p:tgtEl>
                                          <p:spTgt spid="175158"/>
                                        </p:tgtEl>
                                        <p:attrNameLst>
                                          <p:attrName>ppt_w</p:attrName>
                                        </p:attrNameLst>
                                      </p:cBhvr>
                                      <p:tavLst>
                                        <p:tav tm="0">
                                          <p:val>
                                            <p:fltVal val="0"/>
                                          </p:val>
                                        </p:tav>
                                        <p:tav tm="100000">
                                          <p:val>
                                            <p:strVal val="#ppt_w"/>
                                          </p:val>
                                        </p:tav>
                                      </p:tavLst>
                                    </p:anim>
                                    <p:anim calcmode="lin" valueType="num">
                                      <p:cBhvr>
                                        <p:cTn id="42" dur="500" fill="hold"/>
                                        <p:tgtEl>
                                          <p:spTgt spid="175158"/>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75158"/>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ppt_x</p:attrName>
                                        </p:attrNameLst>
                                      </p:cBhvr>
                                      <p:tavLst>
                                        <p:tav tm="0">
                                          <p:val>
                                            <p:strVal val="#ppt_x-#ppt_w/2"/>
                                          </p:val>
                                        </p:tav>
                                        <p:tav tm="100000">
                                          <p:val>
                                            <p:strVal val="#ppt_x"/>
                                          </p:val>
                                        </p:tav>
                                      </p:tavLst>
                                    </p:anim>
                                    <p:anim calcmode="lin" valueType="num">
                                      <p:cBhvr>
                                        <p:cTn id="48" dur="500" fill="hold"/>
                                        <p:tgtEl>
                                          <p:spTgt spid="7"/>
                                        </p:tgtEl>
                                        <p:attrNameLst>
                                          <p:attrName>ppt_y</p:attrName>
                                        </p:attrNameLst>
                                      </p:cBhvr>
                                      <p:tavLst>
                                        <p:tav tm="0">
                                          <p:val>
                                            <p:strVal val="#ppt_y"/>
                                          </p:val>
                                        </p:tav>
                                        <p:tav tm="100000">
                                          <p:val>
                                            <p:strVal val="#ppt_y"/>
                                          </p:val>
                                        </p:tav>
                                      </p:tavLst>
                                    </p:anim>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2"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ppt_x</p:attrName>
                                        </p:attrNameLst>
                                      </p:cBhvr>
                                      <p:tavLst>
                                        <p:tav tm="0">
                                          <p:val>
                                            <p:strVal val="#ppt_x+#ppt_w/2"/>
                                          </p:val>
                                        </p:tav>
                                        <p:tav tm="100000">
                                          <p:val>
                                            <p:strVal val="#ppt_x"/>
                                          </p:val>
                                        </p:tav>
                                      </p:tavLst>
                                    </p:anim>
                                    <p:anim calcmode="lin" valueType="num">
                                      <p:cBhvr>
                                        <p:cTn id="56" dur="500" fill="hold"/>
                                        <p:tgtEl>
                                          <p:spTgt spid="8"/>
                                        </p:tgtEl>
                                        <p:attrNameLst>
                                          <p:attrName>ppt_y</p:attrName>
                                        </p:attrNameLst>
                                      </p:cBhvr>
                                      <p:tavLst>
                                        <p:tav tm="0">
                                          <p:val>
                                            <p:strVal val="#ppt_y"/>
                                          </p:val>
                                        </p:tav>
                                        <p:tav tm="100000">
                                          <p:val>
                                            <p:strVal val="#ppt_y"/>
                                          </p:val>
                                        </p:tav>
                                      </p:tavLst>
                                    </p:anim>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4"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ppt_x</p:attrName>
                                        </p:attrNameLst>
                                      </p:cBhvr>
                                      <p:tavLst>
                                        <p:tav tm="0">
                                          <p:val>
                                            <p:strVal val="#ppt_x"/>
                                          </p:val>
                                        </p:tav>
                                        <p:tav tm="100000">
                                          <p:val>
                                            <p:strVal val="#ppt_x"/>
                                          </p:val>
                                        </p:tav>
                                      </p:tavLst>
                                    </p:anim>
                                    <p:anim calcmode="lin" valueType="num">
                                      <p:cBhvr>
                                        <p:cTn id="64" dur="500" fill="hold"/>
                                        <p:tgtEl>
                                          <p:spTgt spid="10"/>
                                        </p:tgtEl>
                                        <p:attrNameLst>
                                          <p:attrName>ppt_y</p:attrName>
                                        </p:attrNameLst>
                                      </p:cBhvr>
                                      <p:tavLst>
                                        <p:tav tm="0">
                                          <p:val>
                                            <p:strVal val="#ppt_y+#ppt_h/2"/>
                                          </p:val>
                                        </p:tav>
                                        <p:tav tm="100000">
                                          <p:val>
                                            <p:strVal val="#ppt_y"/>
                                          </p:val>
                                        </p:tav>
                                      </p:tavLst>
                                    </p:anim>
                                    <p:anim calcmode="lin" valueType="num">
                                      <p:cBhvr>
                                        <p:cTn id="65" dur="500" fill="hold"/>
                                        <p:tgtEl>
                                          <p:spTgt spid="10"/>
                                        </p:tgtEl>
                                        <p:attrNameLst>
                                          <p:attrName>ppt_w</p:attrName>
                                        </p:attrNameLst>
                                      </p:cBhvr>
                                      <p:tavLst>
                                        <p:tav tm="0">
                                          <p:val>
                                            <p:strVal val="#ppt_w"/>
                                          </p:val>
                                        </p:tav>
                                        <p:tav tm="100000">
                                          <p:val>
                                            <p:strVal val="#ppt_w"/>
                                          </p:val>
                                        </p:tav>
                                      </p:tavLst>
                                    </p:anim>
                                    <p:anim calcmode="lin" valueType="num">
                                      <p:cBhvr>
                                        <p:cTn id="6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1"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ppt_x</p:attrName>
                                        </p:attrNameLst>
                                      </p:cBhvr>
                                      <p:tavLst>
                                        <p:tav tm="0">
                                          <p:val>
                                            <p:strVal val="#ppt_x"/>
                                          </p:val>
                                        </p:tav>
                                        <p:tav tm="100000">
                                          <p:val>
                                            <p:strVal val="#ppt_x"/>
                                          </p:val>
                                        </p:tav>
                                      </p:tavLst>
                                    </p:anim>
                                    <p:anim calcmode="lin" valueType="num">
                                      <p:cBhvr>
                                        <p:cTn id="72" dur="500" fill="hold"/>
                                        <p:tgtEl>
                                          <p:spTgt spid="9"/>
                                        </p:tgtEl>
                                        <p:attrNameLst>
                                          <p:attrName>ppt_y</p:attrName>
                                        </p:attrNameLst>
                                      </p:cBhvr>
                                      <p:tavLst>
                                        <p:tav tm="0">
                                          <p:val>
                                            <p:strVal val="#ppt_y-#ppt_h/2"/>
                                          </p:val>
                                        </p:tav>
                                        <p:tav tm="100000">
                                          <p:val>
                                            <p:strVal val="#ppt_y"/>
                                          </p:val>
                                        </p:tav>
                                      </p:tavLst>
                                    </p:anim>
                                    <p:anim calcmode="lin" valueType="num">
                                      <p:cBhvr>
                                        <p:cTn id="73" dur="500" fill="hold"/>
                                        <p:tgtEl>
                                          <p:spTgt spid="9"/>
                                        </p:tgtEl>
                                        <p:attrNameLst>
                                          <p:attrName>ppt_w</p:attrName>
                                        </p:attrNameLst>
                                      </p:cBhvr>
                                      <p:tavLst>
                                        <p:tav tm="0">
                                          <p:val>
                                            <p:strVal val="#ppt_w"/>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30" presetClass="entr" presetSubtype="0" fill="hold" nodeType="clickEffect">
                                  <p:stCondLst>
                                    <p:cond delay="0"/>
                                  </p:stCondLst>
                                  <p:childTnLst>
                                    <p:set>
                                      <p:cBhvr>
                                        <p:cTn id="78" dur="1" fill="hold">
                                          <p:stCondLst>
                                            <p:cond delay="0"/>
                                          </p:stCondLst>
                                        </p:cTn>
                                        <p:tgtEl>
                                          <p:spTgt spid="43010"/>
                                        </p:tgtEl>
                                        <p:attrNameLst>
                                          <p:attrName>style.visibility</p:attrName>
                                        </p:attrNameLst>
                                      </p:cBhvr>
                                      <p:to>
                                        <p:strVal val="visible"/>
                                      </p:to>
                                    </p:set>
                                    <p:animEffect transition="in" filter="fade">
                                      <p:cBhvr>
                                        <p:cTn id="79" dur="800" decel="100000"/>
                                        <p:tgtEl>
                                          <p:spTgt spid="43010"/>
                                        </p:tgtEl>
                                      </p:cBhvr>
                                    </p:animEffect>
                                    <p:anim calcmode="lin" valueType="num">
                                      <p:cBhvr>
                                        <p:cTn id="80" dur="800" decel="100000" fill="hold"/>
                                        <p:tgtEl>
                                          <p:spTgt spid="43010"/>
                                        </p:tgtEl>
                                        <p:attrNameLst>
                                          <p:attrName>style.rotation</p:attrName>
                                        </p:attrNameLst>
                                      </p:cBhvr>
                                      <p:tavLst>
                                        <p:tav tm="0">
                                          <p:val>
                                            <p:fltVal val="-90"/>
                                          </p:val>
                                        </p:tav>
                                        <p:tav tm="100000">
                                          <p:val>
                                            <p:fltVal val="0"/>
                                          </p:val>
                                        </p:tav>
                                      </p:tavLst>
                                    </p:anim>
                                    <p:anim calcmode="lin" valueType="num">
                                      <p:cBhvr>
                                        <p:cTn id="81" dur="800" decel="100000" fill="hold"/>
                                        <p:tgtEl>
                                          <p:spTgt spid="43010"/>
                                        </p:tgtEl>
                                        <p:attrNameLst>
                                          <p:attrName>ppt_x</p:attrName>
                                        </p:attrNameLst>
                                      </p:cBhvr>
                                      <p:tavLst>
                                        <p:tav tm="0">
                                          <p:val>
                                            <p:strVal val="#ppt_x+0.4"/>
                                          </p:val>
                                        </p:tav>
                                        <p:tav tm="100000">
                                          <p:val>
                                            <p:strVal val="#ppt_x-0.05"/>
                                          </p:val>
                                        </p:tav>
                                      </p:tavLst>
                                    </p:anim>
                                    <p:anim calcmode="lin" valueType="num">
                                      <p:cBhvr>
                                        <p:cTn id="82" dur="800" decel="100000" fill="hold"/>
                                        <p:tgtEl>
                                          <p:spTgt spid="43010"/>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43010"/>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430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57" grpId="0" animBg="1" autoUpdateAnimBg="0"/>
      <p:bldP spid="175158"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381000"/>
            <a:ext cx="5791200" cy="685800"/>
          </a:xfr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pPr eaLnBrk="1" hangingPunct="1"/>
            <a:r>
              <a:rPr lang="en-US" sz="5400" dirty="0" smtClean="0">
                <a:solidFill>
                  <a:srgbClr val="FFFF00"/>
                </a:solidFill>
                <a:latin typeface="Trajan Pro" pitchFamily="18" charset="0"/>
              </a:rPr>
              <a:t>Coordinates</a:t>
            </a:r>
          </a:p>
        </p:txBody>
      </p:sp>
      <p:grpSp>
        <p:nvGrpSpPr>
          <p:cNvPr id="9219" name="Group 3"/>
          <p:cNvGrpSpPr>
            <a:grpSpLocks/>
          </p:cNvGrpSpPr>
          <p:nvPr/>
        </p:nvGrpSpPr>
        <p:grpSpPr bwMode="auto">
          <a:xfrm>
            <a:off x="457200" y="1143000"/>
            <a:ext cx="7467600" cy="4953000"/>
            <a:chOff x="288" y="720"/>
            <a:chExt cx="4704" cy="3120"/>
          </a:xfrm>
        </p:grpSpPr>
        <p:sp>
          <p:nvSpPr>
            <p:cNvPr id="9232" name="Line 4"/>
            <p:cNvSpPr>
              <a:spLocks noChangeShapeType="1"/>
            </p:cNvSpPr>
            <p:nvPr/>
          </p:nvSpPr>
          <p:spPr bwMode="auto">
            <a:xfrm>
              <a:off x="384" y="2304"/>
              <a:ext cx="4464" cy="0"/>
            </a:xfrm>
            <a:prstGeom prst="line">
              <a:avLst/>
            </a:prstGeom>
            <a:ln>
              <a:solidFill>
                <a:srgbClr val="00B050"/>
              </a:solidFill>
              <a:headEnd type="stealth" w="lg" len="lg"/>
              <a:tailEnd type="stealth" w="lg" len="lg"/>
            </a:ln>
            <a:extLst/>
          </p:spPr>
          <p:style>
            <a:lnRef idx="3">
              <a:schemeClr val="accent6"/>
            </a:lnRef>
            <a:fillRef idx="0">
              <a:schemeClr val="accent6"/>
            </a:fillRef>
            <a:effectRef idx="2">
              <a:schemeClr val="accent6"/>
            </a:effectRef>
            <a:fontRef idx="minor">
              <a:schemeClr val="tx1"/>
            </a:fontRef>
          </p:style>
          <p:txBody>
            <a:bodyPr wrap="none"/>
            <a:lstStyle/>
            <a:p>
              <a:endParaRPr lang="en-US"/>
            </a:p>
          </p:txBody>
        </p:sp>
        <p:sp>
          <p:nvSpPr>
            <p:cNvPr id="9233" name="Line 5"/>
            <p:cNvSpPr>
              <a:spLocks noChangeShapeType="1"/>
            </p:cNvSpPr>
            <p:nvPr/>
          </p:nvSpPr>
          <p:spPr bwMode="auto">
            <a:xfrm>
              <a:off x="2962" y="2260"/>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34" name="Line 6"/>
            <p:cNvSpPr>
              <a:spLocks noChangeShapeType="1"/>
            </p:cNvSpPr>
            <p:nvPr/>
          </p:nvSpPr>
          <p:spPr bwMode="auto">
            <a:xfrm>
              <a:off x="3416" y="2260"/>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35" name="Line 7"/>
            <p:cNvSpPr>
              <a:spLocks noChangeShapeType="1"/>
            </p:cNvSpPr>
            <p:nvPr/>
          </p:nvSpPr>
          <p:spPr bwMode="auto">
            <a:xfrm>
              <a:off x="3869" y="2260"/>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36" name="Line 8"/>
            <p:cNvSpPr>
              <a:spLocks noChangeShapeType="1"/>
            </p:cNvSpPr>
            <p:nvPr/>
          </p:nvSpPr>
          <p:spPr bwMode="auto">
            <a:xfrm>
              <a:off x="4323" y="2260"/>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37" name="Line 9"/>
            <p:cNvSpPr>
              <a:spLocks noChangeShapeType="1"/>
            </p:cNvSpPr>
            <p:nvPr/>
          </p:nvSpPr>
          <p:spPr bwMode="auto">
            <a:xfrm>
              <a:off x="2056" y="2260"/>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38" name="Line 10"/>
            <p:cNvSpPr>
              <a:spLocks noChangeShapeType="1"/>
            </p:cNvSpPr>
            <p:nvPr/>
          </p:nvSpPr>
          <p:spPr bwMode="auto">
            <a:xfrm>
              <a:off x="1602" y="2260"/>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39" name="Line 11"/>
            <p:cNvSpPr>
              <a:spLocks noChangeShapeType="1"/>
            </p:cNvSpPr>
            <p:nvPr/>
          </p:nvSpPr>
          <p:spPr bwMode="auto">
            <a:xfrm>
              <a:off x="1149" y="2260"/>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40" name="Line 12"/>
            <p:cNvSpPr>
              <a:spLocks noChangeShapeType="1"/>
            </p:cNvSpPr>
            <p:nvPr/>
          </p:nvSpPr>
          <p:spPr bwMode="auto">
            <a:xfrm>
              <a:off x="695" y="2260"/>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41" name="Line 13"/>
            <p:cNvSpPr>
              <a:spLocks noChangeShapeType="1"/>
            </p:cNvSpPr>
            <p:nvPr/>
          </p:nvSpPr>
          <p:spPr bwMode="auto">
            <a:xfrm>
              <a:off x="2544" y="768"/>
              <a:ext cx="0" cy="3024"/>
            </a:xfrm>
            <a:prstGeom prst="line">
              <a:avLst/>
            </a:prstGeom>
            <a:ln>
              <a:solidFill>
                <a:srgbClr val="CC3300"/>
              </a:solidFill>
              <a:headEnd type="stealth" w="lg" len="lg"/>
              <a:tailEnd type="stealth" w="lg" len="lg"/>
            </a:ln>
            <a:extLst/>
          </p:spPr>
          <p:style>
            <a:lnRef idx="3">
              <a:schemeClr val="accent1"/>
            </a:lnRef>
            <a:fillRef idx="0">
              <a:schemeClr val="accent1"/>
            </a:fillRef>
            <a:effectRef idx="2">
              <a:schemeClr val="accent1"/>
            </a:effectRef>
            <a:fontRef idx="minor">
              <a:schemeClr val="tx1"/>
            </a:fontRef>
          </p:style>
          <p:txBody>
            <a:bodyPr wrap="none"/>
            <a:lstStyle/>
            <a:p>
              <a:endParaRPr lang="en-US"/>
            </a:p>
          </p:txBody>
        </p:sp>
        <p:sp>
          <p:nvSpPr>
            <p:cNvPr id="9242" name="Line 14"/>
            <p:cNvSpPr>
              <a:spLocks noChangeShapeType="1"/>
            </p:cNvSpPr>
            <p:nvPr/>
          </p:nvSpPr>
          <p:spPr bwMode="auto">
            <a:xfrm rot="5400000">
              <a:off x="2542" y="1818"/>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43" name="Line 15"/>
            <p:cNvSpPr>
              <a:spLocks noChangeShapeType="1"/>
            </p:cNvSpPr>
            <p:nvPr/>
          </p:nvSpPr>
          <p:spPr bwMode="auto">
            <a:xfrm rot="5400000">
              <a:off x="2541" y="1364"/>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44" name="Line 16"/>
            <p:cNvSpPr>
              <a:spLocks noChangeShapeType="1"/>
            </p:cNvSpPr>
            <p:nvPr/>
          </p:nvSpPr>
          <p:spPr bwMode="auto">
            <a:xfrm rot="5400000">
              <a:off x="2541" y="911"/>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45" name="Line 17"/>
            <p:cNvSpPr>
              <a:spLocks noChangeShapeType="1"/>
            </p:cNvSpPr>
            <p:nvPr/>
          </p:nvSpPr>
          <p:spPr bwMode="auto">
            <a:xfrm rot="5400000">
              <a:off x="2541" y="2724"/>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46" name="Line 18"/>
            <p:cNvSpPr>
              <a:spLocks noChangeShapeType="1"/>
            </p:cNvSpPr>
            <p:nvPr/>
          </p:nvSpPr>
          <p:spPr bwMode="auto">
            <a:xfrm rot="5400000">
              <a:off x="2541" y="3178"/>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47" name="Line 19"/>
            <p:cNvSpPr>
              <a:spLocks noChangeShapeType="1"/>
            </p:cNvSpPr>
            <p:nvPr/>
          </p:nvSpPr>
          <p:spPr bwMode="auto">
            <a:xfrm rot="5400000">
              <a:off x="2541" y="3631"/>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48" name="Text Box 20"/>
            <p:cNvSpPr txBox="1">
              <a:spLocks noChangeArrowheads="1"/>
            </p:cNvSpPr>
            <p:nvPr/>
          </p:nvSpPr>
          <p:spPr bwMode="auto">
            <a:xfrm>
              <a:off x="4704" y="2016"/>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X</a:t>
              </a:r>
            </a:p>
          </p:txBody>
        </p:sp>
        <p:sp>
          <p:nvSpPr>
            <p:cNvPr id="9249" name="Text Box 21"/>
            <p:cNvSpPr txBox="1">
              <a:spLocks noChangeArrowheads="1"/>
            </p:cNvSpPr>
            <p:nvPr/>
          </p:nvSpPr>
          <p:spPr bwMode="auto">
            <a:xfrm>
              <a:off x="288" y="2016"/>
              <a:ext cx="33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X’</a:t>
              </a:r>
            </a:p>
          </p:txBody>
        </p:sp>
        <p:sp>
          <p:nvSpPr>
            <p:cNvPr id="9250" name="Text Box 22"/>
            <p:cNvSpPr txBox="1">
              <a:spLocks noChangeArrowheads="1"/>
            </p:cNvSpPr>
            <p:nvPr/>
          </p:nvSpPr>
          <p:spPr bwMode="auto">
            <a:xfrm>
              <a:off x="2256" y="72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Y</a:t>
              </a:r>
            </a:p>
          </p:txBody>
        </p:sp>
        <p:sp>
          <p:nvSpPr>
            <p:cNvPr id="9251" name="Text Box 23"/>
            <p:cNvSpPr txBox="1">
              <a:spLocks noChangeArrowheads="1"/>
            </p:cNvSpPr>
            <p:nvPr/>
          </p:nvSpPr>
          <p:spPr bwMode="auto">
            <a:xfrm>
              <a:off x="2256" y="3552"/>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Y’</a:t>
              </a:r>
            </a:p>
          </p:txBody>
        </p:sp>
        <p:sp>
          <p:nvSpPr>
            <p:cNvPr id="9252" name="Oval 24"/>
            <p:cNvSpPr>
              <a:spLocks noChangeAspect="1" noChangeArrowheads="1"/>
            </p:cNvSpPr>
            <p:nvPr/>
          </p:nvSpPr>
          <p:spPr bwMode="auto">
            <a:xfrm>
              <a:off x="2509" y="2271"/>
              <a:ext cx="68" cy="68"/>
            </a:xfrm>
            <a:prstGeom prst="ellipse">
              <a:avLst/>
            </a:prstGeom>
            <a:solidFill>
              <a:srgbClr val="000000"/>
            </a:solidFill>
            <a:ln w="9525">
              <a:solidFill>
                <a:schemeClr val="tx1"/>
              </a:solidFill>
              <a:round/>
              <a:headEnd/>
              <a:tailEnd/>
            </a:ln>
          </p:spPr>
          <p:txBody>
            <a:bodyPr wrap="none" anchor="ctr"/>
            <a:lstStyle/>
            <a:p>
              <a:endParaRPr lang="en-US"/>
            </a:p>
          </p:txBody>
        </p:sp>
        <p:sp>
          <p:nvSpPr>
            <p:cNvPr id="9253" name="Text Box 25"/>
            <p:cNvSpPr txBox="1">
              <a:spLocks noChangeArrowheads="1"/>
            </p:cNvSpPr>
            <p:nvPr/>
          </p:nvSpPr>
          <p:spPr bwMode="auto">
            <a:xfrm>
              <a:off x="2256" y="2016"/>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O</a:t>
              </a:r>
            </a:p>
          </p:txBody>
        </p:sp>
        <p:sp>
          <p:nvSpPr>
            <p:cNvPr id="9254" name="Text Box 26"/>
            <p:cNvSpPr txBox="1">
              <a:spLocks noChangeArrowheads="1"/>
            </p:cNvSpPr>
            <p:nvPr/>
          </p:nvSpPr>
          <p:spPr bwMode="auto">
            <a:xfrm>
              <a:off x="2832" y="2352"/>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1</a:t>
              </a:r>
            </a:p>
          </p:txBody>
        </p:sp>
        <p:sp>
          <p:nvSpPr>
            <p:cNvPr id="9255" name="Text Box 27"/>
            <p:cNvSpPr txBox="1">
              <a:spLocks noChangeArrowheads="1"/>
            </p:cNvSpPr>
            <p:nvPr/>
          </p:nvSpPr>
          <p:spPr bwMode="auto">
            <a:xfrm>
              <a:off x="3284" y="235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2</a:t>
              </a:r>
            </a:p>
          </p:txBody>
        </p:sp>
        <p:sp>
          <p:nvSpPr>
            <p:cNvPr id="9256" name="Text Box 28"/>
            <p:cNvSpPr txBox="1">
              <a:spLocks noChangeArrowheads="1"/>
            </p:cNvSpPr>
            <p:nvPr/>
          </p:nvSpPr>
          <p:spPr bwMode="auto">
            <a:xfrm>
              <a:off x="3738" y="235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3</a:t>
              </a:r>
            </a:p>
          </p:txBody>
        </p:sp>
        <p:sp>
          <p:nvSpPr>
            <p:cNvPr id="9257" name="Text Box 29"/>
            <p:cNvSpPr txBox="1">
              <a:spLocks noChangeArrowheads="1"/>
            </p:cNvSpPr>
            <p:nvPr/>
          </p:nvSpPr>
          <p:spPr bwMode="auto">
            <a:xfrm>
              <a:off x="4191" y="235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4</a:t>
              </a:r>
            </a:p>
          </p:txBody>
        </p:sp>
        <p:sp>
          <p:nvSpPr>
            <p:cNvPr id="9258" name="Text Box 30"/>
            <p:cNvSpPr txBox="1">
              <a:spLocks noChangeArrowheads="1"/>
            </p:cNvSpPr>
            <p:nvPr/>
          </p:nvSpPr>
          <p:spPr bwMode="auto">
            <a:xfrm>
              <a:off x="1872" y="2350"/>
              <a:ext cx="3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-1</a:t>
              </a:r>
            </a:p>
          </p:txBody>
        </p:sp>
        <p:sp>
          <p:nvSpPr>
            <p:cNvPr id="9259" name="Text Box 31"/>
            <p:cNvSpPr txBox="1">
              <a:spLocks noChangeArrowheads="1"/>
            </p:cNvSpPr>
            <p:nvPr/>
          </p:nvSpPr>
          <p:spPr bwMode="auto">
            <a:xfrm>
              <a:off x="1392" y="2350"/>
              <a:ext cx="36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-2</a:t>
              </a:r>
            </a:p>
          </p:txBody>
        </p:sp>
        <p:sp>
          <p:nvSpPr>
            <p:cNvPr id="9260" name="Text Box 32"/>
            <p:cNvSpPr txBox="1">
              <a:spLocks noChangeArrowheads="1"/>
            </p:cNvSpPr>
            <p:nvPr/>
          </p:nvSpPr>
          <p:spPr bwMode="auto">
            <a:xfrm>
              <a:off x="960" y="2350"/>
              <a:ext cx="34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-3</a:t>
              </a:r>
            </a:p>
          </p:txBody>
        </p:sp>
        <p:sp>
          <p:nvSpPr>
            <p:cNvPr id="9261" name="Text Box 33"/>
            <p:cNvSpPr txBox="1">
              <a:spLocks noChangeArrowheads="1"/>
            </p:cNvSpPr>
            <p:nvPr/>
          </p:nvSpPr>
          <p:spPr bwMode="auto">
            <a:xfrm>
              <a:off x="480" y="2350"/>
              <a:ext cx="37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-4</a:t>
              </a:r>
            </a:p>
          </p:txBody>
        </p:sp>
        <p:sp>
          <p:nvSpPr>
            <p:cNvPr id="9262" name="Text Box 34"/>
            <p:cNvSpPr txBox="1">
              <a:spLocks noChangeArrowheads="1"/>
            </p:cNvSpPr>
            <p:nvPr/>
          </p:nvSpPr>
          <p:spPr bwMode="auto">
            <a:xfrm>
              <a:off x="2641" y="2634"/>
              <a:ext cx="33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-1</a:t>
              </a:r>
            </a:p>
          </p:txBody>
        </p:sp>
        <p:sp>
          <p:nvSpPr>
            <p:cNvPr id="9263" name="Text Box 35"/>
            <p:cNvSpPr txBox="1">
              <a:spLocks noChangeArrowheads="1"/>
            </p:cNvSpPr>
            <p:nvPr/>
          </p:nvSpPr>
          <p:spPr bwMode="auto">
            <a:xfrm>
              <a:off x="2641" y="3087"/>
              <a:ext cx="33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-2</a:t>
              </a:r>
            </a:p>
          </p:txBody>
        </p:sp>
        <p:sp>
          <p:nvSpPr>
            <p:cNvPr id="9264" name="Text Box 36"/>
            <p:cNvSpPr txBox="1">
              <a:spLocks noChangeArrowheads="1"/>
            </p:cNvSpPr>
            <p:nvPr/>
          </p:nvSpPr>
          <p:spPr bwMode="auto">
            <a:xfrm>
              <a:off x="2641" y="3541"/>
              <a:ext cx="33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-3</a:t>
              </a:r>
            </a:p>
          </p:txBody>
        </p:sp>
        <p:sp>
          <p:nvSpPr>
            <p:cNvPr id="9265" name="Text Box 37"/>
            <p:cNvSpPr txBox="1">
              <a:spLocks noChangeArrowheads="1"/>
            </p:cNvSpPr>
            <p:nvPr/>
          </p:nvSpPr>
          <p:spPr bwMode="auto">
            <a:xfrm>
              <a:off x="2640" y="1728"/>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1</a:t>
              </a:r>
            </a:p>
          </p:txBody>
        </p:sp>
        <p:sp>
          <p:nvSpPr>
            <p:cNvPr id="9266" name="Text Box 38"/>
            <p:cNvSpPr txBox="1">
              <a:spLocks noChangeArrowheads="1"/>
            </p:cNvSpPr>
            <p:nvPr/>
          </p:nvSpPr>
          <p:spPr bwMode="auto">
            <a:xfrm>
              <a:off x="2641" y="1274"/>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2</a:t>
              </a:r>
            </a:p>
          </p:txBody>
        </p:sp>
        <p:sp>
          <p:nvSpPr>
            <p:cNvPr id="9267" name="Text Box 39"/>
            <p:cNvSpPr txBox="1">
              <a:spLocks noChangeArrowheads="1"/>
            </p:cNvSpPr>
            <p:nvPr/>
          </p:nvSpPr>
          <p:spPr bwMode="auto">
            <a:xfrm>
              <a:off x="2641" y="82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3</a:t>
              </a:r>
            </a:p>
          </p:txBody>
        </p:sp>
      </p:grpSp>
      <p:sp>
        <p:nvSpPr>
          <p:cNvPr id="9220" name="Line 40"/>
          <p:cNvSpPr>
            <a:spLocks noChangeShapeType="1"/>
          </p:cNvSpPr>
          <p:nvPr/>
        </p:nvSpPr>
        <p:spPr bwMode="auto">
          <a:xfrm>
            <a:off x="4038600" y="2957513"/>
            <a:ext cx="1389063" cy="0"/>
          </a:xfrm>
          <a:prstGeom prst="line">
            <a:avLst/>
          </a:prstGeom>
          <a:ln>
            <a:solidFill>
              <a:srgbClr val="FFFF00"/>
            </a:solidFill>
            <a:headEnd/>
            <a:tailEnd/>
          </a:ln>
          <a:extLst/>
        </p:spPr>
        <p:style>
          <a:lnRef idx="3">
            <a:schemeClr val="accent6"/>
          </a:lnRef>
          <a:fillRef idx="0">
            <a:schemeClr val="accent6"/>
          </a:fillRef>
          <a:effectRef idx="2">
            <a:schemeClr val="accent6"/>
          </a:effectRef>
          <a:fontRef idx="minor">
            <a:schemeClr val="tx1"/>
          </a:fontRef>
        </p:style>
        <p:txBody>
          <a:bodyPr lIns="90000" tIns="46800" rIns="90000" bIns="46800"/>
          <a:lstStyle/>
          <a:p>
            <a:endParaRPr lang="en-US"/>
          </a:p>
        </p:txBody>
      </p:sp>
      <p:sp>
        <p:nvSpPr>
          <p:cNvPr id="9221" name="Line 41"/>
          <p:cNvSpPr>
            <a:spLocks noChangeShapeType="1"/>
          </p:cNvSpPr>
          <p:nvPr/>
        </p:nvSpPr>
        <p:spPr bwMode="auto">
          <a:xfrm flipV="1">
            <a:off x="5422900" y="2957513"/>
            <a:ext cx="0" cy="695325"/>
          </a:xfrm>
          <a:prstGeom prst="line">
            <a:avLst/>
          </a:prstGeom>
          <a:ln>
            <a:solidFill>
              <a:schemeClr val="tx1"/>
            </a:solidFill>
            <a:headEnd/>
            <a:tailEnd/>
          </a:ln>
          <a:extLst/>
        </p:spPr>
        <p:style>
          <a:lnRef idx="3">
            <a:schemeClr val="accent6"/>
          </a:lnRef>
          <a:fillRef idx="0">
            <a:schemeClr val="accent6"/>
          </a:fillRef>
          <a:effectRef idx="2">
            <a:schemeClr val="accent6"/>
          </a:effectRef>
          <a:fontRef idx="minor">
            <a:schemeClr val="tx1"/>
          </a:fontRef>
        </p:style>
        <p:txBody>
          <a:bodyPr lIns="90000" tIns="46800" rIns="90000" bIns="46800"/>
          <a:lstStyle/>
          <a:p>
            <a:endParaRPr lang="en-US"/>
          </a:p>
        </p:txBody>
      </p:sp>
      <p:sp>
        <p:nvSpPr>
          <p:cNvPr id="9222" name="Text Box 42"/>
          <p:cNvSpPr txBox="1">
            <a:spLocks noChangeArrowheads="1"/>
          </p:cNvSpPr>
          <p:nvPr/>
        </p:nvSpPr>
        <p:spPr bwMode="auto">
          <a:xfrm>
            <a:off x="5029200" y="2438400"/>
            <a:ext cx="83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a:latin typeface="Verdana" pitchFamily="34" charset="0"/>
              </a:rPr>
              <a:t>(2,1)</a:t>
            </a:r>
          </a:p>
        </p:txBody>
      </p:sp>
      <p:sp>
        <p:nvSpPr>
          <p:cNvPr id="9223" name="Line 43"/>
          <p:cNvSpPr>
            <a:spLocks noChangeShapeType="1"/>
          </p:cNvSpPr>
          <p:nvPr/>
        </p:nvSpPr>
        <p:spPr bwMode="auto">
          <a:xfrm>
            <a:off x="1824038" y="3657600"/>
            <a:ext cx="0" cy="1457325"/>
          </a:xfrm>
          <a:prstGeom prst="line">
            <a:avLst/>
          </a:prstGeom>
          <a:ln>
            <a:headEnd/>
            <a:tailEnd/>
          </a:ln>
          <a:extLst/>
        </p:spPr>
        <p:style>
          <a:lnRef idx="3">
            <a:schemeClr val="accent1"/>
          </a:lnRef>
          <a:fillRef idx="0">
            <a:schemeClr val="accent1"/>
          </a:fillRef>
          <a:effectRef idx="2">
            <a:schemeClr val="accent1"/>
          </a:effectRef>
          <a:fontRef idx="minor">
            <a:schemeClr val="tx1"/>
          </a:fontRef>
        </p:style>
        <p:txBody>
          <a:bodyPr lIns="90000" tIns="46800" rIns="90000" bIns="46800"/>
          <a:lstStyle/>
          <a:p>
            <a:endParaRPr lang="en-US"/>
          </a:p>
        </p:txBody>
      </p:sp>
      <p:sp>
        <p:nvSpPr>
          <p:cNvPr id="9224" name="Line 44"/>
          <p:cNvSpPr>
            <a:spLocks noChangeShapeType="1"/>
          </p:cNvSpPr>
          <p:nvPr/>
        </p:nvSpPr>
        <p:spPr bwMode="auto">
          <a:xfrm flipH="1">
            <a:off x="1824038" y="5116513"/>
            <a:ext cx="2220912" cy="0"/>
          </a:xfrm>
          <a:prstGeom prst="line">
            <a:avLst/>
          </a:prstGeom>
          <a:ln>
            <a:headEnd/>
            <a:tailEnd/>
          </a:ln>
          <a:extLst/>
        </p:spPr>
        <p:style>
          <a:lnRef idx="3">
            <a:schemeClr val="dk1"/>
          </a:lnRef>
          <a:fillRef idx="0">
            <a:schemeClr val="dk1"/>
          </a:fillRef>
          <a:effectRef idx="2">
            <a:schemeClr val="dk1"/>
          </a:effectRef>
          <a:fontRef idx="minor">
            <a:schemeClr val="tx1"/>
          </a:fontRef>
        </p:style>
        <p:txBody>
          <a:bodyPr lIns="90000" tIns="46800" rIns="90000" bIns="46800"/>
          <a:lstStyle/>
          <a:p>
            <a:endParaRPr lang="en-US"/>
          </a:p>
        </p:txBody>
      </p:sp>
      <p:sp>
        <p:nvSpPr>
          <p:cNvPr id="9225" name="Text Box 45"/>
          <p:cNvSpPr txBox="1">
            <a:spLocks noChangeArrowheads="1"/>
          </p:cNvSpPr>
          <p:nvPr/>
        </p:nvSpPr>
        <p:spPr bwMode="auto">
          <a:xfrm>
            <a:off x="1295400" y="5181600"/>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a:latin typeface="Verdana" pitchFamily="34" charset="0"/>
              </a:rPr>
              <a:t>(-3,-2)</a:t>
            </a:r>
          </a:p>
        </p:txBody>
      </p:sp>
      <p:sp>
        <p:nvSpPr>
          <p:cNvPr id="9226" name="AutoShape 46"/>
          <p:cNvSpPr>
            <a:spLocks noChangeArrowheads="1"/>
          </p:cNvSpPr>
          <p:nvPr/>
        </p:nvSpPr>
        <p:spPr bwMode="auto">
          <a:xfrm>
            <a:off x="1905000" y="4343400"/>
            <a:ext cx="1981200" cy="533400"/>
          </a:xfrm>
          <a:prstGeom prst="wedgeEllipseCallout">
            <a:avLst>
              <a:gd name="adj1" fmla="val -36940"/>
              <a:gd name="adj2" fmla="val 146727"/>
            </a:avLst>
          </a:prstGeom>
          <a:solidFill>
            <a:srgbClr val="EAEAEA"/>
          </a:solidFill>
          <a:ln w="28575">
            <a:solidFill>
              <a:srgbClr val="006600"/>
            </a:solidFill>
            <a:miter lim="800000"/>
            <a:headEnd/>
            <a:tailEnd/>
          </a:ln>
        </p:spPr>
        <p:txBody>
          <a:bodyPr lIns="90000" tIns="46800" rIns="90000" bIns="46800"/>
          <a:lstStyle/>
          <a:p>
            <a:pPr algn="ctr"/>
            <a:r>
              <a:rPr lang="en-US" sz="2200" dirty="0">
                <a:solidFill>
                  <a:srgbClr val="7E0000"/>
                </a:solidFill>
                <a:latin typeface="Verdana" pitchFamily="34" charset="0"/>
              </a:rPr>
              <a:t>Ordinate</a:t>
            </a:r>
          </a:p>
        </p:txBody>
      </p:sp>
      <p:sp>
        <p:nvSpPr>
          <p:cNvPr id="9227" name="AutoShape 47"/>
          <p:cNvSpPr>
            <a:spLocks noChangeArrowheads="1"/>
          </p:cNvSpPr>
          <p:nvPr/>
        </p:nvSpPr>
        <p:spPr bwMode="auto">
          <a:xfrm>
            <a:off x="533400" y="2590800"/>
            <a:ext cx="1981200" cy="533400"/>
          </a:xfrm>
          <a:prstGeom prst="wedgeEllipseCallout">
            <a:avLst>
              <a:gd name="adj1" fmla="val 6731"/>
              <a:gd name="adj2" fmla="val 467560"/>
            </a:avLst>
          </a:prstGeom>
          <a:solidFill>
            <a:srgbClr val="EAEAEA"/>
          </a:solidFill>
          <a:ln w="28575">
            <a:solidFill>
              <a:srgbClr val="006600"/>
            </a:solidFill>
            <a:miter lim="800000"/>
            <a:headEnd/>
            <a:tailEnd/>
          </a:ln>
        </p:spPr>
        <p:txBody>
          <a:bodyPr lIns="90000" tIns="46800" rIns="90000" bIns="46800"/>
          <a:lstStyle/>
          <a:p>
            <a:pPr algn="ctr"/>
            <a:r>
              <a:rPr lang="en-US" sz="2200" dirty="0" smtClean="0">
                <a:solidFill>
                  <a:srgbClr val="7E0000"/>
                </a:solidFill>
                <a:latin typeface="Verdana" pitchFamily="34" charset="0"/>
              </a:rPr>
              <a:t>Abscissa</a:t>
            </a:r>
            <a:endParaRPr lang="en-US" sz="2200" dirty="0">
              <a:solidFill>
                <a:srgbClr val="7E0000"/>
              </a:solidFill>
              <a:latin typeface="Verdana" pitchFamily="34" charset="0"/>
            </a:endParaRPr>
          </a:p>
        </p:txBody>
      </p:sp>
      <p:sp>
        <p:nvSpPr>
          <p:cNvPr id="9228" name="Oval 48"/>
          <p:cNvSpPr>
            <a:spLocks noChangeAspect="1" noChangeArrowheads="1"/>
          </p:cNvSpPr>
          <p:nvPr/>
        </p:nvSpPr>
        <p:spPr bwMode="auto">
          <a:xfrm>
            <a:off x="6808788" y="5429250"/>
            <a:ext cx="107950" cy="107950"/>
          </a:xfrm>
          <a:prstGeom prst="ellipse">
            <a:avLst/>
          </a:prstGeom>
          <a:solidFill>
            <a:srgbClr val="000000"/>
          </a:solidFill>
          <a:ln w="9525">
            <a:solidFill>
              <a:schemeClr val="tx1"/>
            </a:solidFill>
            <a:round/>
            <a:headEnd/>
            <a:tailEnd/>
          </a:ln>
        </p:spPr>
        <p:txBody>
          <a:bodyPr wrap="none" anchor="ctr"/>
          <a:lstStyle/>
          <a:p>
            <a:endParaRPr lang="en-US"/>
          </a:p>
        </p:txBody>
      </p:sp>
      <p:sp>
        <p:nvSpPr>
          <p:cNvPr id="9229" name="Text Box 49"/>
          <p:cNvSpPr txBox="1">
            <a:spLocks noChangeArrowheads="1"/>
          </p:cNvSpPr>
          <p:nvPr/>
        </p:nvSpPr>
        <p:spPr bwMode="auto">
          <a:xfrm>
            <a:off x="6477000" y="5562600"/>
            <a:ext cx="1295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a:latin typeface="Verdana" pitchFamily="34" charset="0"/>
              </a:rPr>
              <a:t>(4,-2.5)</a:t>
            </a:r>
          </a:p>
        </p:txBody>
      </p:sp>
      <p:sp>
        <p:nvSpPr>
          <p:cNvPr id="9230" name="Line 50"/>
          <p:cNvSpPr>
            <a:spLocks noChangeShapeType="1"/>
          </p:cNvSpPr>
          <p:nvPr/>
        </p:nvSpPr>
        <p:spPr bwMode="auto">
          <a:xfrm>
            <a:off x="4038600" y="5486400"/>
            <a:ext cx="2832100" cy="0"/>
          </a:xfrm>
          <a:prstGeom prst="line">
            <a:avLst/>
          </a:prstGeom>
          <a:ln>
            <a:headEnd/>
            <a:tailEnd/>
          </a:ln>
          <a:extLst/>
        </p:spPr>
        <p:style>
          <a:lnRef idx="3">
            <a:schemeClr val="dk1"/>
          </a:lnRef>
          <a:fillRef idx="0">
            <a:schemeClr val="dk1"/>
          </a:fillRef>
          <a:effectRef idx="2">
            <a:schemeClr val="dk1"/>
          </a:effectRef>
          <a:fontRef idx="minor">
            <a:schemeClr val="tx1"/>
          </a:fontRef>
        </p:style>
        <p:txBody>
          <a:bodyPr lIns="90000" tIns="46800" rIns="90000" bIns="46800"/>
          <a:lstStyle/>
          <a:p>
            <a:endParaRPr lang="en-US"/>
          </a:p>
        </p:txBody>
      </p:sp>
      <p:sp>
        <p:nvSpPr>
          <p:cNvPr id="9231" name="Line 51"/>
          <p:cNvSpPr>
            <a:spLocks noChangeShapeType="1"/>
          </p:cNvSpPr>
          <p:nvPr/>
        </p:nvSpPr>
        <p:spPr bwMode="auto">
          <a:xfrm>
            <a:off x="6865938" y="3657600"/>
            <a:ext cx="0" cy="1831975"/>
          </a:xfrm>
          <a:prstGeom prst="line">
            <a:avLst/>
          </a:prstGeom>
          <a:ln>
            <a:headEnd/>
            <a:tailEnd/>
          </a:ln>
          <a:extLst/>
        </p:spPr>
        <p:style>
          <a:lnRef idx="3">
            <a:schemeClr val="accent2"/>
          </a:lnRef>
          <a:fillRef idx="0">
            <a:schemeClr val="accent2"/>
          </a:fillRef>
          <a:effectRef idx="2">
            <a:schemeClr val="accent2"/>
          </a:effectRef>
          <a:fontRef idx="minor">
            <a:schemeClr val="tx1"/>
          </a:fontRef>
        </p:style>
        <p:txBody>
          <a:bodyPr lIns="90000" tIns="46800" rIns="90000" bIns="46800"/>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14:prism dir="u"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0838" y="152400"/>
            <a:ext cx="5791200" cy="685800"/>
          </a:xfrm>
        </p:spPr>
        <p:txBody>
          <a:bodyPr/>
          <a:lstStyle/>
          <a:p>
            <a:pPr eaLnBrk="1" hangingPunct="1"/>
            <a:r>
              <a:rPr lang="en-US" sz="9600" dirty="0" smtClean="0">
                <a:solidFill>
                  <a:srgbClr val="FF0000"/>
                </a:solidFill>
                <a:latin typeface="Edwardian Script ITC" pitchFamily="66" charset="0"/>
              </a:rPr>
              <a:t>       Quadrants</a:t>
            </a:r>
          </a:p>
        </p:txBody>
      </p:sp>
      <p:grpSp>
        <p:nvGrpSpPr>
          <p:cNvPr id="10243" name="Group 3"/>
          <p:cNvGrpSpPr>
            <a:grpSpLocks/>
          </p:cNvGrpSpPr>
          <p:nvPr/>
        </p:nvGrpSpPr>
        <p:grpSpPr bwMode="auto">
          <a:xfrm>
            <a:off x="457200" y="1143000"/>
            <a:ext cx="7467600" cy="4953000"/>
            <a:chOff x="288" y="720"/>
            <a:chExt cx="4704" cy="3120"/>
          </a:xfrm>
        </p:grpSpPr>
        <p:sp>
          <p:nvSpPr>
            <p:cNvPr id="10252" name="Line 4"/>
            <p:cNvSpPr>
              <a:spLocks noChangeShapeType="1"/>
            </p:cNvSpPr>
            <p:nvPr/>
          </p:nvSpPr>
          <p:spPr bwMode="auto">
            <a:xfrm>
              <a:off x="2544" y="768"/>
              <a:ext cx="0" cy="3024"/>
            </a:xfrm>
            <a:prstGeom prst="line">
              <a:avLst/>
            </a:prstGeom>
            <a:ln>
              <a:headEnd type="stealth" w="lg" len="lg"/>
              <a:tailEnd type="stealth" w="lg" len="lg"/>
            </a:ln>
            <a:extLst/>
          </p:spPr>
          <p:style>
            <a:lnRef idx="3">
              <a:schemeClr val="accent2"/>
            </a:lnRef>
            <a:fillRef idx="0">
              <a:schemeClr val="accent2"/>
            </a:fillRef>
            <a:effectRef idx="2">
              <a:schemeClr val="accent2"/>
            </a:effectRef>
            <a:fontRef idx="minor">
              <a:schemeClr val="tx1"/>
            </a:fontRef>
          </p:style>
          <p:txBody>
            <a:bodyPr wrap="none"/>
            <a:lstStyle/>
            <a:p>
              <a:endParaRPr lang="en-US"/>
            </a:p>
          </p:txBody>
        </p:sp>
        <p:sp>
          <p:nvSpPr>
            <p:cNvPr id="10253" name="Line 5"/>
            <p:cNvSpPr>
              <a:spLocks noChangeShapeType="1"/>
            </p:cNvSpPr>
            <p:nvPr/>
          </p:nvSpPr>
          <p:spPr bwMode="auto">
            <a:xfrm>
              <a:off x="384" y="2304"/>
              <a:ext cx="4464" cy="0"/>
            </a:xfrm>
            <a:prstGeom prst="line">
              <a:avLst/>
            </a:prstGeom>
            <a:ln>
              <a:headEnd type="stealth" w="lg" len="lg"/>
              <a:tailEnd type="stealth" w="lg" len="lg"/>
            </a:ln>
            <a:extLst/>
          </p:spPr>
          <p:style>
            <a:lnRef idx="3">
              <a:schemeClr val="accent4"/>
            </a:lnRef>
            <a:fillRef idx="0">
              <a:schemeClr val="accent4"/>
            </a:fillRef>
            <a:effectRef idx="2">
              <a:schemeClr val="accent4"/>
            </a:effectRef>
            <a:fontRef idx="minor">
              <a:schemeClr val="tx1"/>
            </a:fontRef>
          </p:style>
          <p:txBody>
            <a:bodyPr wrap="none"/>
            <a:lstStyle/>
            <a:p>
              <a:endParaRPr lang="en-US"/>
            </a:p>
          </p:txBody>
        </p:sp>
        <p:sp>
          <p:nvSpPr>
            <p:cNvPr id="10254" name="Oval 6"/>
            <p:cNvSpPr>
              <a:spLocks noChangeAspect="1" noChangeArrowheads="1"/>
            </p:cNvSpPr>
            <p:nvPr/>
          </p:nvSpPr>
          <p:spPr bwMode="auto">
            <a:xfrm>
              <a:off x="2509" y="2271"/>
              <a:ext cx="68" cy="68"/>
            </a:xfrm>
            <a:prstGeom prst="ellipse">
              <a:avLst/>
            </a:prstGeom>
            <a:solidFill>
              <a:srgbClr val="000000"/>
            </a:solidFill>
            <a:ln w="9525">
              <a:solidFill>
                <a:schemeClr val="tx1"/>
              </a:solidFill>
              <a:round/>
              <a:headEnd/>
              <a:tailEnd/>
            </a:ln>
          </p:spPr>
          <p:txBody>
            <a:bodyPr wrap="none" anchor="ctr"/>
            <a:lstStyle/>
            <a:p>
              <a:endParaRPr lang="en-US"/>
            </a:p>
          </p:txBody>
        </p:sp>
        <p:sp>
          <p:nvSpPr>
            <p:cNvPr id="10255" name="Line 7"/>
            <p:cNvSpPr>
              <a:spLocks noChangeShapeType="1"/>
            </p:cNvSpPr>
            <p:nvPr/>
          </p:nvSpPr>
          <p:spPr bwMode="auto">
            <a:xfrm>
              <a:off x="2962" y="2260"/>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6" name="Line 8"/>
            <p:cNvSpPr>
              <a:spLocks noChangeShapeType="1"/>
            </p:cNvSpPr>
            <p:nvPr/>
          </p:nvSpPr>
          <p:spPr bwMode="auto">
            <a:xfrm>
              <a:off x="3416" y="2260"/>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7" name="Line 9"/>
            <p:cNvSpPr>
              <a:spLocks noChangeShapeType="1"/>
            </p:cNvSpPr>
            <p:nvPr/>
          </p:nvSpPr>
          <p:spPr bwMode="auto">
            <a:xfrm>
              <a:off x="3869" y="2260"/>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8" name="Line 10"/>
            <p:cNvSpPr>
              <a:spLocks noChangeShapeType="1"/>
            </p:cNvSpPr>
            <p:nvPr/>
          </p:nvSpPr>
          <p:spPr bwMode="auto">
            <a:xfrm>
              <a:off x="4323" y="2260"/>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9" name="Line 11"/>
            <p:cNvSpPr>
              <a:spLocks noChangeShapeType="1"/>
            </p:cNvSpPr>
            <p:nvPr/>
          </p:nvSpPr>
          <p:spPr bwMode="auto">
            <a:xfrm>
              <a:off x="2056" y="2260"/>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60" name="Line 12"/>
            <p:cNvSpPr>
              <a:spLocks noChangeShapeType="1"/>
            </p:cNvSpPr>
            <p:nvPr/>
          </p:nvSpPr>
          <p:spPr bwMode="auto">
            <a:xfrm>
              <a:off x="1602" y="2260"/>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61" name="Line 13"/>
            <p:cNvSpPr>
              <a:spLocks noChangeShapeType="1"/>
            </p:cNvSpPr>
            <p:nvPr/>
          </p:nvSpPr>
          <p:spPr bwMode="auto">
            <a:xfrm>
              <a:off x="1149" y="2260"/>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62" name="Line 14"/>
            <p:cNvSpPr>
              <a:spLocks noChangeShapeType="1"/>
            </p:cNvSpPr>
            <p:nvPr/>
          </p:nvSpPr>
          <p:spPr bwMode="auto">
            <a:xfrm>
              <a:off x="695" y="2260"/>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63" name="Line 15"/>
            <p:cNvSpPr>
              <a:spLocks noChangeShapeType="1"/>
            </p:cNvSpPr>
            <p:nvPr/>
          </p:nvSpPr>
          <p:spPr bwMode="auto">
            <a:xfrm rot="5400000">
              <a:off x="2542" y="1818"/>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64" name="Line 16"/>
            <p:cNvSpPr>
              <a:spLocks noChangeShapeType="1"/>
            </p:cNvSpPr>
            <p:nvPr/>
          </p:nvSpPr>
          <p:spPr bwMode="auto">
            <a:xfrm rot="5400000">
              <a:off x="2541" y="1364"/>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65" name="Line 17"/>
            <p:cNvSpPr>
              <a:spLocks noChangeShapeType="1"/>
            </p:cNvSpPr>
            <p:nvPr/>
          </p:nvSpPr>
          <p:spPr bwMode="auto">
            <a:xfrm rot="5400000">
              <a:off x="2541" y="911"/>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66" name="Line 18"/>
            <p:cNvSpPr>
              <a:spLocks noChangeShapeType="1"/>
            </p:cNvSpPr>
            <p:nvPr/>
          </p:nvSpPr>
          <p:spPr bwMode="auto">
            <a:xfrm rot="5400000">
              <a:off x="2541" y="2724"/>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67" name="Line 19"/>
            <p:cNvSpPr>
              <a:spLocks noChangeShapeType="1"/>
            </p:cNvSpPr>
            <p:nvPr/>
          </p:nvSpPr>
          <p:spPr bwMode="auto">
            <a:xfrm rot="5400000">
              <a:off x="2541" y="3178"/>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68" name="Line 20"/>
            <p:cNvSpPr>
              <a:spLocks noChangeShapeType="1"/>
            </p:cNvSpPr>
            <p:nvPr/>
          </p:nvSpPr>
          <p:spPr bwMode="auto">
            <a:xfrm rot="5400000">
              <a:off x="2541" y="3631"/>
              <a:ext cx="0" cy="9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69" name="Text Box 21"/>
            <p:cNvSpPr txBox="1">
              <a:spLocks noChangeArrowheads="1"/>
            </p:cNvSpPr>
            <p:nvPr/>
          </p:nvSpPr>
          <p:spPr bwMode="auto">
            <a:xfrm>
              <a:off x="4704" y="2016"/>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dirty="0">
                  <a:ln w="31550" cmpd="sng">
                    <a:solidFill>
                      <a:srgbClr val="CC33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Verdana" pitchFamily="34" charset="0"/>
                </a:rPr>
                <a:t>X</a:t>
              </a:r>
            </a:p>
          </p:txBody>
        </p:sp>
        <p:sp>
          <p:nvSpPr>
            <p:cNvPr id="10270" name="Text Box 22"/>
            <p:cNvSpPr txBox="1">
              <a:spLocks noChangeArrowheads="1"/>
            </p:cNvSpPr>
            <p:nvPr/>
          </p:nvSpPr>
          <p:spPr bwMode="auto">
            <a:xfrm>
              <a:off x="288" y="2016"/>
              <a:ext cx="33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dirty="0">
                  <a:ln w="31550" cmpd="sng">
                    <a:solidFill>
                      <a:srgbClr val="CC33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Verdana" pitchFamily="34" charset="0"/>
                </a:rPr>
                <a:t>X’</a:t>
              </a:r>
            </a:p>
          </p:txBody>
        </p:sp>
        <p:sp>
          <p:nvSpPr>
            <p:cNvPr id="10271" name="Text Box 23"/>
            <p:cNvSpPr txBox="1">
              <a:spLocks noChangeArrowheads="1"/>
            </p:cNvSpPr>
            <p:nvPr/>
          </p:nvSpPr>
          <p:spPr bwMode="auto">
            <a:xfrm>
              <a:off x="2256" y="2016"/>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Verdana" pitchFamily="34" charset="0"/>
                </a:rPr>
                <a:t>O</a:t>
              </a:r>
            </a:p>
          </p:txBody>
        </p:sp>
        <p:sp>
          <p:nvSpPr>
            <p:cNvPr id="10272" name="Text Box 24"/>
            <p:cNvSpPr txBox="1">
              <a:spLocks noChangeArrowheads="1"/>
            </p:cNvSpPr>
            <p:nvPr/>
          </p:nvSpPr>
          <p:spPr bwMode="auto">
            <a:xfrm>
              <a:off x="2256" y="72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itchFamily="34" charset="0"/>
                </a:rPr>
                <a:t>Y</a:t>
              </a:r>
            </a:p>
          </p:txBody>
        </p:sp>
        <p:sp>
          <p:nvSpPr>
            <p:cNvPr id="10273" name="Text Box 25"/>
            <p:cNvSpPr txBox="1">
              <a:spLocks noChangeArrowheads="1"/>
            </p:cNvSpPr>
            <p:nvPr/>
          </p:nvSpPr>
          <p:spPr bwMode="auto">
            <a:xfrm>
              <a:off x="2256" y="3552"/>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itchFamily="34" charset="0"/>
                </a:rPr>
                <a:t>Y’</a:t>
              </a:r>
            </a:p>
          </p:txBody>
        </p:sp>
      </p:grpSp>
      <p:sp>
        <p:nvSpPr>
          <p:cNvPr id="181274" name="Text Box 26"/>
          <p:cNvSpPr txBox="1">
            <a:spLocks noChangeArrowheads="1"/>
          </p:cNvSpPr>
          <p:nvPr/>
        </p:nvSpPr>
        <p:spPr bwMode="auto">
          <a:xfrm>
            <a:off x="4419600" y="2514600"/>
            <a:ext cx="1143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4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I</a:t>
            </a:r>
          </a:p>
        </p:txBody>
      </p:sp>
      <p:sp>
        <p:nvSpPr>
          <p:cNvPr id="181275" name="Text Box 27"/>
          <p:cNvSpPr txBox="1">
            <a:spLocks noChangeArrowheads="1"/>
          </p:cNvSpPr>
          <p:nvPr/>
        </p:nvSpPr>
        <p:spPr bwMode="auto">
          <a:xfrm>
            <a:off x="2284413" y="2514600"/>
            <a:ext cx="1143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pitchFamily="34" charset="0"/>
              </a:rPr>
              <a:t>II</a:t>
            </a:r>
          </a:p>
        </p:txBody>
      </p:sp>
      <p:sp>
        <p:nvSpPr>
          <p:cNvPr id="181276" name="Text Box 28"/>
          <p:cNvSpPr txBox="1">
            <a:spLocks noChangeArrowheads="1"/>
          </p:cNvSpPr>
          <p:nvPr/>
        </p:nvSpPr>
        <p:spPr bwMode="auto">
          <a:xfrm>
            <a:off x="2286000" y="4192588"/>
            <a:ext cx="1143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4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III</a:t>
            </a:r>
          </a:p>
        </p:txBody>
      </p:sp>
      <p:sp>
        <p:nvSpPr>
          <p:cNvPr id="181277" name="Text Box 29"/>
          <p:cNvSpPr txBox="1">
            <a:spLocks noChangeArrowheads="1"/>
          </p:cNvSpPr>
          <p:nvPr/>
        </p:nvSpPr>
        <p:spPr bwMode="auto">
          <a:xfrm>
            <a:off x="4418013" y="4191000"/>
            <a:ext cx="1143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pitchFamily="34" charset="0"/>
              </a:rPr>
              <a:t>IV</a:t>
            </a:r>
          </a:p>
        </p:txBody>
      </p:sp>
      <p:sp>
        <p:nvSpPr>
          <p:cNvPr id="181278" name="Text Box 30"/>
          <p:cNvSpPr txBox="1">
            <a:spLocks noChangeArrowheads="1"/>
          </p:cNvSpPr>
          <p:nvPr/>
        </p:nvSpPr>
        <p:spPr bwMode="auto">
          <a:xfrm>
            <a:off x="4419600" y="1676400"/>
            <a:ext cx="1524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a:t>
            </a:r>
          </a:p>
        </p:txBody>
      </p:sp>
      <p:sp>
        <p:nvSpPr>
          <p:cNvPr id="181279" name="Text Box 31"/>
          <p:cNvSpPr txBox="1">
            <a:spLocks noChangeArrowheads="1"/>
          </p:cNvSpPr>
          <p:nvPr/>
        </p:nvSpPr>
        <p:spPr bwMode="auto">
          <a:xfrm>
            <a:off x="1905000" y="1676400"/>
            <a:ext cx="1524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erdana" pitchFamily="34" charset="0"/>
              </a:rPr>
              <a:t>(-,+)</a:t>
            </a:r>
          </a:p>
        </p:txBody>
      </p:sp>
      <p:sp>
        <p:nvSpPr>
          <p:cNvPr id="181280" name="Text Box 32"/>
          <p:cNvSpPr txBox="1">
            <a:spLocks noChangeArrowheads="1"/>
          </p:cNvSpPr>
          <p:nvPr/>
        </p:nvSpPr>
        <p:spPr bwMode="auto">
          <a:xfrm>
            <a:off x="1905000" y="5029200"/>
            <a:ext cx="1524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a:t>
            </a:r>
          </a:p>
        </p:txBody>
      </p:sp>
      <p:sp>
        <p:nvSpPr>
          <p:cNvPr id="181281" name="Text Box 33"/>
          <p:cNvSpPr txBox="1">
            <a:spLocks noChangeArrowheads="1"/>
          </p:cNvSpPr>
          <p:nvPr/>
        </p:nvSpPr>
        <p:spPr bwMode="auto">
          <a:xfrm>
            <a:off x="4418013" y="5027613"/>
            <a:ext cx="1524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erdana" pitchFamily="34" charset="0"/>
              </a:rPr>
              <a:t>(+,-)</a:t>
            </a:r>
          </a:p>
        </p:txBody>
      </p:sp>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81274"/>
                                        </p:tgtEl>
                                        <p:attrNameLst>
                                          <p:attrName>style.visibility</p:attrName>
                                        </p:attrNameLst>
                                      </p:cBhvr>
                                      <p:to>
                                        <p:strVal val="visible"/>
                                      </p:to>
                                    </p:set>
                                    <p:anim calcmode="lin" valueType="num">
                                      <p:cBhvr>
                                        <p:cTn id="7" dur="500" fill="hold"/>
                                        <p:tgtEl>
                                          <p:spTgt spid="181274"/>
                                        </p:tgtEl>
                                        <p:attrNameLst>
                                          <p:attrName>ppt_w</p:attrName>
                                        </p:attrNameLst>
                                      </p:cBhvr>
                                      <p:tavLst>
                                        <p:tav tm="0">
                                          <p:val>
                                            <p:strVal val="2/3*#ppt_w"/>
                                          </p:val>
                                        </p:tav>
                                        <p:tav tm="100000">
                                          <p:val>
                                            <p:strVal val="#ppt_w"/>
                                          </p:val>
                                        </p:tav>
                                      </p:tavLst>
                                    </p:anim>
                                    <p:anim calcmode="lin" valueType="num">
                                      <p:cBhvr>
                                        <p:cTn id="8" dur="500" fill="hold"/>
                                        <p:tgtEl>
                                          <p:spTgt spid="181274"/>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81275"/>
                                        </p:tgtEl>
                                        <p:attrNameLst>
                                          <p:attrName>style.visibility</p:attrName>
                                        </p:attrNameLst>
                                      </p:cBhvr>
                                      <p:to>
                                        <p:strVal val="visible"/>
                                      </p:to>
                                    </p:set>
                                    <p:anim calcmode="lin" valueType="num">
                                      <p:cBhvr>
                                        <p:cTn id="13" dur="500" fill="hold"/>
                                        <p:tgtEl>
                                          <p:spTgt spid="181275"/>
                                        </p:tgtEl>
                                        <p:attrNameLst>
                                          <p:attrName>ppt_w</p:attrName>
                                        </p:attrNameLst>
                                      </p:cBhvr>
                                      <p:tavLst>
                                        <p:tav tm="0">
                                          <p:val>
                                            <p:strVal val="2/3*#ppt_w"/>
                                          </p:val>
                                        </p:tav>
                                        <p:tav tm="100000">
                                          <p:val>
                                            <p:strVal val="#ppt_w"/>
                                          </p:val>
                                        </p:tav>
                                      </p:tavLst>
                                    </p:anim>
                                    <p:anim calcmode="lin" valueType="num">
                                      <p:cBhvr>
                                        <p:cTn id="14" dur="500" fill="hold"/>
                                        <p:tgtEl>
                                          <p:spTgt spid="181275"/>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81276"/>
                                        </p:tgtEl>
                                        <p:attrNameLst>
                                          <p:attrName>style.visibility</p:attrName>
                                        </p:attrNameLst>
                                      </p:cBhvr>
                                      <p:to>
                                        <p:strVal val="visible"/>
                                      </p:to>
                                    </p:set>
                                    <p:anim calcmode="lin" valueType="num">
                                      <p:cBhvr>
                                        <p:cTn id="19" dur="500" fill="hold"/>
                                        <p:tgtEl>
                                          <p:spTgt spid="181276"/>
                                        </p:tgtEl>
                                        <p:attrNameLst>
                                          <p:attrName>ppt_w</p:attrName>
                                        </p:attrNameLst>
                                      </p:cBhvr>
                                      <p:tavLst>
                                        <p:tav tm="0">
                                          <p:val>
                                            <p:strVal val="2/3*#ppt_w"/>
                                          </p:val>
                                        </p:tav>
                                        <p:tav tm="100000">
                                          <p:val>
                                            <p:strVal val="#ppt_w"/>
                                          </p:val>
                                        </p:tav>
                                      </p:tavLst>
                                    </p:anim>
                                    <p:anim calcmode="lin" valueType="num">
                                      <p:cBhvr>
                                        <p:cTn id="20" dur="500" fill="hold"/>
                                        <p:tgtEl>
                                          <p:spTgt spid="181276"/>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81277"/>
                                        </p:tgtEl>
                                        <p:attrNameLst>
                                          <p:attrName>style.visibility</p:attrName>
                                        </p:attrNameLst>
                                      </p:cBhvr>
                                      <p:to>
                                        <p:strVal val="visible"/>
                                      </p:to>
                                    </p:set>
                                    <p:anim calcmode="lin" valueType="num">
                                      <p:cBhvr>
                                        <p:cTn id="25" dur="500" fill="hold"/>
                                        <p:tgtEl>
                                          <p:spTgt spid="181277"/>
                                        </p:tgtEl>
                                        <p:attrNameLst>
                                          <p:attrName>ppt_w</p:attrName>
                                        </p:attrNameLst>
                                      </p:cBhvr>
                                      <p:tavLst>
                                        <p:tav tm="0">
                                          <p:val>
                                            <p:strVal val="2/3*#ppt_w"/>
                                          </p:val>
                                        </p:tav>
                                        <p:tav tm="100000">
                                          <p:val>
                                            <p:strVal val="#ppt_w"/>
                                          </p:val>
                                        </p:tav>
                                      </p:tavLst>
                                    </p:anim>
                                    <p:anim calcmode="lin" valueType="num">
                                      <p:cBhvr>
                                        <p:cTn id="26" dur="500" fill="hold"/>
                                        <p:tgtEl>
                                          <p:spTgt spid="181277"/>
                                        </p:tgtEl>
                                        <p:attrNameLst>
                                          <p:attrName>ppt_h</p:attrName>
                                        </p:attrNameLst>
                                      </p:cBhvr>
                                      <p:tavLst>
                                        <p:tav tm="0">
                                          <p:val>
                                            <p:strVal val="2/3*#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81278"/>
                                        </p:tgtEl>
                                        <p:attrNameLst>
                                          <p:attrName>style.visibility</p:attrName>
                                        </p:attrNameLst>
                                      </p:cBhvr>
                                      <p:to>
                                        <p:strVal val="visible"/>
                                      </p:to>
                                    </p:set>
                                    <p:anim calcmode="lin" valueType="num">
                                      <p:cBhvr>
                                        <p:cTn id="31" dur="1000" fill="hold"/>
                                        <p:tgtEl>
                                          <p:spTgt spid="181278"/>
                                        </p:tgtEl>
                                        <p:attrNameLst>
                                          <p:attrName>ppt_w</p:attrName>
                                        </p:attrNameLst>
                                      </p:cBhvr>
                                      <p:tavLst>
                                        <p:tav tm="0">
                                          <p:val>
                                            <p:fltVal val="0"/>
                                          </p:val>
                                        </p:tav>
                                        <p:tav tm="100000">
                                          <p:val>
                                            <p:strVal val="#ppt_w"/>
                                          </p:val>
                                        </p:tav>
                                      </p:tavLst>
                                    </p:anim>
                                    <p:anim calcmode="lin" valueType="num">
                                      <p:cBhvr>
                                        <p:cTn id="32" dur="1000" fill="hold"/>
                                        <p:tgtEl>
                                          <p:spTgt spid="181278"/>
                                        </p:tgtEl>
                                        <p:attrNameLst>
                                          <p:attrName>ppt_h</p:attrName>
                                        </p:attrNameLst>
                                      </p:cBhvr>
                                      <p:tavLst>
                                        <p:tav tm="0">
                                          <p:val>
                                            <p:fltVal val="0"/>
                                          </p:val>
                                        </p:tav>
                                        <p:tav tm="100000">
                                          <p:val>
                                            <p:strVal val="#ppt_h"/>
                                          </p:val>
                                        </p:tav>
                                      </p:tavLst>
                                    </p:anim>
                                    <p:anim calcmode="lin" valueType="num">
                                      <p:cBhvr>
                                        <p:cTn id="33" dur="1000" fill="hold"/>
                                        <p:tgtEl>
                                          <p:spTgt spid="18127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812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81279"/>
                                        </p:tgtEl>
                                        <p:attrNameLst>
                                          <p:attrName>style.visibility</p:attrName>
                                        </p:attrNameLst>
                                      </p:cBhvr>
                                      <p:to>
                                        <p:strVal val="visible"/>
                                      </p:to>
                                    </p:set>
                                    <p:anim calcmode="lin" valueType="num">
                                      <p:cBhvr>
                                        <p:cTn id="39" dur="1000" fill="hold"/>
                                        <p:tgtEl>
                                          <p:spTgt spid="181279"/>
                                        </p:tgtEl>
                                        <p:attrNameLst>
                                          <p:attrName>ppt_w</p:attrName>
                                        </p:attrNameLst>
                                      </p:cBhvr>
                                      <p:tavLst>
                                        <p:tav tm="0">
                                          <p:val>
                                            <p:fltVal val="0"/>
                                          </p:val>
                                        </p:tav>
                                        <p:tav tm="100000">
                                          <p:val>
                                            <p:strVal val="#ppt_w"/>
                                          </p:val>
                                        </p:tav>
                                      </p:tavLst>
                                    </p:anim>
                                    <p:anim calcmode="lin" valueType="num">
                                      <p:cBhvr>
                                        <p:cTn id="40" dur="1000" fill="hold"/>
                                        <p:tgtEl>
                                          <p:spTgt spid="181279"/>
                                        </p:tgtEl>
                                        <p:attrNameLst>
                                          <p:attrName>ppt_h</p:attrName>
                                        </p:attrNameLst>
                                      </p:cBhvr>
                                      <p:tavLst>
                                        <p:tav tm="0">
                                          <p:val>
                                            <p:fltVal val="0"/>
                                          </p:val>
                                        </p:tav>
                                        <p:tav tm="100000">
                                          <p:val>
                                            <p:strVal val="#ppt_h"/>
                                          </p:val>
                                        </p:tav>
                                      </p:tavLst>
                                    </p:anim>
                                    <p:anim calcmode="lin" valueType="num">
                                      <p:cBhvr>
                                        <p:cTn id="41" dur="1000" fill="hold"/>
                                        <p:tgtEl>
                                          <p:spTgt spid="1812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8127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81280"/>
                                        </p:tgtEl>
                                        <p:attrNameLst>
                                          <p:attrName>style.visibility</p:attrName>
                                        </p:attrNameLst>
                                      </p:cBhvr>
                                      <p:to>
                                        <p:strVal val="visible"/>
                                      </p:to>
                                    </p:set>
                                    <p:anim calcmode="lin" valueType="num">
                                      <p:cBhvr>
                                        <p:cTn id="47" dur="1000" fill="hold"/>
                                        <p:tgtEl>
                                          <p:spTgt spid="181280"/>
                                        </p:tgtEl>
                                        <p:attrNameLst>
                                          <p:attrName>ppt_w</p:attrName>
                                        </p:attrNameLst>
                                      </p:cBhvr>
                                      <p:tavLst>
                                        <p:tav tm="0">
                                          <p:val>
                                            <p:fltVal val="0"/>
                                          </p:val>
                                        </p:tav>
                                        <p:tav tm="100000">
                                          <p:val>
                                            <p:strVal val="#ppt_w"/>
                                          </p:val>
                                        </p:tav>
                                      </p:tavLst>
                                    </p:anim>
                                    <p:anim calcmode="lin" valueType="num">
                                      <p:cBhvr>
                                        <p:cTn id="48" dur="1000" fill="hold"/>
                                        <p:tgtEl>
                                          <p:spTgt spid="181280"/>
                                        </p:tgtEl>
                                        <p:attrNameLst>
                                          <p:attrName>ppt_h</p:attrName>
                                        </p:attrNameLst>
                                      </p:cBhvr>
                                      <p:tavLst>
                                        <p:tav tm="0">
                                          <p:val>
                                            <p:fltVal val="0"/>
                                          </p:val>
                                        </p:tav>
                                        <p:tav tm="100000">
                                          <p:val>
                                            <p:strVal val="#ppt_h"/>
                                          </p:val>
                                        </p:tav>
                                      </p:tavLst>
                                    </p:anim>
                                    <p:anim calcmode="lin" valueType="num">
                                      <p:cBhvr>
                                        <p:cTn id="49" dur="1000" fill="hold"/>
                                        <p:tgtEl>
                                          <p:spTgt spid="18128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812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81281"/>
                                        </p:tgtEl>
                                        <p:attrNameLst>
                                          <p:attrName>style.visibility</p:attrName>
                                        </p:attrNameLst>
                                      </p:cBhvr>
                                      <p:to>
                                        <p:strVal val="visible"/>
                                      </p:to>
                                    </p:set>
                                    <p:anim calcmode="lin" valueType="num">
                                      <p:cBhvr>
                                        <p:cTn id="55" dur="1000" fill="hold"/>
                                        <p:tgtEl>
                                          <p:spTgt spid="181281"/>
                                        </p:tgtEl>
                                        <p:attrNameLst>
                                          <p:attrName>ppt_w</p:attrName>
                                        </p:attrNameLst>
                                      </p:cBhvr>
                                      <p:tavLst>
                                        <p:tav tm="0">
                                          <p:val>
                                            <p:fltVal val="0"/>
                                          </p:val>
                                        </p:tav>
                                        <p:tav tm="100000">
                                          <p:val>
                                            <p:strVal val="#ppt_w"/>
                                          </p:val>
                                        </p:tav>
                                      </p:tavLst>
                                    </p:anim>
                                    <p:anim calcmode="lin" valueType="num">
                                      <p:cBhvr>
                                        <p:cTn id="56" dur="1000" fill="hold"/>
                                        <p:tgtEl>
                                          <p:spTgt spid="181281"/>
                                        </p:tgtEl>
                                        <p:attrNameLst>
                                          <p:attrName>ppt_h</p:attrName>
                                        </p:attrNameLst>
                                      </p:cBhvr>
                                      <p:tavLst>
                                        <p:tav tm="0">
                                          <p:val>
                                            <p:fltVal val="0"/>
                                          </p:val>
                                        </p:tav>
                                        <p:tav tm="100000">
                                          <p:val>
                                            <p:strVal val="#ppt_h"/>
                                          </p:val>
                                        </p:tav>
                                      </p:tavLst>
                                    </p:anim>
                                    <p:anim calcmode="lin" valueType="num">
                                      <p:cBhvr>
                                        <p:cTn id="57" dur="1000" fill="hold"/>
                                        <p:tgtEl>
                                          <p:spTgt spid="181281"/>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8128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74" grpId="0" autoUpdateAnimBg="0"/>
      <p:bldP spid="181275" grpId="0" autoUpdateAnimBg="0"/>
      <p:bldP spid="181276" grpId="0" autoUpdateAnimBg="0"/>
      <p:bldP spid="181277" grpId="0" autoUpdateAnimBg="0"/>
      <p:bldP spid="181278" grpId="0" autoUpdateAnimBg="0"/>
      <p:bldP spid="181279" grpId="0" autoUpdateAnimBg="0"/>
      <p:bldP spid="181280" grpId="0" autoUpdateAnimBg="0"/>
      <p:bldP spid="18128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42631" y="152400"/>
            <a:ext cx="5791200" cy="685800"/>
          </a:xfrm>
        </p:spPr>
        <p:txBody>
          <a:bodyPr/>
          <a:lstStyle/>
          <a:p>
            <a:pPr eaLnBrk="1" hangingPunct="1"/>
            <a:r>
              <a:rPr lang="en-US" sz="2800" dirty="0" smtClean="0">
                <a:solidFill>
                  <a:srgbClr val="FFFF00"/>
                </a:solidFill>
                <a:latin typeface="Wide Latin" pitchFamily="18" charset="0"/>
              </a:rPr>
              <a:t>Distance Formula</a:t>
            </a:r>
          </a:p>
        </p:txBody>
      </p:sp>
      <p:sp>
        <p:nvSpPr>
          <p:cNvPr id="185347" name="Line 3"/>
          <p:cNvSpPr>
            <a:spLocks noChangeShapeType="1"/>
          </p:cNvSpPr>
          <p:nvPr/>
        </p:nvSpPr>
        <p:spPr bwMode="auto">
          <a:xfrm flipV="1">
            <a:off x="1776413" y="2062163"/>
            <a:ext cx="1927225" cy="1446212"/>
          </a:xfrm>
          <a:prstGeom prst="line">
            <a:avLst/>
          </a:prstGeom>
          <a:ln>
            <a:solidFill>
              <a:srgbClr val="FF0000"/>
            </a:solidFill>
            <a:headEnd type="none" w="lg" len="lg"/>
            <a:tailEnd type="none" w="lg" len="lg"/>
          </a:ln>
          <a:extLst/>
        </p:spPr>
        <p:style>
          <a:lnRef idx="2">
            <a:schemeClr val="accent1"/>
          </a:lnRef>
          <a:fillRef idx="0">
            <a:schemeClr val="accent1"/>
          </a:fillRef>
          <a:effectRef idx="1">
            <a:schemeClr val="accent1"/>
          </a:effectRef>
          <a:fontRef idx="minor">
            <a:schemeClr val="tx1"/>
          </a:fontRef>
        </p:style>
        <p:txBody>
          <a:bodyPr wrap="none"/>
          <a:lstStyle/>
          <a:p>
            <a:endParaRPr lang="en-US"/>
          </a:p>
        </p:txBody>
      </p:sp>
      <p:grpSp>
        <p:nvGrpSpPr>
          <p:cNvPr id="2" name="Group 4"/>
          <p:cNvGrpSpPr>
            <a:grpSpLocks/>
          </p:cNvGrpSpPr>
          <p:nvPr/>
        </p:nvGrpSpPr>
        <p:grpSpPr bwMode="auto">
          <a:xfrm>
            <a:off x="1266825" y="3143250"/>
            <a:ext cx="933450" cy="411163"/>
            <a:chOff x="912" y="2352"/>
            <a:chExt cx="720" cy="348"/>
          </a:xfrm>
        </p:grpSpPr>
        <p:sp>
          <p:nvSpPr>
            <p:cNvPr id="12335" name="Oval 5"/>
            <p:cNvSpPr>
              <a:spLocks noChangeArrowheads="1"/>
            </p:cNvSpPr>
            <p:nvPr/>
          </p:nvSpPr>
          <p:spPr bwMode="auto">
            <a:xfrm>
              <a:off x="1274" y="2605"/>
              <a:ext cx="65" cy="95"/>
            </a:xfrm>
            <a:prstGeom prst="ellipse">
              <a:avLst/>
            </a:prstGeom>
            <a:solidFill>
              <a:srgbClr val="000000"/>
            </a:solidFill>
            <a:ln w="9525">
              <a:solidFill>
                <a:schemeClr val="tx1"/>
              </a:solidFill>
              <a:round/>
              <a:headEnd type="none" w="lg" len="lg"/>
              <a:tailEnd type="none" w="lg" len="lg"/>
            </a:ln>
          </p:spPr>
          <p:txBody>
            <a:bodyPr wrap="none" anchor="ctr"/>
            <a:lstStyle/>
            <a:p>
              <a:endParaRPr lang="en-US"/>
            </a:p>
          </p:txBody>
        </p:sp>
        <p:sp>
          <p:nvSpPr>
            <p:cNvPr id="12336" name="Text Box 6"/>
            <p:cNvSpPr txBox="1">
              <a:spLocks noChangeArrowheads="1"/>
            </p:cNvSpPr>
            <p:nvPr/>
          </p:nvSpPr>
          <p:spPr bwMode="auto">
            <a:xfrm rot="-2146906">
              <a:off x="912" y="2352"/>
              <a:ext cx="72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wrap="none"/>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P(x</a:t>
              </a:r>
              <a:r>
                <a:rPr lang="en-US" sz="1800" baseline="-25000">
                  <a:latin typeface="Verdana" pitchFamily="34" charset="0"/>
                </a:rPr>
                <a:t>1</a:t>
              </a:r>
              <a:r>
                <a:rPr lang="en-US" sz="1800">
                  <a:latin typeface="Verdana" pitchFamily="34" charset="0"/>
                </a:rPr>
                <a:t>, y</a:t>
              </a:r>
              <a:r>
                <a:rPr lang="en-US" sz="1800" baseline="-25000">
                  <a:latin typeface="Verdana" pitchFamily="34" charset="0"/>
                </a:rPr>
                <a:t>1</a:t>
              </a:r>
              <a:r>
                <a:rPr lang="en-US" sz="1800">
                  <a:latin typeface="Verdana" pitchFamily="34" charset="0"/>
                </a:rPr>
                <a:t>)</a:t>
              </a:r>
            </a:p>
          </p:txBody>
        </p:sp>
      </p:grpSp>
      <p:grpSp>
        <p:nvGrpSpPr>
          <p:cNvPr id="3" name="Group 7"/>
          <p:cNvGrpSpPr>
            <a:grpSpLocks/>
          </p:cNvGrpSpPr>
          <p:nvPr/>
        </p:nvGrpSpPr>
        <p:grpSpPr bwMode="auto">
          <a:xfrm>
            <a:off x="3009900" y="1843088"/>
            <a:ext cx="933450" cy="292100"/>
            <a:chOff x="2256" y="1248"/>
            <a:chExt cx="720" cy="247"/>
          </a:xfrm>
        </p:grpSpPr>
        <p:sp>
          <p:nvSpPr>
            <p:cNvPr id="12333" name="Oval 8"/>
            <p:cNvSpPr>
              <a:spLocks noChangeArrowheads="1"/>
            </p:cNvSpPr>
            <p:nvPr/>
          </p:nvSpPr>
          <p:spPr bwMode="auto">
            <a:xfrm>
              <a:off x="2758" y="1401"/>
              <a:ext cx="64" cy="94"/>
            </a:xfrm>
            <a:prstGeom prst="ellipse">
              <a:avLst/>
            </a:prstGeom>
            <a:solidFill>
              <a:srgbClr val="000000"/>
            </a:solidFill>
            <a:ln w="9525">
              <a:solidFill>
                <a:schemeClr val="tx1"/>
              </a:solidFill>
              <a:round/>
              <a:headEnd type="none" w="lg" len="lg"/>
              <a:tailEnd type="none" w="lg" len="lg"/>
            </a:ln>
          </p:spPr>
          <p:txBody>
            <a:bodyPr wrap="none" anchor="ctr"/>
            <a:lstStyle/>
            <a:p>
              <a:endParaRPr lang="en-US"/>
            </a:p>
          </p:txBody>
        </p:sp>
        <p:sp>
          <p:nvSpPr>
            <p:cNvPr id="12334" name="Text Box 9"/>
            <p:cNvSpPr txBox="1">
              <a:spLocks noChangeArrowheads="1"/>
            </p:cNvSpPr>
            <p:nvPr/>
          </p:nvSpPr>
          <p:spPr bwMode="auto">
            <a:xfrm rot="-2146906">
              <a:off x="2256" y="1248"/>
              <a:ext cx="72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wrap="none"/>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Q(x</a:t>
              </a:r>
              <a:r>
                <a:rPr lang="en-US" sz="1800" baseline="-25000">
                  <a:latin typeface="Verdana" pitchFamily="34" charset="0"/>
                </a:rPr>
                <a:t>2</a:t>
              </a:r>
              <a:r>
                <a:rPr lang="en-US" sz="1800">
                  <a:latin typeface="Verdana" pitchFamily="34" charset="0"/>
                </a:rPr>
                <a:t>, y</a:t>
              </a:r>
              <a:r>
                <a:rPr lang="en-US" sz="1800" baseline="-25000">
                  <a:latin typeface="Verdana" pitchFamily="34" charset="0"/>
                </a:rPr>
                <a:t>2</a:t>
              </a:r>
              <a:r>
                <a:rPr lang="en-US" sz="1800">
                  <a:latin typeface="Verdana" pitchFamily="34" charset="0"/>
                </a:rPr>
                <a:t>)</a:t>
              </a:r>
            </a:p>
          </p:txBody>
        </p:sp>
      </p:grpSp>
      <p:grpSp>
        <p:nvGrpSpPr>
          <p:cNvPr id="4" name="Group 10"/>
          <p:cNvGrpSpPr>
            <a:grpSpLocks/>
          </p:cNvGrpSpPr>
          <p:nvPr/>
        </p:nvGrpSpPr>
        <p:grpSpPr bwMode="auto">
          <a:xfrm>
            <a:off x="1022350" y="3652838"/>
            <a:ext cx="754063" cy="301625"/>
            <a:chOff x="724" y="2784"/>
            <a:chExt cx="581" cy="256"/>
          </a:xfrm>
        </p:grpSpPr>
        <p:sp>
          <p:nvSpPr>
            <p:cNvPr id="12331" name="Line 11"/>
            <p:cNvSpPr>
              <a:spLocks noChangeShapeType="1"/>
            </p:cNvSpPr>
            <p:nvPr/>
          </p:nvSpPr>
          <p:spPr bwMode="auto">
            <a:xfrm>
              <a:off x="724" y="3040"/>
              <a:ext cx="581" cy="0"/>
            </a:xfrm>
            <a:prstGeom prst="line">
              <a:avLst/>
            </a:prstGeom>
            <a:noFill/>
            <a:ln w="12700">
              <a:solidFill>
                <a:schemeClr val="tx1"/>
              </a:solidFill>
              <a:round/>
              <a:headEnd type="stealth" w="lg" len="lg"/>
              <a:tailEnd type="stealth" w="lg" len="lg"/>
            </a:ln>
            <a:extLst>
              <a:ext uri="{909E8E84-426E-40DD-AFC4-6F175D3DCCD1}">
                <a14:hiddenFill xmlns:a14="http://schemas.microsoft.com/office/drawing/2010/main" xmlns="">
                  <a:noFill/>
                </a14:hiddenFill>
              </a:ext>
            </a:extLst>
          </p:spPr>
          <p:txBody>
            <a:bodyPr wrap="none"/>
            <a:lstStyle/>
            <a:p>
              <a:endParaRPr lang="en-US"/>
            </a:p>
          </p:txBody>
        </p:sp>
        <p:sp>
          <p:nvSpPr>
            <p:cNvPr id="12332" name="Text Box 12"/>
            <p:cNvSpPr txBox="1">
              <a:spLocks noChangeArrowheads="1"/>
            </p:cNvSpPr>
            <p:nvPr/>
          </p:nvSpPr>
          <p:spPr bwMode="auto">
            <a:xfrm>
              <a:off x="912" y="2784"/>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x</a:t>
              </a:r>
              <a:r>
                <a:rPr lang="en-US" sz="1800" baseline="-25000">
                  <a:latin typeface="Verdana" pitchFamily="34" charset="0"/>
                </a:rPr>
                <a:t>1</a:t>
              </a:r>
            </a:p>
          </p:txBody>
        </p:sp>
      </p:grpSp>
      <p:grpSp>
        <p:nvGrpSpPr>
          <p:cNvPr id="12295" name="Group 13"/>
          <p:cNvGrpSpPr>
            <a:grpSpLocks/>
          </p:cNvGrpSpPr>
          <p:nvPr/>
        </p:nvGrpSpPr>
        <p:grpSpPr bwMode="auto">
          <a:xfrm>
            <a:off x="457200" y="1447800"/>
            <a:ext cx="4419600" cy="3505200"/>
            <a:chOff x="288" y="912"/>
            <a:chExt cx="3408" cy="2976"/>
          </a:xfrm>
        </p:grpSpPr>
        <p:sp>
          <p:nvSpPr>
            <p:cNvPr id="12324" name="Line 14"/>
            <p:cNvSpPr>
              <a:spLocks noChangeShapeType="1"/>
            </p:cNvSpPr>
            <p:nvPr/>
          </p:nvSpPr>
          <p:spPr bwMode="auto">
            <a:xfrm>
              <a:off x="722" y="958"/>
              <a:ext cx="0" cy="2834"/>
            </a:xfrm>
            <a:prstGeom prst="line">
              <a:avLst/>
            </a:prstGeom>
            <a:ln>
              <a:headEnd type="stealth" w="lg" len="lg"/>
              <a:tailEnd type="stealth" w="lg" len="lg"/>
            </a:ln>
            <a:extLst/>
          </p:spPr>
          <p:style>
            <a:lnRef idx="3">
              <a:schemeClr val="dk1"/>
            </a:lnRef>
            <a:fillRef idx="0">
              <a:schemeClr val="dk1"/>
            </a:fillRef>
            <a:effectRef idx="2">
              <a:schemeClr val="dk1"/>
            </a:effectRef>
            <a:fontRef idx="minor">
              <a:schemeClr val="tx1"/>
            </a:fontRef>
          </p:style>
          <p:txBody>
            <a:bodyPr wrap="none"/>
            <a:lstStyle/>
            <a:p>
              <a:endParaRPr lang="en-US"/>
            </a:p>
          </p:txBody>
        </p:sp>
        <p:sp>
          <p:nvSpPr>
            <p:cNvPr id="12325" name="Line 15"/>
            <p:cNvSpPr>
              <a:spLocks noChangeShapeType="1"/>
            </p:cNvSpPr>
            <p:nvPr/>
          </p:nvSpPr>
          <p:spPr bwMode="auto">
            <a:xfrm>
              <a:off x="336" y="3229"/>
              <a:ext cx="3360" cy="0"/>
            </a:xfrm>
            <a:prstGeom prst="line">
              <a:avLst/>
            </a:prstGeom>
            <a:ln>
              <a:headEnd type="stealth" w="lg" len="lg"/>
              <a:tailEnd type="stealth" w="lg" len="lg"/>
            </a:ln>
            <a:extLst/>
          </p:spPr>
          <p:style>
            <a:lnRef idx="3">
              <a:schemeClr val="accent1"/>
            </a:lnRef>
            <a:fillRef idx="0">
              <a:schemeClr val="accent1"/>
            </a:fillRef>
            <a:effectRef idx="2">
              <a:schemeClr val="accent1"/>
            </a:effectRef>
            <a:fontRef idx="minor">
              <a:schemeClr val="tx1"/>
            </a:fontRef>
          </p:style>
          <p:txBody>
            <a:bodyPr wrap="none"/>
            <a:lstStyle/>
            <a:p>
              <a:endParaRPr lang="en-US"/>
            </a:p>
          </p:txBody>
        </p:sp>
        <p:sp>
          <p:nvSpPr>
            <p:cNvPr id="12326" name="Text Box 16"/>
            <p:cNvSpPr txBox="1">
              <a:spLocks noChangeArrowheads="1"/>
            </p:cNvSpPr>
            <p:nvPr/>
          </p:nvSpPr>
          <p:spPr bwMode="auto">
            <a:xfrm>
              <a:off x="3456"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X</a:t>
              </a:r>
              <a:endParaRPr lang="en-US" sz="1800" baseline="-25000">
                <a:latin typeface="Verdana" pitchFamily="34" charset="0"/>
              </a:endParaRPr>
            </a:p>
          </p:txBody>
        </p:sp>
        <p:sp>
          <p:nvSpPr>
            <p:cNvPr id="12327" name="Text Box 17"/>
            <p:cNvSpPr txBox="1">
              <a:spLocks noChangeArrowheads="1"/>
            </p:cNvSpPr>
            <p:nvPr/>
          </p:nvSpPr>
          <p:spPr bwMode="auto">
            <a:xfrm>
              <a:off x="288"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X’</a:t>
              </a:r>
              <a:endParaRPr lang="en-US" sz="1800" baseline="-25000">
                <a:latin typeface="Verdana" pitchFamily="34" charset="0"/>
              </a:endParaRPr>
            </a:p>
          </p:txBody>
        </p:sp>
        <p:sp>
          <p:nvSpPr>
            <p:cNvPr id="12328" name="Text Box 18"/>
            <p:cNvSpPr txBox="1">
              <a:spLocks noChangeArrowheads="1"/>
            </p:cNvSpPr>
            <p:nvPr/>
          </p:nvSpPr>
          <p:spPr bwMode="auto">
            <a:xfrm>
              <a:off x="480" y="3648"/>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Y’</a:t>
              </a:r>
              <a:endParaRPr lang="en-US" sz="1800" baseline="-25000">
                <a:latin typeface="Verdana" pitchFamily="34" charset="0"/>
              </a:endParaRPr>
            </a:p>
          </p:txBody>
        </p:sp>
        <p:sp>
          <p:nvSpPr>
            <p:cNvPr id="12329" name="Text Box 19"/>
            <p:cNvSpPr txBox="1">
              <a:spLocks noChangeArrowheads="1"/>
            </p:cNvSpPr>
            <p:nvPr/>
          </p:nvSpPr>
          <p:spPr bwMode="auto">
            <a:xfrm>
              <a:off x="480"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pitchFamily="34" charset="0"/>
                </a:rPr>
                <a:t>O</a:t>
              </a:r>
              <a:endParaRPr lang="en-US" sz="1800" baseline="-25000" dirty="0">
                <a:latin typeface="Verdana" pitchFamily="34" charset="0"/>
              </a:endParaRPr>
            </a:p>
          </p:txBody>
        </p:sp>
        <p:sp>
          <p:nvSpPr>
            <p:cNvPr id="12330" name="Text Box 20"/>
            <p:cNvSpPr txBox="1">
              <a:spLocks noChangeArrowheads="1"/>
            </p:cNvSpPr>
            <p:nvPr/>
          </p:nvSpPr>
          <p:spPr bwMode="auto">
            <a:xfrm>
              <a:off x="528" y="912"/>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Y</a:t>
              </a:r>
              <a:endParaRPr lang="en-US" sz="1800" baseline="-25000">
                <a:latin typeface="Verdana" pitchFamily="34" charset="0"/>
              </a:endParaRPr>
            </a:p>
          </p:txBody>
        </p:sp>
      </p:grpSp>
      <p:grpSp>
        <p:nvGrpSpPr>
          <p:cNvPr id="6" name="Group 21"/>
          <p:cNvGrpSpPr>
            <a:grpSpLocks/>
          </p:cNvGrpSpPr>
          <p:nvPr/>
        </p:nvGrpSpPr>
        <p:grpSpPr bwMode="auto">
          <a:xfrm>
            <a:off x="1020763" y="4387850"/>
            <a:ext cx="2682875" cy="336550"/>
            <a:chOff x="643" y="2764"/>
            <a:chExt cx="1690" cy="212"/>
          </a:xfrm>
        </p:grpSpPr>
        <p:sp>
          <p:nvSpPr>
            <p:cNvPr id="12322" name="Line 22"/>
            <p:cNvSpPr>
              <a:spLocks noChangeShapeType="1"/>
            </p:cNvSpPr>
            <p:nvPr/>
          </p:nvSpPr>
          <p:spPr bwMode="auto">
            <a:xfrm>
              <a:off x="643" y="2771"/>
              <a:ext cx="1690" cy="0"/>
            </a:xfrm>
            <a:prstGeom prst="line">
              <a:avLst/>
            </a:prstGeom>
            <a:ln>
              <a:headEnd type="stealth" w="lg" len="lg"/>
              <a:tailEnd type="stealth" w="lg" len="lg"/>
            </a:ln>
            <a:extLst/>
          </p:spPr>
          <p:style>
            <a:lnRef idx="1">
              <a:schemeClr val="accent6"/>
            </a:lnRef>
            <a:fillRef idx="0">
              <a:schemeClr val="accent6"/>
            </a:fillRef>
            <a:effectRef idx="0">
              <a:schemeClr val="accent6"/>
            </a:effectRef>
            <a:fontRef idx="minor">
              <a:schemeClr val="tx1"/>
            </a:fontRef>
          </p:style>
          <p:txBody>
            <a:bodyPr wrap="none"/>
            <a:lstStyle/>
            <a:p>
              <a:endParaRPr lang="en-US"/>
            </a:p>
          </p:txBody>
        </p:sp>
        <p:sp>
          <p:nvSpPr>
            <p:cNvPr id="12323" name="Text Box 23"/>
            <p:cNvSpPr txBox="1">
              <a:spLocks noChangeArrowheads="1"/>
            </p:cNvSpPr>
            <p:nvPr/>
          </p:nvSpPr>
          <p:spPr bwMode="auto">
            <a:xfrm>
              <a:off x="1386" y="2764"/>
              <a:ext cx="27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x</a:t>
              </a:r>
              <a:r>
                <a:rPr lang="en-US" sz="1800" baseline="-25000">
                  <a:latin typeface="Verdana" pitchFamily="34" charset="0"/>
                </a:rPr>
                <a:t>2</a:t>
              </a:r>
            </a:p>
          </p:txBody>
        </p:sp>
      </p:grpSp>
      <p:grpSp>
        <p:nvGrpSpPr>
          <p:cNvPr id="7" name="Group 24"/>
          <p:cNvGrpSpPr>
            <a:grpSpLocks/>
          </p:cNvGrpSpPr>
          <p:nvPr/>
        </p:nvGrpSpPr>
        <p:grpSpPr bwMode="auto">
          <a:xfrm>
            <a:off x="3943350" y="3508375"/>
            <a:ext cx="249238" cy="666750"/>
            <a:chOff x="2484" y="2210"/>
            <a:chExt cx="157" cy="420"/>
          </a:xfrm>
        </p:grpSpPr>
        <p:sp>
          <p:nvSpPr>
            <p:cNvPr id="12320" name="Line 25"/>
            <p:cNvSpPr>
              <a:spLocks noChangeShapeType="1"/>
            </p:cNvSpPr>
            <p:nvPr/>
          </p:nvSpPr>
          <p:spPr bwMode="auto">
            <a:xfrm>
              <a:off x="2484" y="2210"/>
              <a:ext cx="0" cy="420"/>
            </a:xfrm>
            <a:prstGeom prst="line">
              <a:avLst/>
            </a:prstGeom>
            <a:noFill/>
            <a:ln w="12700">
              <a:solidFill>
                <a:schemeClr val="tx1"/>
              </a:solidFill>
              <a:round/>
              <a:headEnd type="stealth" w="lg" len="lg"/>
              <a:tailEnd type="stealth" w="lg" len="lg"/>
            </a:ln>
            <a:extLst>
              <a:ext uri="{909E8E84-426E-40DD-AFC4-6F175D3DCCD1}">
                <a14:hiddenFill xmlns:a14="http://schemas.microsoft.com/office/drawing/2010/main" xmlns="">
                  <a:noFill/>
                </a14:hiddenFill>
              </a:ext>
            </a:extLst>
          </p:spPr>
          <p:txBody>
            <a:bodyPr wrap="none" lIns="90000" tIns="46800" rIns="90000" bIns="46800"/>
            <a:lstStyle/>
            <a:p>
              <a:endParaRPr lang="en-US"/>
            </a:p>
          </p:txBody>
        </p:sp>
        <p:sp>
          <p:nvSpPr>
            <p:cNvPr id="12321" name="Text Box 26"/>
            <p:cNvSpPr txBox="1">
              <a:spLocks noChangeArrowheads="1"/>
            </p:cNvSpPr>
            <p:nvPr/>
          </p:nvSpPr>
          <p:spPr bwMode="auto">
            <a:xfrm rot="-5400000">
              <a:off x="2438" y="2347"/>
              <a:ext cx="249" cy="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y</a:t>
              </a:r>
              <a:r>
                <a:rPr lang="en-US" sz="1800" baseline="-25000">
                  <a:latin typeface="Verdana" pitchFamily="34" charset="0"/>
                </a:rPr>
                <a:t>1</a:t>
              </a:r>
            </a:p>
          </p:txBody>
        </p:sp>
      </p:grpSp>
      <p:grpSp>
        <p:nvGrpSpPr>
          <p:cNvPr id="8" name="Group 27"/>
          <p:cNvGrpSpPr>
            <a:grpSpLocks/>
          </p:cNvGrpSpPr>
          <p:nvPr/>
        </p:nvGrpSpPr>
        <p:grpSpPr bwMode="auto">
          <a:xfrm>
            <a:off x="4441825" y="2070100"/>
            <a:ext cx="511175" cy="2114550"/>
            <a:chOff x="2798" y="1304"/>
            <a:chExt cx="322" cy="1332"/>
          </a:xfrm>
        </p:grpSpPr>
        <p:sp>
          <p:nvSpPr>
            <p:cNvPr id="12318" name="Line 28"/>
            <p:cNvSpPr>
              <a:spLocks noChangeShapeType="1"/>
            </p:cNvSpPr>
            <p:nvPr/>
          </p:nvSpPr>
          <p:spPr bwMode="auto">
            <a:xfrm>
              <a:off x="2798" y="1304"/>
              <a:ext cx="0" cy="1332"/>
            </a:xfrm>
            <a:prstGeom prst="line">
              <a:avLst/>
            </a:prstGeom>
            <a:ln>
              <a:headEnd type="stealth" w="lg" len="lg"/>
              <a:tailEnd type="stealth" w="lg" len="lg"/>
            </a:ln>
            <a:extLst/>
          </p:spPr>
          <p:style>
            <a:lnRef idx="1">
              <a:schemeClr val="accent6"/>
            </a:lnRef>
            <a:fillRef idx="0">
              <a:schemeClr val="accent6"/>
            </a:fillRef>
            <a:effectRef idx="0">
              <a:schemeClr val="accent6"/>
            </a:effectRef>
            <a:fontRef idx="minor">
              <a:schemeClr val="tx1"/>
            </a:fontRef>
          </p:style>
          <p:txBody>
            <a:bodyPr wrap="none"/>
            <a:lstStyle/>
            <a:p>
              <a:endParaRPr lang="en-US"/>
            </a:p>
          </p:txBody>
        </p:sp>
        <p:sp>
          <p:nvSpPr>
            <p:cNvPr id="12319" name="Text Box 29"/>
            <p:cNvSpPr txBox="1">
              <a:spLocks noChangeArrowheads="1"/>
            </p:cNvSpPr>
            <p:nvPr/>
          </p:nvSpPr>
          <p:spPr bwMode="auto">
            <a:xfrm rot="-5400000">
              <a:off x="2854" y="1892"/>
              <a:ext cx="249" cy="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y</a:t>
              </a:r>
              <a:r>
                <a:rPr lang="en-US" sz="1800" baseline="-25000">
                  <a:latin typeface="Verdana" pitchFamily="34" charset="0"/>
                </a:rPr>
                <a:t>2</a:t>
              </a:r>
            </a:p>
          </p:txBody>
        </p:sp>
      </p:grpSp>
      <p:grpSp>
        <p:nvGrpSpPr>
          <p:cNvPr id="9" name="Group 30"/>
          <p:cNvGrpSpPr>
            <a:grpSpLocks/>
          </p:cNvGrpSpPr>
          <p:nvPr/>
        </p:nvGrpSpPr>
        <p:grpSpPr bwMode="auto">
          <a:xfrm>
            <a:off x="1776413" y="2057400"/>
            <a:ext cx="2719387" cy="2570163"/>
            <a:chOff x="1119" y="1296"/>
            <a:chExt cx="1713" cy="1619"/>
          </a:xfrm>
        </p:grpSpPr>
        <p:grpSp>
          <p:nvGrpSpPr>
            <p:cNvPr id="12309" name="Group 31"/>
            <p:cNvGrpSpPr>
              <a:grpSpLocks/>
            </p:cNvGrpSpPr>
            <p:nvPr/>
          </p:nvGrpSpPr>
          <p:grpSpPr bwMode="auto">
            <a:xfrm>
              <a:off x="1119" y="1296"/>
              <a:ext cx="1713" cy="1619"/>
              <a:chOff x="1119" y="1296"/>
              <a:chExt cx="1713" cy="1619"/>
            </a:xfrm>
          </p:grpSpPr>
          <p:sp>
            <p:nvSpPr>
              <p:cNvPr id="12311" name="Line 32"/>
              <p:cNvSpPr>
                <a:spLocks noChangeShapeType="1"/>
              </p:cNvSpPr>
              <p:nvPr/>
            </p:nvSpPr>
            <p:spPr bwMode="auto">
              <a:xfrm>
                <a:off x="1119" y="2210"/>
                <a:ext cx="1214" cy="0"/>
              </a:xfrm>
              <a:prstGeom prst="line">
                <a:avLst/>
              </a:prstGeom>
              <a:ln>
                <a:solidFill>
                  <a:srgbClr val="7E0000"/>
                </a:solidFill>
                <a:headEnd type="none" w="lg" len="lg"/>
                <a:tailEnd type="none" w="lg" len="lg"/>
              </a:ln>
              <a:extLst/>
            </p:spPr>
            <p:style>
              <a:lnRef idx="2">
                <a:schemeClr val="accent1"/>
              </a:lnRef>
              <a:fillRef idx="0">
                <a:schemeClr val="accent1"/>
              </a:fillRef>
              <a:effectRef idx="1">
                <a:schemeClr val="accent1"/>
              </a:effectRef>
              <a:fontRef idx="minor">
                <a:schemeClr val="tx1"/>
              </a:fontRef>
            </p:style>
            <p:txBody>
              <a:bodyPr wrap="none"/>
              <a:lstStyle/>
              <a:p>
                <a:endParaRPr lang="en-US"/>
              </a:p>
            </p:txBody>
          </p:sp>
          <p:sp>
            <p:nvSpPr>
              <p:cNvPr id="12312" name="Line 33"/>
              <p:cNvSpPr>
                <a:spLocks noChangeShapeType="1"/>
              </p:cNvSpPr>
              <p:nvPr/>
            </p:nvSpPr>
            <p:spPr bwMode="auto">
              <a:xfrm>
                <a:off x="2333" y="1299"/>
                <a:ext cx="0" cy="911"/>
              </a:xfrm>
              <a:prstGeom prst="line">
                <a:avLst/>
              </a:prstGeom>
              <a:ln>
                <a:solidFill>
                  <a:srgbClr val="7E0000"/>
                </a:solidFill>
                <a:headEnd type="none" w="lg" len="lg"/>
                <a:tailEnd type="none" w="lg" len="lg"/>
              </a:ln>
              <a:extLst/>
            </p:spPr>
            <p:style>
              <a:lnRef idx="2">
                <a:schemeClr val="accent1"/>
              </a:lnRef>
              <a:fillRef idx="0">
                <a:schemeClr val="accent1"/>
              </a:fillRef>
              <a:effectRef idx="1">
                <a:schemeClr val="accent1"/>
              </a:effectRef>
              <a:fontRef idx="minor">
                <a:schemeClr val="tx1"/>
              </a:fontRef>
            </p:style>
            <p:txBody>
              <a:bodyPr wrap="none"/>
              <a:lstStyle/>
              <a:p>
                <a:endParaRPr lang="en-US"/>
              </a:p>
            </p:txBody>
          </p:sp>
          <p:sp>
            <p:nvSpPr>
              <p:cNvPr id="12313" name="Line 34"/>
              <p:cNvSpPr>
                <a:spLocks noChangeShapeType="1"/>
              </p:cNvSpPr>
              <p:nvPr/>
            </p:nvSpPr>
            <p:spPr bwMode="auto">
              <a:xfrm>
                <a:off x="1119" y="2210"/>
                <a:ext cx="0" cy="421"/>
              </a:xfrm>
              <a:prstGeom prst="line">
                <a:avLst/>
              </a:prstGeom>
              <a:noFill/>
              <a:ln w="12700">
                <a:solidFill>
                  <a:schemeClr val="tx1"/>
                </a:solidFill>
                <a:round/>
                <a:headEnd type="none" w="lg" len="lg"/>
                <a:tailEnd type="none" w="lg" len="lg"/>
              </a:ln>
              <a:extLst>
                <a:ext uri="{909E8E84-426E-40DD-AFC4-6F175D3DCCD1}">
                  <a14:hiddenFill xmlns:a14="http://schemas.microsoft.com/office/drawing/2010/main" xmlns="">
                    <a:noFill/>
                  </a14:hiddenFill>
                </a:ext>
              </a:extLst>
            </p:spPr>
            <p:txBody>
              <a:bodyPr wrap="none"/>
              <a:lstStyle/>
              <a:p>
                <a:endParaRPr lang="en-US"/>
              </a:p>
            </p:txBody>
          </p:sp>
          <p:sp>
            <p:nvSpPr>
              <p:cNvPr id="12314" name="Line 35"/>
              <p:cNvSpPr>
                <a:spLocks noChangeShapeType="1"/>
              </p:cNvSpPr>
              <p:nvPr/>
            </p:nvSpPr>
            <p:spPr bwMode="auto">
              <a:xfrm>
                <a:off x="2333" y="2210"/>
                <a:ext cx="0" cy="421"/>
              </a:xfrm>
              <a:prstGeom prst="line">
                <a:avLst/>
              </a:prstGeom>
              <a:ln>
                <a:solidFill>
                  <a:srgbClr val="7E0000"/>
                </a:solidFill>
                <a:headEnd type="none" w="lg" len="lg"/>
                <a:tailEnd type="none" w="lg" len="lg"/>
              </a:ln>
              <a:extLst/>
            </p:spPr>
            <p:style>
              <a:lnRef idx="2">
                <a:schemeClr val="accent1"/>
              </a:lnRef>
              <a:fillRef idx="0">
                <a:schemeClr val="accent1"/>
              </a:fillRef>
              <a:effectRef idx="1">
                <a:schemeClr val="accent1"/>
              </a:effectRef>
              <a:fontRef idx="minor">
                <a:schemeClr val="tx1"/>
              </a:fontRef>
            </p:style>
            <p:txBody>
              <a:bodyPr wrap="none"/>
              <a:lstStyle/>
              <a:p>
                <a:endParaRPr lang="en-US"/>
              </a:p>
            </p:txBody>
          </p:sp>
          <p:sp>
            <p:nvSpPr>
              <p:cNvPr id="12315" name="Line 36"/>
              <p:cNvSpPr>
                <a:spLocks noChangeShapeType="1"/>
              </p:cNvSpPr>
              <p:nvPr/>
            </p:nvSpPr>
            <p:spPr bwMode="auto">
              <a:xfrm flipV="1">
                <a:off x="2333" y="1296"/>
                <a:ext cx="499" cy="3"/>
              </a:xfrm>
              <a:prstGeom prst="line">
                <a:avLst/>
              </a:prstGeom>
              <a:noFill/>
              <a:ln w="12700">
                <a:solidFill>
                  <a:schemeClr val="tx1"/>
                </a:solidFill>
                <a:round/>
                <a:headEnd type="none" w="lg" len="lg"/>
                <a:tailEnd type="none" w="lg" len="lg"/>
              </a:ln>
              <a:extLst>
                <a:ext uri="{909E8E84-426E-40DD-AFC4-6F175D3DCCD1}">
                  <a14:hiddenFill xmlns:a14="http://schemas.microsoft.com/office/drawing/2010/main" xmlns="">
                    <a:noFill/>
                  </a14:hiddenFill>
                </a:ext>
              </a:extLst>
            </p:spPr>
            <p:txBody>
              <a:bodyPr wrap="none"/>
              <a:lstStyle/>
              <a:p>
                <a:endParaRPr lang="en-US"/>
              </a:p>
            </p:txBody>
          </p:sp>
          <p:sp>
            <p:nvSpPr>
              <p:cNvPr id="12316" name="Line 37"/>
              <p:cNvSpPr>
                <a:spLocks noChangeShapeType="1"/>
              </p:cNvSpPr>
              <p:nvPr/>
            </p:nvSpPr>
            <p:spPr bwMode="auto">
              <a:xfrm>
                <a:off x="2332" y="2210"/>
                <a:ext cx="417" cy="0"/>
              </a:xfrm>
              <a:prstGeom prst="line">
                <a:avLst/>
              </a:prstGeom>
              <a:noFill/>
              <a:ln w="12700">
                <a:solidFill>
                  <a:schemeClr val="tx1"/>
                </a:solidFill>
                <a:round/>
                <a:headEnd type="none" w="lg" len="lg"/>
                <a:tailEnd type="none" w="lg" len="lg"/>
              </a:ln>
              <a:extLst>
                <a:ext uri="{909E8E84-426E-40DD-AFC4-6F175D3DCCD1}">
                  <a14:hiddenFill xmlns:a14="http://schemas.microsoft.com/office/drawing/2010/main" xmlns="">
                    <a:noFill/>
                  </a14:hiddenFill>
                </a:ext>
              </a:extLst>
            </p:spPr>
            <p:txBody>
              <a:bodyPr wrap="none" lIns="90000" tIns="46800" rIns="90000" bIns="46800"/>
              <a:lstStyle/>
              <a:p>
                <a:endParaRPr lang="en-US"/>
              </a:p>
            </p:txBody>
          </p:sp>
          <p:sp>
            <p:nvSpPr>
              <p:cNvPr id="12317" name="Line 38"/>
              <p:cNvSpPr>
                <a:spLocks noChangeShapeType="1"/>
              </p:cNvSpPr>
              <p:nvPr/>
            </p:nvSpPr>
            <p:spPr bwMode="auto">
              <a:xfrm>
                <a:off x="2332" y="2630"/>
                <a:ext cx="0" cy="285"/>
              </a:xfrm>
              <a:prstGeom prst="line">
                <a:avLst/>
              </a:prstGeom>
              <a:ln>
                <a:solidFill>
                  <a:srgbClr val="7E0000"/>
                </a:solidFill>
                <a:headEnd type="none" w="lg" len="lg"/>
                <a:tailEnd type="none" w="lg" len="lg"/>
              </a:ln>
              <a:extLst/>
            </p:spPr>
            <p:style>
              <a:lnRef idx="2">
                <a:schemeClr val="accent1"/>
              </a:lnRef>
              <a:fillRef idx="0">
                <a:schemeClr val="accent1"/>
              </a:fillRef>
              <a:effectRef idx="1">
                <a:schemeClr val="accent1"/>
              </a:effectRef>
              <a:fontRef idx="minor">
                <a:schemeClr val="tx1"/>
              </a:fontRef>
            </p:style>
            <p:txBody>
              <a:bodyPr wrap="none" lIns="90000" tIns="46800" rIns="90000" bIns="46800"/>
              <a:lstStyle/>
              <a:p>
                <a:endParaRPr lang="en-US"/>
              </a:p>
            </p:txBody>
          </p:sp>
        </p:grpSp>
        <p:sp>
          <p:nvSpPr>
            <p:cNvPr id="12310" name="Text Box 39"/>
            <p:cNvSpPr txBox="1">
              <a:spLocks noChangeArrowheads="1"/>
            </p:cNvSpPr>
            <p:nvPr/>
          </p:nvSpPr>
          <p:spPr bwMode="auto">
            <a:xfrm>
              <a:off x="2112" y="2016"/>
              <a:ext cx="19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N</a:t>
              </a:r>
            </a:p>
          </p:txBody>
        </p:sp>
      </p:grpSp>
      <p:sp>
        <p:nvSpPr>
          <p:cNvPr id="185384" name="Text Box 40"/>
          <p:cNvSpPr txBox="1">
            <a:spLocks noChangeArrowheads="1"/>
          </p:cNvSpPr>
          <p:nvPr/>
        </p:nvSpPr>
        <p:spPr bwMode="auto">
          <a:xfrm>
            <a:off x="5105400" y="3276600"/>
            <a:ext cx="3505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8925" indent="-2889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dirty="0">
                <a:solidFill>
                  <a:srgbClr val="7030A0"/>
                </a:solidFill>
                <a:latin typeface="Verdana" pitchFamily="34" charset="0"/>
              </a:rPr>
              <a:t>PQN is a right angled </a:t>
            </a:r>
            <a:r>
              <a:rPr lang="en-US" sz="2000" dirty="0">
                <a:solidFill>
                  <a:srgbClr val="7030A0"/>
                </a:solidFill>
                <a:latin typeface="Verdana" pitchFamily="34" charset="0"/>
                <a:sym typeface="Symbol" pitchFamily="18" charset="2"/>
              </a:rPr>
              <a:t>.</a:t>
            </a:r>
            <a:endParaRPr lang="en-US" sz="2000" dirty="0">
              <a:solidFill>
                <a:srgbClr val="7030A0"/>
              </a:solidFill>
              <a:latin typeface="Verdana" pitchFamily="34" charset="0"/>
            </a:endParaRPr>
          </a:p>
          <a:p>
            <a:pPr eaLnBrk="1" hangingPunct="1">
              <a:spcBef>
                <a:spcPct val="50000"/>
              </a:spcBef>
            </a:pPr>
            <a:r>
              <a:rPr lang="en-US" sz="2000" dirty="0">
                <a:solidFill>
                  <a:srgbClr val="7030A0"/>
                </a:solidFill>
                <a:latin typeface="Verdana" pitchFamily="34" charset="0"/>
                <a:sym typeface="Symbol" pitchFamily="18" charset="2"/>
              </a:rPr>
              <a:t> </a:t>
            </a:r>
            <a:r>
              <a:rPr lang="en-US" sz="2000" dirty="0">
                <a:solidFill>
                  <a:srgbClr val="7030A0"/>
                </a:solidFill>
                <a:latin typeface="Verdana" pitchFamily="34" charset="0"/>
              </a:rPr>
              <a:t>PQ</a:t>
            </a:r>
            <a:r>
              <a:rPr lang="en-US" sz="2000" baseline="30000" dirty="0">
                <a:solidFill>
                  <a:srgbClr val="7030A0"/>
                </a:solidFill>
                <a:latin typeface="Verdana" pitchFamily="34" charset="0"/>
              </a:rPr>
              <a:t>2</a:t>
            </a:r>
            <a:r>
              <a:rPr lang="en-US" sz="2000" dirty="0">
                <a:solidFill>
                  <a:srgbClr val="7030A0"/>
                </a:solidFill>
                <a:latin typeface="Verdana" pitchFamily="34" charset="0"/>
              </a:rPr>
              <a:t> = PN</a:t>
            </a:r>
            <a:r>
              <a:rPr lang="en-US" sz="2000" baseline="30000" dirty="0">
                <a:solidFill>
                  <a:srgbClr val="7030A0"/>
                </a:solidFill>
                <a:latin typeface="Verdana" pitchFamily="34" charset="0"/>
              </a:rPr>
              <a:t>2</a:t>
            </a:r>
            <a:r>
              <a:rPr lang="en-US" sz="2000" dirty="0">
                <a:solidFill>
                  <a:srgbClr val="7030A0"/>
                </a:solidFill>
                <a:latin typeface="Verdana" pitchFamily="34" charset="0"/>
              </a:rPr>
              <a:t> + </a:t>
            </a:r>
            <a:r>
              <a:rPr lang="en-US" sz="2000" dirty="0" smtClean="0">
                <a:solidFill>
                  <a:srgbClr val="7030A0"/>
                </a:solidFill>
                <a:latin typeface="Verdana" pitchFamily="34" charset="0"/>
              </a:rPr>
              <a:t>QN</a:t>
            </a:r>
            <a:r>
              <a:rPr lang="en-US" sz="2000" baseline="30000" dirty="0" smtClean="0">
                <a:solidFill>
                  <a:srgbClr val="7030A0"/>
                </a:solidFill>
                <a:latin typeface="Verdana" pitchFamily="34" charset="0"/>
              </a:rPr>
              <a:t>2</a:t>
            </a:r>
            <a:endParaRPr lang="en-US" sz="2000" dirty="0">
              <a:latin typeface="Verdana" pitchFamily="34" charset="0"/>
              <a:sym typeface="Symbol" pitchFamily="18" charset="2"/>
            </a:endParaRPr>
          </a:p>
        </p:txBody>
      </p:sp>
      <p:graphicFrame>
        <p:nvGraphicFramePr>
          <p:cNvPr id="185385" name="Object 41"/>
          <p:cNvGraphicFramePr>
            <a:graphicFrameLocks noChangeAspect="1"/>
          </p:cNvGraphicFramePr>
          <p:nvPr>
            <p:extLst>
              <p:ext uri="{D42A27DB-BD31-4B8C-83A1-F6EECF244321}">
                <p14:modId xmlns:p14="http://schemas.microsoft.com/office/powerpoint/2010/main" xmlns="" val="1508682868"/>
              </p:ext>
            </p:extLst>
          </p:nvPr>
        </p:nvGraphicFramePr>
        <p:xfrm>
          <a:off x="884237" y="5257800"/>
          <a:ext cx="7239000" cy="992188"/>
        </p:xfrm>
        <a:graphic>
          <a:graphicData uri="http://schemas.openxmlformats.org/presentationml/2006/ole">
            <p:oleObj spid="_x0000_s12368" name="Equation" r:id="rId4" imgW="3771884" imgH="495328" progId="">
              <p:embed/>
            </p:oleObj>
          </a:graphicData>
        </a:graphic>
      </p:graphicFrame>
      <p:grpSp>
        <p:nvGrpSpPr>
          <p:cNvPr id="11" name="Group 42"/>
          <p:cNvGrpSpPr>
            <a:grpSpLocks/>
          </p:cNvGrpSpPr>
          <p:nvPr/>
        </p:nvGrpSpPr>
        <p:grpSpPr bwMode="auto">
          <a:xfrm>
            <a:off x="3881438" y="2070100"/>
            <a:ext cx="311150" cy="1446213"/>
            <a:chOff x="2445" y="1304"/>
            <a:chExt cx="196" cy="911"/>
          </a:xfrm>
        </p:grpSpPr>
        <p:sp>
          <p:nvSpPr>
            <p:cNvPr id="12307" name="Line 43"/>
            <p:cNvSpPr>
              <a:spLocks noChangeShapeType="1"/>
            </p:cNvSpPr>
            <p:nvPr/>
          </p:nvSpPr>
          <p:spPr bwMode="auto">
            <a:xfrm>
              <a:off x="2641" y="1304"/>
              <a:ext cx="0" cy="911"/>
            </a:xfrm>
            <a:prstGeom prst="line">
              <a:avLst/>
            </a:prstGeom>
            <a:noFill/>
            <a:ln w="12700">
              <a:solidFill>
                <a:schemeClr val="tx1"/>
              </a:solidFill>
              <a:round/>
              <a:headEnd type="stealth" w="lg" len="lg"/>
              <a:tailEnd type="stealth" w="lg" len="lg"/>
            </a:ln>
            <a:extLst>
              <a:ext uri="{909E8E84-426E-40DD-AFC4-6F175D3DCCD1}">
                <a14:hiddenFill xmlns:a14="http://schemas.microsoft.com/office/drawing/2010/main" xmlns="">
                  <a:noFill/>
                </a14:hiddenFill>
              </a:ext>
            </a:extLst>
          </p:spPr>
          <p:txBody>
            <a:bodyPr wrap="none"/>
            <a:lstStyle/>
            <a:p>
              <a:endParaRPr lang="en-US"/>
            </a:p>
          </p:txBody>
        </p:sp>
        <p:sp>
          <p:nvSpPr>
            <p:cNvPr id="12308" name="Text Box 44"/>
            <p:cNvSpPr txBox="1">
              <a:spLocks noChangeArrowheads="1"/>
            </p:cNvSpPr>
            <p:nvPr/>
          </p:nvSpPr>
          <p:spPr bwMode="auto">
            <a:xfrm rot="-5400000">
              <a:off x="2398" y="1707"/>
              <a:ext cx="249"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y</a:t>
              </a:r>
              <a:r>
                <a:rPr lang="en-US" sz="1800" baseline="-25000">
                  <a:latin typeface="Verdana" pitchFamily="34" charset="0"/>
                </a:rPr>
                <a:t>2</a:t>
              </a:r>
              <a:r>
                <a:rPr lang="en-US" sz="1800">
                  <a:latin typeface="Verdana" pitchFamily="34" charset="0"/>
                </a:rPr>
                <a:t>-y</a:t>
              </a:r>
              <a:r>
                <a:rPr lang="en-US" sz="1800" baseline="-25000">
                  <a:latin typeface="Verdana" pitchFamily="34" charset="0"/>
                </a:rPr>
                <a:t>1</a:t>
              </a:r>
            </a:p>
          </p:txBody>
        </p:sp>
      </p:grpSp>
      <p:grpSp>
        <p:nvGrpSpPr>
          <p:cNvPr id="12" name="Group 45"/>
          <p:cNvGrpSpPr>
            <a:grpSpLocks/>
          </p:cNvGrpSpPr>
          <p:nvPr/>
        </p:nvGrpSpPr>
        <p:grpSpPr bwMode="auto">
          <a:xfrm>
            <a:off x="1776413" y="3732213"/>
            <a:ext cx="1927225" cy="315912"/>
            <a:chOff x="1305" y="2851"/>
            <a:chExt cx="1486" cy="269"/>
          </a:xfrm>
        </p:grpSpPr>
        <p:sp>
          <p:nvSpPr>
            <p:cNvPr id="12305" name="Line 46"/>
            <p:cNvSpPr>
              <a:spLocks noChangeShapeType="1"/>
            </p:cNvSpPr>
            <p:nvPr/>
          </p:nvSpPr>
          <p:spPr bwMode="auto">
            <a:xfrm>
              <a:off x="1305" y="2851"/>
              <a:ext cx="1486" cy="0"/>
            </a:xfrm>
            <a:prstGeom prst="line">
              <a:avLst/>
            </a:prstGeom>
            <a:noFill/>
            <a:ln w="12700">
              <a:solidFill>
                <a:schemeClr val="tx1"/>
              </a:solidFill>
              <a:round/>
              <a:headEnd type="stealth" w="lg" len="lg"/>
              <a:tailEnd type="stealth" w="lg" len="lg"/>
            </a:ln>
            <a:extLst>
              <a:ext uri="{909E8E84-426E-40DD-AFC4-6F175D3DCCD1}">
                <a14:hiddenFill xmlns:a14="http://schemas.microsoft.com/office/drawing/2010/main" xmlns="">
                  <a:noFill/>
                </a14:hiddenFill>
              </a:ext>
            </a:extLst>
          </p:spPr>
          <p:txBody>
            <a:bodyPr wrap="none"/>
            <a:lstStyle/>
            <a:p>
              <a:endParaRPr lang="en-US"/>
            </a:p>
          </p:txBody>
        </p:sp>
        <p:sp>
          <p:nvSpPr>
            <p:cNvPr id="12306" name="Text Box 47"/>
            <p:cNvSpPr txBox="1">
              <a:spLocks noChangeArrowheads="1"/>
            </p:cNvSpPr>
            <p:nvPr/>
          </p:nvSpPr>
          <p:spPr bwMode="auto">
            <a:xfrm>
              <a:off x="1776" y="2880"/>
              <a:ext cx="576"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(x</a:t>
              </a:r>
              <a:r>
                <a:rPr lang="en-US" sz="1800" baseline="-25000">
                  <a:latin typeface="Verdana" pitchFamily="34" charset="0"/>
                </a:rPr>
                <a:t>2</a:t>
              </a:r>
              <a:r>
                <a:rPr lang="en-US" sz="1800">
                  <a:latin typeface="Verdana" pitchFamily="34" charset="0"/>
                </a:rPr>
                <a:t>-x</a:t>
              </a:r>
              <a:r>
                <a:rPr lang="en-US" sz="1800" baseline="-25000">
                  <a:latin typeface="Verdana" pitchFamily="34" charset="0"/>
                </a:rPr>
                <a:t>1</a:t>
              </a:r>
              <a:r>
                <a:rPr lang="en-US" sz="1800">
                  <a:latin typeface="Verdana" pitchFamily="34" charset="0"/>
                </a:rPr>
                <a:t>)</a:t>
              </a:r>
            </a:p>
          </p:txBody>
        </p:sp>
      </p:grpSp>
      <p:sp>
        <p:nvSpPr>
          <p:cNvPr id="185392" name="Text Box 48"/>
          <p:cNvSpPr txBox="1">
            <a:spLocks noChangeArrowheads="1"/>
          </p:cNvSpPr>
          <p:nvPr/>
        </p:nvSpPr>
        <p:spPr bwMode="auto">
          <a:xfrm>
            <a:off x="5105400" y="4114800"/>
            <a:ext cx="3505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8925" indent="-2889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dirty="0">
                <a:solidFill>
                  <a:schemeClr val="tx2"/>
                </a:solidFill>
                <a:latin typeface="Verdana" pitchFamily="34" charset="0"/>
                <a:sym typeface="Symbol" pitchFamily="18" charset="2"/>
              </a:rPr>
              <a:t> PQ</a:t>
            </a:r>
            <a:r>
              <a:rPr lang="en-US" sz="2000" baseline="30000" dirty="0">
                <a:solidFill>
                  <a:schemeClr val="tx2"/>
                </a:solidFill>
                <a:latin typeface="Verdana" pitchFamily="34" charset="0"/>
                <a:sym typeface="Symbol" pitchFamily="18" charset="2"/>
              </a:rPr>
              <a:t>2</a:t>
            </a:r>
            <a:r>
              <a:rPr lang="en-US" sz="2000" dirty="0">
                <a:solidFill>
                  <a:schemeClr val="tx2"/>
                </a:solidFill>
                <a:latin typeface="Verdana" pitchFamily="34" charset="0"/>
                <a:sym typeface="Symbol" pitchFamily="18" charset="2"/>
              </a:rPr>
              <a:t> = (x</a:t>
            </a:r>
            <a:r>
              <a:rPr lang="en-US" sz="2000" baseline="-25000" dirty="0">
                <a:solidFill>
                  <a:schemeClr val="tx2"/>
                </a:solidFill>
                <a:latin typeface="Verdana" pitchFamily="34" charset="0"/>
                <a:sym typeface="Symbol" pitchFamily="18" charset="2"/>
              </a:rPr>
              <a:t>2</a:t>
            </a:r>
            <a:r>
              <a:rPr lang="en-US" sz="2000" dirty="0">
                <a:solidFill>
                  <a:schemeClr val="tx2"/>
                </a:solidFill>
                <a:latin typeface="Verdana" pitchFamily="34" charset="0"/>
                <a:sym typeface="Symbol" pitchFamily="18" charset="2"/>
              </a:rPr>
              <a:t>-x</a:t>
            </a:r>
            <a:r>
              <a:rPr lang="en-US" sz="2000" baseline="-25000" dirty="0">
                <a:solidFill>
                  <a:schemeClr val="tx2"/>
                </a:solidFill>
                <a:latin typeface="Verdana" pitchFamily="34" charset="0"/>
                <a:sym typeface="Symbol" pitchFamily="18" charset="2"/>
              </a:rPr>
              <a:t>1</a:t>
            </a:r>
            <a:r>
              <a:rPr lang="en-US" sz="2000" dirty="0">
                <a:solidFill>
                  <a:schemeClr val="tx2"/>
                </a:solidFill>
                <a:latin typeface="Verdana" pitchFamily="34" charset="0"/>
                <a:sym typeface="Symbol" pitchFamily="18" charset="2"/>
              </a:rPr>
              <a:t>)</a:t>
            </a:r>
            <a:r>
              <a:rPr lang="en-US" sz="2000" baseline="30000" dirty="0">
                <a:solidFill>
                  <a:schemeClr val="tx2"/>
                </a:solidFill>
                <a:latin typeface="Verdana" pitchFamily="34" charset="0"/>
                <a:sym typeface="Symbol" pitchFamily="18" charset="2"/>
              </a:rPr>
              <a:t>2</a:t>
            </a:r>
            <a:r>
              <a:rPr lang="en-US" sz="2000" dirty="0">
                <a:solidFill>
                  <a:schemeClr val="tx2"/>
                </a:solidFill>
                <a:latin typeface="Verdana" pitchFamily="34" charset="0"/>
                <a:sym typeface="Symbol" pitchFamily="18" charset="2"/>
              </a:rPr>
              <a:t>+(y</a:t>
            </a:r>
            <a:r>
              <a:rPr lang="en-US" sz="2000" baseline="-25000" dirty="0">
                <a:solidFill>
                  <a:schemeClr val="tx2"/>
                </a:solidFill>
                <a:latin typeface="Verdana" pitchFamily="34" charset="0"/>
                <a:sym typeface="Symbol" pitchFamily="18" charset="2"/>
              </a:rPr>
              <a:t>2</a:t>
            </a:r>
            <a:r>
              <a:rPr lang="en-US" sz="2000" dirty="0">
                <a:solidFill>
                  <a:schemeClr val="tx2"/>
                </a:solidFill>
                <a:latin typeface="Verdana" pitchFamily="34" charset="0"/>
                <a:sym typeface="Symbol" pitchFamily="18" charset="2"/>
              </a:rPr>
              <a:t>-y</a:t>
            </a:r>
            <a:r>
              <a:rPr lang="en-US" sz="2000" baseline="-25000" dirty="0">
                <a:solidFill>
                  <a:schemeClr val="tx2"/>
                </a:solidFill>
                <a:latin typeface="Verdana" pitchFamily="34" charset="0"/>
                <a:sym typeface="Symbol" pitchFamily="18" charset="2"/>
              </a:rPr>
              <a:t>1</a:t>
            </a:r>
            <a:r>
              <a:rPr lang="en-US" sz="2000" dirty="0">
                <a:solidFill>
                  <a:schemeClr val="tx2"/>
                </a:solidFill>
                <a:latin typeface="Verdana" pitchFamily="34" charset="0"/>
                <a:sym typeface="Symbol" pitchFamily="18" charset="2"/>
              </a:rPr>
              <a:t>)</a:t>
            </a:r>
            <a:r>
              <a:rPr lang="en-US" sz="2000" baseline="30000" dirty="0">
                <a:solidFill>
                  <a:schemeClr val="tx2"/>
                </a:solidFill>
                <a:latin typeface="Verdana" pitchFamily="34" charset="0"/>
                <a:sym typeface="Symbol" pitchFamily="18" charset="2"/>
              </a:rPr>
              <a:t>2</a:t>
            </a:r>
            <a:endParaRPr lang="en-US" sz="2000" dirty="0">
              <a:solidFill>
                <a:schemeClr val="tx2"/>
              </a:solidFill>
              <a:latin typeface="Verdana" pitchFamily="34" charset="0"/>
              <a:sym typeface="Symbol" pitchFamily="18" charset="2"/>
            </a:endParaRPr>
          </a:p>
        </p:txBody>
      </p:sp>
      <p:sp>
        <p:nvSpPr>
          <p:cNvPr id="10" name="Rectangle 9"/>
          <p:cNvSpPr/>
          <p:nvPr/>
        </p:nvSpPr>
        <p:spPr>
          <a:xfrm>
            <a:off x="1551779" y="4153159"/>
            <a:ext cx="293670" cy="461665"/>
          </a:xfrm>
          <a:prstGeom prst="rect">
            <a:avLst/>
          </a:prstGeom>
        </p:spPr>
        <p:txBody>
          <a:bodyPr wrap="none">
            <a:spAutoFit/>
          </a:bodyPr>
          <a:lstStyle/>
          <a:p>
            <a:pPr eaLnBrk="1" hangingPunct="1">
              <a:spcBef>
                <a:spcPct val="50000"/>
              </a:spcBef>
            </a:pPr>
            <a:r>
              <a:rPr lang="en-US" dirty="0">
                <a:solidFill>
                  <a:srgbClr val="7030A0"/>
                </a:solidFill>
                <a:latin typeface="Verdana" pitchFamily="34" charset="0"/>
              </a:rPr>
              <a:t>f</a:t>
            </a:r>
            <a:endParaRPr lang="en-US" dirty="0">
              <a:solidFill>
                <a:srgbClr val="7030A0"/>
              </a:solidFill>
              <a:latin typeface="Verdana" pitchFamily="34" charset="0"/>
              <a:sym typeface="Symbol" pitchFamily="18" charset="2"/>
            </a:endParaRPr>
          </a:p>
        </p:txBody>
      </p:sp>
      <p:sp>
        <p:nvSpPr>
          <p:cNvPr id="13" name="Rectangle 12"/>
          <p:cNvSpPr/>
          <p:nvPr/>
        </p:nvSpPr>
        <p:spPr>
          <a:xfrm>
            <a:off x="3450178" y="4167603"/>
            <a:ext cx="593432" cy="461665"/>
          </a:xfrm>
          <a:prstGeom prst="rect">
            <a:avLst/>
          </a:prstGeom>
        </p:spPr>
        <p:txBody>
          <a:bodyPr wrap="none">
            <a:spAutoFit/>
          </a:bodyPr>
          <a:lstStyle/>
          <a:p>
            <a:pPr eaLnBrk="1" hangingPunct="1">
              <a:spcBef>
                <a:spcPct val="50000"/>
              </a:spcBef>
            </a:pPr>
            <a:r>
              <a:rPr lang="en-US" dirty="0">
                <a:solidFill>
                  <a:srgbClr val="7030A0"/>
                </a:solidFill>
                <a:latin typeface="Verdana" pitchFamily="34" charset="0"/>
              </a:rPr>
              <a:t> m</a:t>
            </a:r>
            <a:endParaRPr lang="en-US" dirty="0">
              <a:latin typeface="Verdana" pitchFamily="34" charset="0"/>
              <a:sym typeface="Symbol" pitchFamily="18" charset="2"/>
            </a:endParaRPr>
          </a:p>
        </p:txBody>
      </p:sp>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85347"/>
                                        </p:tgtEl>
                                        <p:attrNameLst>
                                          <p:attrName>style.visibility</p:attrName>
                                        </p:attrNameLst>
                                      </p:cBhvr>
                                      <p:to>
                                        <p:strVal val="visible"/>
                                      </p:to>
                                    </p:set>
                                    <p:animEffect transition="in" filter="box(out)">
                                      <p:cBhvr>
                                        <p:cTn id="23" dur="500"/>
                                        <p:tgtEl>
                                          <p:spTgt spid="1853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out)">
                                      <p:cBhvr>
                                        <p:cTn id="28" dur="500"/>
                                        <p:tgtEl>
                                          <p:spTgt spid="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85384">
                                            <p:txEl>
                                              <p:pRg st="0" end="0"/>
                                            </p:txEl>
                                          </p:spTgt>
                                        </p:tgtEl>
                                        <p:attrNameLst>
                                          <p:attrName>style.visibility</p:attrName>
                                        </p:attrNameLst>
                                      </p:cBhvr>
                                      <p:to>
                                        <p:strVal val="visible"/>
                                      </p:to>
                                    </p:set>
                                    <p:anim calcmode="lin" valueType="num">
                                      <p:cBhvr additive="base">
                                        <p:cTn id="39" dur="500" fill="hold"/>
                                        <p:tgtEl>
                                          <p:spTgt spid="185384">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853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85384">
                                            <p:txEl>
                                              <p:pRg st="1" end="1"/>
                                            </p:txEl>
                                          </p:spTgt>
                                        </p:tgtEl>
                                        <p:attrNameLst>
                                          <p:attrName>style.visibility</p:attrName>
                                        </p:attrNameLst>
                                      </p:cBhvr>
                                      <p:to>
                                        <p:strVal val="visible"/>
                                      </p:to>
                                    </p:set>
                                    <p:anim calcmode="lin" valueType="num">
                                      <p:cBhvr additive="base">
                                        <p:cTn id="45" dur="500" fill="hold"/>
                                        <p:tgtEl>
                                          <p:spTgt spid="185384">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853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8"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ppt_x</p:attrName>
                                        </p:attrNameLst>
                                      </p:cBhvr>
                                      <p:tavLst>
                                        <p:tav tm="0">
                                          <p:val>
                                            <p:strVal val="#ppt_x-#ppt_w/2"/>
                                          </p:val>
                                        </p:tav>
                                        <p:tav tm="100000">
                                          <p:val>
                                            <p:strVal val="#ppt_x"/>
                                          </p:val>
                                        </p:tav>
                                      </p:tavLst>
                                    </p:anim>
                                    <p:anim calcmode="lin" valueType="num">
                                      <p:cBhvr>
                                        <p:cTn id="52" dur="500" fill="hold"/>
                                        <p:tgtEl>
                                          <p:spTgt spid="4"/>
                                        </p:tgtEl>
                                        <p:attrNameLst>
                                          <p:attrName>ppt_y</p:attrName>
                                        </p:attrNameLst>
                                      </p:cBhvr>
                                      <p:tavLst>
                                        <p:tav tm="0">
                                          <p:val>
                                            <p:strVal val="#ppt_y"/>
                                          </p:val>
                                        </p:tav>
                                        <p:tav tm="100000">
                                          <p:val>
                                            <p:strVal val="#ppt_y"/>
                                          </p:val>
                                        </p:tav>
                                      </p:tavLst>
                                    </p:anim>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500"/>
                            </p:stCondLst>
                            <p:childTnLst>
                              <p:par>
                                <p:cTn id="56" presetID="17"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ppt_x</p:attrName>
                                        </p:attrNameLst>
                                      </p:cBhvr>
                                      <p:tavLst>
                                        <p:tav tm="0">
                                          <p:val>
                                            <p:strVal val="#ppt_x"/>
                                          </p:val>
                                        </p:tav>
                                        <p:tav tm="100000">
                                          <p:val>
                                            <p:strVal val="#ppt_x"/>
                                          </p:val>
                                        </p:tav>
                                      </p:tavLst>
                                    </p:anim>
                                    <p:anim calcmode="lin" valueType="num">
                                      <p:cBhvr>
                                        <p:cTn id="59" dur="500" fill="hold"/>
                                        <p:tgtEl>
                                          <p:spTgt spid="7"/>
                                        </p:tgtEl>
                                        <p:attrNameLst>
                                          <p:attrName>ppt_y</p:attrName>
                                        </p:attrNameLst>
                                      </p:cBhvr>
                                      <p:tavLst>
                                        <p:tav tm="0">
                                          <p:val>
                                            <p:strVal val="#ppt_y+#ppt_h/2"/>
                                          </p:val>
                                        </p:tav>
                                        <p:tav tm="100000">
                                          <p:val>
                                            <p:strVal val="#ppt_y"/>
                                          </p:val>
                                        </p:tav>
                                      </p:tavLst>
                                    </p:anim>
                                    <p:anim calcmode="lin" valueType="num">
                                      <p:cBhvr>
                                        <p:cTn id="60" dur="500" fill="hold"/>
                                        <p:tgtEl>
                                          <p:spTgt spid="7"/>
                                        </p:tgtEl>
                                        <p:attrNameLst>
                                          <p:attrName>ppt_w</p:attrName>
                                        </p:attrNameLst>
                                      </p:cBhvr>
                                      <p:tavLst>
                                        <p:tav tm="0">
                                          <p:val>
                                            <p:strVal val="#ppt_w"/>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nodeType="afterGroup">
                            <p:stCondLst>
                              <p:cond delay="0"/>
                            </p:stCondLst>
                            <p:childTnLst>
                              <p:par>
                                <p:cTn id="64" presetID="14" presetClass="entr" presetSubtype="1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randombar(horizontal)">
                                      <p:cBhvr>
                                        <p:cTn id="66" dur="500"/>
                                        <p:tgtEl>
                                          <p:spTgt spid="6"/>
                                        </p:tgtEl>
                                      </p:cBhvr>
                                    </p:animEffect>
                                  </p:childTnLst>
                                </p:cTn>
                              </p:par>
                            </p:childTnLst>
                          </p:cTn>
                        </p:par>
                        <p:par>
                          <p:cTn id="67" fill="hold">
                            <p:stCondLst>
                              <p:cond delay="500"/>
                            </p:stCondLst>
                            <p:childTnLst>
                              <p:par>
                                <p:cTn id="68" presetID="17" presetClass="entr" presetSubtype="4"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p:cTn id="70" dur="500" fill="hold"/>
                                        <p:tgtEl>
                                          <p:spTgt spid="8"/>
                                        </p:tgtEl>
                                        <p:attrNameLst>
                                          <p:attrName>ppt_x</p:attrName>
                                        </p:attrNameLst>
                                      </p:cBhvr>
                                      <p:tavLst>
                                        <p:tav tm="0">
                                          <p:val>
                                            <p:strVal val="#ppt_x"/>
                                          </p:val>
                                        </p:tav>
                                        <p:tav tm="100000">
                                          <p:val>
                                            <p:strVal val="#ppt_x"/>
                                          </p:val>
                                        </p:tav>
                                      </p:tavLst>
                                    </p:anim>
                                    <p:anim calcmode="lin" valueType="num">
                                      <p:cBhvr>
                                        <p:cTn id="71" dur="500" fill="hold"/>
                                        <p:tgtEl>
                                          <p:spTgt spid="8"/>
                                        </p:tgtEl>
                                        <p:attrNameLst>
                                          <p:attrName>ppt_y</p:attrName>
                                        </p:attrNameLst>
                                      </p:cBhvr>
                                      <p:tavLst>
                                        <p:tav tm="0">
                                          <p:val>
                                            <p:strVal val="#ppt_y+#ppt_h/2"/>
                                          </p:val>
                                        </p:tav>
                                        <p:tav tm="100000">
                                          <p:val>
                                            <p:strVal val="#ppt_y"/>
                                          </p:val>
                                        </p:tav>
                                      </p:tavLst>
                                    </p:anim>
                                    <p:anim calcmode="lin" valueType="num">
                                      <p:cBhvr>
                                        <p:cTn id="72" dur="500" fill="hold"/>
                                        <p:tgtEl>
                                          <p:spTgt spid="8"/>
                                        </p:tgtEl>
                                        <p:attrNameLst>
                                          <p:attrName>ppt_w</p:attrName>
                                        </p:attrNameLst>
                                      </p:cBhvr>
                                      <p:tavLst>
                                        <p:tav tm="0">
                                          <p:val>
                                            <p:strVal val="#ppt_w"/>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17" presetClass="entr" presetSubtype="8" fill="hold" nodeType="click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ppt_x</p:attrName>
                                        </p:attrNameLst>
                                      </p:cBhvr>
                                      <p:tavLst>
                                        <p:tav tm="0">
                                          <p:val>
                                            <p:strVal val="#ppt_x-#ppt_w/2"/>
                                          </p:val>
                                        </p:tav>
                                        <p:tav tm="100000">
                                          <p:val>
                                            <p:strVal val="#ppt_x"/>
                                          </p:val>
                                        </p:tav>
                                      </p:tavLst>
                                    </p:anim>
                                    <p:anim calcmode="lin" valueType="num">
                                      <p:cBhvr>
                                        <p:cTn id="79" dur="500" fill="hold"/>
                                        <p:tgtEl>
                                          <p:spTgt spid="12"/>
                                        </p:tgtEl>
                                        <p:attrNameLst>
                                          <p:attrName>ppt_y</p:attrName>
                                        </p:attrNameLst>
                                      </p:cBhvr>
                                      <p:tavLst>
                                        <p:tav tm="0">
                                          <p:val>
                                            <p:strVal val="#ppt_y"/>
                                          </p:val>
                                        </p:tav>
                                        <p:tav tm="100000">
                                          <p:val>
                                            <p:strVal val="#ppt_y"/>
                                          </p:val>
                                        </p:tav>
                                      </p:tavLst>
                                    </p:anim>
                                    <p:anim calcmode="lin" valueType="num">
                                      <p:cBhvr>
                                        <p:cTn id="80" dur="500" fill="hold"/>
                                        <p:tgtEl>
                                          <p:spTgt spid="12"/>
                                        </p:tgtEl>
                                        <p:attrNameLst>
                                          <p:attrName>ppt_w</p:attrName>
                                        </p:attrNameLst>
                                      </p:cBhvr>
                                      <p:tavLst>
                                        <p:tav tm="0">
                                          <p:val>
                                            <p:fltVal val="0"/>
                                          </p:val>
                                        </p:tav>
                                        <p:tav tm="100000">
                                          <p:val>
                                            <p:strVal val="#ppt_w"/>
                                          </p:val>
                                        </p:tav>
                                      </p:tavLst>
                                    </p:anim>
                                    <p:anim calcmode="lin" valueType="num">
                                      <p:cBhvr>
                                        <p:cTn id="81" dur="500" fill="hold"/>
                                        <p:tgtEl>
                                          <p:spTgt spid="12"/>
                                        </p:tgtEl>
                                        <p:attrNameLst>
                                          <p:attrName>ppt_h</p:attrName>
                                        </p:attrNameLst>
                                      </p:cBhvr>
                                      <p:tavLst>
                                        <p:tav tm="0">
                                          <p:val>
                                            <p:strVal val="#ppt_h"/>
                                          </p:val>
                                        </p:tav>
                                        <p:tav tm="100000">
                                          <p:val>
                                            <p:strVal val="#ppt_h"/>
                                          </p:val>
                                        </p:tav>
                                      </p:tavLst>
                                    </p:anim>
                                  </p:childTnLst>
                                </p:cTn>
                              </p:par>
                            </p:childTnLst>
                          </p:cTn>
                        </p:par>
                        <p:par>
                          <p:cTn id="82" fill="hold" nodeType="afterGroup">
                            <p:stCondLst>
                              <p:cond delay="500"/>
                            </p:stCondLst>
                            <p:childTnLst>
                              <p:par>
                                <p:cTn id="83" presetID="17" presetClass="entr" presetSubtype="4" fill="hold" nodeType="after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ppt_x</p:attrName>
                                        </p:attrNameLst>
                                      </p:cBhvr>
                                      <p:tavLst>
                                        <p:tav tm="0">
                                          <p:val>
                                            <p:strVal val="#ppt_x"/>
                                          </p:val>
                                        </p:tav>
                                        <p:tav tm="100000">
                                          <p:val>
                                            <p:strVal val="#ppt_x"/>
                                          </p:val>
                                        </p:tav>
                                      </p:tavLst>
                                    </p:anim>
                                    <p:anim calcmode="lin" valueType="num">
                                      <p:cBhvr>
                                        <p:cTn id="86" dur="500" fill="hold"/>
                                        <p:tgtEl>
                                          <p:spTgt spid="11"/>
                                        </p:tgtEl>
                                        <p:attrNameLst>
                                          <p:attrName>ppt_y</p:attrName>
                                        </p:attrNameLst>
                                      </p:cBhvr>
                                      <p:tavLst>
                                        <p:tav tm="0">
                                          <p:val>
                                            <p:strVal val="#ppt_y+#ppt_h/2"/>
                                          </p:val>
                                        </p:tav>
                                        <p:tav tm="100000">
                                          <p:val>
                                            <p:strVal val="#ppt_y"/>
                                          </p:val>
                                        </p:tav>
                                      </p:tavLst>
                                    </p:anim>
                                    <p:anim calcmode="lin" valueType="num">
                                      <p:cBhvr>
                                        <p:cTn id="87" dur="500" fill="hold"/>
                                        <p:tgtEl>
                                          <p:spTgt spid="11"/>
                                        </p:tgtEl>
                                        <p:attrNameLst>
                                          <p:attrName>ppt_w</p:attrName>
                                        </p:attrNameLst>
                                      </p:cBhvr>
                                      <p:tavLst>
                                        <p:tav tm="0">
                                          <p:val>
                                            <p:strVal val="#ppt_w"/>
                                          </p:val>
                                        </p:tav>
                                        <p:tav tm="100000">
                                          <p:val>
                                            <p:strVal val="#ppt_w"/>
                                          </p:val>
                                        </p:tav>
                                      </p:tavLst>
                                    </p:anim>
                                    <p:anim calcmode="lin" valueType="num">
                                      <p:cBhvr>
                                        <p:cTn id="8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185392"/>
                                        </p:tgtEl>
                                        <p:attrNameLst>
                                          <p:attrName>style.visibility</p:attrName>
                                        </p:attrNameLst>
                                      </p:cBhvr>
                                      <p:to>
                                        <p:strVal val="visible"/>
                                      </p:to>
                                    </p:set>
                                    <p:anim calcmode="lin" valueType="num">
                                      <p:cBhvr additive="base">
                                        <p:cTn id="93" dur="500" fill="hold"/>
                                        <p:tgtEl>
                                          <p:spTgt spid="185392"/>
                                        </p:tgtEl>
                                        <p:attrNameLst>
                                          <p:attrName>ppt_x</p:attrName>
                                        </p:attrNameLst>
                                      </p:cBhvr>
                                      <p:tavLst>
                                        <p:tav tm="0">
                                          <p:val>
                                            <p:strVal val="1+#ppt_w/2"/>
                                          </p:val>
                                        </p:tav>
                                        <p:tav tm="100000">
                                          <p:val>
                                            <p:strVal val="#ppt_x"/>
                                          </p:val>
                                        </p:tav>
                                      </p:tavLst>
                                    </p:anim>
                                    <p:anim calcmode="lin" valueType="num">
                                      <p:cBhvr additive="base">
                                        <p:cTn id="94" dur="500" fill="hold"/>
                                        <p:tgtEl>
                                          <p:spTgt spid="185392"/>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3" presetClass="entr" presetSubtype="16" fill="hold" nodeType="clickEffect">
                                  <p:stCondLst>
                                    <p:cond delay="0"/>
                                  </p:stCondLst>
                                  <p:childTnLst>
                                    <p:set>
                                      <p:cBhvr>
                                        <p:cTn id="98" dur="1" fill="hold">
                                          <p:stCondLst>
                                            <p:cond delay="0"/>
                                          </p:stCondLst>
                                        </p:cTn>
                                        <p:tgtEl>
                                          <p:spTgt spid="185385"/>
                                        </p:tgtEl>
                                        <p:attrNameLst>
                                          <p:attrName>style.visibility</p:attrName>
                                        </p:attrNameLst>
                                      </p:cBhvr>
                                      <p:to>
                                        <p:strVal val="visible"/>
                                      </p:to>
                                    </p:set>
                                    <p:anim calcmode="lin" valueType="num">
                                      <p:cBhvr>
                                        <p:cTn id="99" dur="500" fill="hold"/>
                                        <p:tgtEl>
                                          <p:spTgt spid="185385"/>
                                        </p:tgtEl>
                                        <p:attrNameLst>
                                          <p:attrName>ppt_w</p:attrName>
                                        </p:attrNameLst>
                                      </p:cBhvr>
                                      <p:tavLst>
                                        <p:tav tm="0">
                                          <p:val>
                                            <p:fltVal val="0"/>
                                          </p:val>
                                        </p:tav>
                                        <p:tav tm="100000">
                                          <p:val>
                                            <p:strVal val="#ppt_w"/>
                                          </p:val>
                                        </p:tav>
                                      </p:tavLst>
                                    </p:anim>
                                    <p:anim calcmode="lin" valueType="num">
                                      <p:cBhvr>
                                        <p:cTn id="100" dur="500" fill="hold"/>
                                        <p:tgtEl>
                                          <p:spTgt spid="1853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nimBg="1"/>
      <p:bldP spid="185384" grpId="0" build="p" autoUpdateAnimBg="0"/>
      <p:bldP spid="185392" grpId="0" autoUpdateAnimBg="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381000"/>
            <a:ext cx="7010400" cy="762000"/>
          </a:xfrm>
        </p:spPr>
        <p:txBody>
          <a:bodyPr/>
          <a:lstStyle/>
          <a:p>
            <a:pPr eaLnBrk="1" hangingPunct="1"/>
            <a:r>
              <a:rPr lang="en-US" sz="3600" dirty="0" smtClean="0">
                <a:solidFill>
                  <a:schemeClr val="tx1"/>
                </a:solidFill>
                <a:latin typeface="Wide Latin" pitchFamily="18" charset="0"/>
              </a:rPr>
              <a:t>Area of a Triangle</a:t>
            </a:r>
          </a:p>
        </p:txBody>
      </p:sp>
      <p:grpSp>
        <p:nvGrpSpPr>
          <p:cNvPr id="14339" name="Group 3"/>
          <p:cNvGrpSpPr>
            <a:grpSpLocks/>
          </p:cNvGrpSpPr>
          <p:nvPr/>
        </p:nvGrpSpPr>
        <p:grpSpPr bwMode="auto">
          <a:xfrm>
            <a:off x="457200" y="1469001"/>
            <a:ext cx="4419600" cy="3483999"/>
            <a:chOff x="288" y="930"/>
            <a:chExt cx="3408" cy="2958"/>
          </a:xfrm>
        </p:grpSpPr>
        <p:sp>
          <p:nvSpPr>
            <p:cNvPr id="14361" name="Line 4"/>
            <p:cNvSpPr>
              <a:spLocks noChangeShapeType="1"/>
            </p:cNvSpPr>
            <p:nvPr/>
          </p:nvSpPr>
          <p:spPr bwMode="auto">
            <a:xfrm>
              <a:off x="722" y="958"/>
              <a:ext cx="0" cy="2834"/>
            </a:xfrm>
            <a:prstGeom prst="line">
              <a:avLst/>
            </a:prstGeom>
            <a:ln>
              <a:solidFill>
                <a:srgbClr val="92D050"/>
              </a:solidFill>
              <a:headEnd type="stealth" w="lg" len="lg"/>
              <a:tailEnd type="stealth" w="lg" len="lg"/>
            </a:ln>
            <a:extLst/>
          </p:spPr>
          <p:style>
            <a:lnRef idx="3">
              <a:schemeClr val="accent1"/>
            </a:lnRef>
            <a:fillRef idx="0">
              <a:schemeClr val="accent1"/>
            </a:fillRef>
            <a:effectRef idx="2">
              <a:schemeClr val="accent1"/>
            </a:effectRef>
            <a:fontRef idx="minor">
              <a:schemeClr val="tx1"/>
            </a:fontRef>
          </p:style>
          <p:txBody>
            <a:bodyPr wrap="none"/>
            <a:lstStyle/>
            <a:p>
              <a:endParaRPr lang="en-US"/>
            </a:p>
          </p:txBody>
        </p:sp>
        <p:sp>
          <p:nvSpPr>
            <p:cNvPr id="14362" name="Line 5"/>
            <p:cNvSpPr>
              <a:spLocks noChangeShapeType="1"/>
            </p:cNvSpPr>
            <p:nvPr/>
          </p:nvSpPr>
          <p:spPr bwMode="auto">
            <a:xfrm>
              <a:off x="336" y="3229"/>
              <a:ext cx="3360" cy="0"/>
            </a:xfrm>
            <a:prstGeom prst="line">
              <a:avLst/>
            </a:prstGeom>
            <a:ln>
              <a:solidFill>
                <a:srgbClr val="92D050"/>
              </a:solidFill>
              <a:headEnd type="stealth" w="lg" len="lg"/>
              <a:tailEnd type="stealth" w="lg" len="lg"/>
            </a:ln>
            <a:extLst/>
          </p:spPr>
          <p:style>
            <a:lnRef idx="3">
              <a:schemeClr val="accent1"/>
            </a:lnRef>
            <a:fillRef idx="0">
              <a:schemeClr val="accent1"/>
            </a:fillRef>
            <a:effectRef idx="2">
              <a:schemeClr val="accent1"/>
            </a:effectRef>
            <a:fontRef idx="minor">
              <a:schemeClr val="tx1"/>
            </a:fontRef>
          </p:style>
          <p:txBody>
            <a:bodyPr wrap="none"/>
            <a:lstStyle/>
            <a:p>
              <a:endParaRPr lang="en-US"/>
            </a:p>
          </p:txBody>
        </p:sp>
        <p:sp>
          <p:nvSpPr>
            <p:cNvPr id="14363" name="Text Box 6"/>
            <p:cNvSpPr txBox="1">
              <a:spLocks noChangeArrowheads="1"/>
            </p:cNvSpPr>
            <p:nvPr/>
          </p:nvSpPr>
          <p:spPr bwMode="auto">
            <a:xfrm>
              <a:off x="3456"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a:latin typeface="Verdana" pitchFamily="34" charset="0"/>
                </a:rPr>
                <a:t>X</a:t>
              </a:r>
              <a:endParaRPr lang="en-US" sz="1800" baseline="-25000" dirty="0">
                <a:latin typeface="Verdana" pitchFamily="34" charset="0"/>
              </a:endParaRPr>
            </a:p>
          </p:txBody>
        </p:sp>
        <p:sp>
          <p:nvSpPr>
            <p:cNvPr id="14364" name="Text Box 7"/>
            <p:cNvSpPr txBox="1">
              <a:spLocks noChangeArrowheads="1"/>
            </p:cNvSpPr>
            <p:nvPr/>
          </p:nvSpPr>
          <p:spPr bwMode="auto">
            <a:xfrm>
              <a:off x="288"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a:latin typeface="Verdana" pitchFamily="34" charset="0"/>
                </a:rPr>
                <a:t>X’</a:t>
              </a:r>
              <a:endParaRPr lang="en-US" sz="1800" baseline="-25000" dirty="0">
                <a:latin typeface="Verdana" pitchFamily="34" charset="0"/>
              </a:endParaRPr>
            </a:p>
          </p:txBody>
        </p:sp>
        <p:sp>
          <p:nvSpPr>
            <p:cNvPr id="14365" name="Text Box 8"/>
            <p:cNvSpPr txBox="1">
              <a:spLocks noChangeArrowheads="1"/>
            </p:cNvSpPr>
            <p:nvPr/>
          </p:nvSpPr>
          <p:spPr bwMode="auto">
            <a:xfrm>
              <a:off x="480" y="3648"/>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a:latin typeface="Verdana" pitchFamily="34" charset="0"/>
                </a:rPr>
                <a:t>Y’</a:t>
              </a:r>
              <a:endParaRPr lang="en-US" sz="1800" baseline="-25000" dirty="0">
                <a:latin typeface="Verdana" pitchFamily="34" charset="0"/>
              </a:endParaRPr>
            </a:p>
          </p:txBody>
        </p:sp>
        <p:sp>
          <p:nvSpPr>
            <p:cNvPr id="14366" name="Text Box 9"/>
            <p:cNvSpPr txBox="1">
              <a:spLocks noChangeArrowheads="1"/>
            </p:cNvSpPr>
            <p:nvPr/>
          </p:nvSpPr>
          <p:spPr bwMode="auto">
            <a:xfrm>
              <a:off x="480"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O</a:t>
              </a:r>
              <a:endParaRPr lang="en-US" sz="1800" baseline="-25000">
                <a:latin typeface="Verdana" pitchFamily="34" charset="0"/>
              </a:endParaRPr>
            </a:p>
          </p:txBody>
        </p:sp>
        <p:sp>
          <p:nvSpPr>
            <p:cNvPr id="14367" name="Text Box 10"/>
            <p:cNvSpPr txBox="1">
              <a:spLocks noChangeArrowheads="1"/>
            </p:cNvSpPr>
            <p:nvPr/>
          </p:nvSpPr>
          <p:spPr bwMode="auto">
            <a:xfrm>
              <a:off x="408" y="930"/>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a:latin typeface="Verdana" pitchFamily="34" charset="0"/>
                </a:rPr>
                <a:t>Y</a:t>
              </a:r>
              <a:endParaRPr lang="en-US" sz="1800" baseline="-25000" dirty="0">
                <a:latin typeface="Verdana" pitchFamily="34" charset="0"/>
              </a:endParaRPr>
            </a:p>
          </p:txBody>
        </p:sp>
      </p:grpSp>
      <p:sp>
        <p:nvSpPr>
          <p:cNvPr id="197643" name="Line 11"/>
          <p:cNvSpPr>
            <a:spLocks noChangeShapeType="1"/>
          </p:cNvSpPr>
          <p:nvPr/>
        </p:nvSpPr>
        <p:spPr bwMode="auto">
          <a:xfrm flipV="1">
            <a:off x="1600200" y="2895600"/>
            <a:ext cx="2590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97644" name="Line 12"/>
          <p:cNvSpPr>
            <a:spLocks noChangeShapeType="1"/>
          </p:cNvSpPr>
          <p:nvPr/>
        </p:nvSpPr>
        <p:spPr bwMode="auto">
          <a:xfrm>
            <a:off x="2362200" y="1676400"/>
            <a:ext cx="182880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97645" name="Line 13"/>
          <p:cNvSpPr>
            <a:spLocks noChangeShapeType="1"/>
          </p:cNvSpPr>
          <p:nvPr/>
        </p:nvSpPr>
        <p:spPr bwMode="auto">
          <a:xfrm flipV="1">
            <a:off x="1600200" y="1676400"/>
            <a:ext cx="762000" cy="1752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97646" name="Line 14"/>
          <p:cNvSpPr>
            <a:spLocks noChangeShapeType="1"/>
          </p:cNvSpPr>
          <p:nvPr/>
        </p:nvSpPr>
        <p:spPr bwMode="auto">
          <a:xfrm>
            <a:off x="1600200" y="3429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97647" name="Line 15"/>
          <p:cNvSpPr>
            <a:spLocks noChangeShapeType="1"/>
          </p:cNvSpPr>
          <p:nvPr/>
        </p:nvSpPr>
        <p:spPr bwMode="auto">
          <a:xfrm>
            <a:off x="2362200" y="1676400"/>
            <a:ext cx="0" cy="2514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97648" name="Line 16"/>
          <p:cNvSpPr>
            <a:spLocks noChangeShapeType="1"/>
          </p:cNvSpPr>
          <p:nvPr/>
        </p:nvSpPr>
        <p:spPr bwMode="auto">
          <a:xfrm>
            <a:off x="4191000" y="2895600"/>
            <a:ext cx="0" cy="1295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97649" name="Freeform 17"/>
          <p:cNvSpPr>
            <a:spLocks/>
          </p:cNvSpPr>
          <p:nvPr/>
        </p:nvSpPr>
        <p:spPr bwMode="auto">
          <a:xfrm>
            <a:off x="1600200" y="1676400"/>
            <a:ext cx="762000" cy="2514600"/>
          </a:xfrm>
          <a:custGeom>
            <a:avLst/>
            <a:gdLst>
              <a:gd name="T0" fmla="*/ 0 w 480"/>
              <a:gd name="T1" fmla="*/ 2147483647 h 1584"/>
              <a:gd name="T2" fmla="*/ 0 w 480"/>
              <a:gd name="T3" fmla="*/ 2147483647 h 1584"/>
              <a:gd name="T4" fmla="*/ 2147483647 w 480"/>
              <a:gd name="T5" fmla="*/ 0 h 1584"/>
              <a:gd name="T6" fmla="*/ 2147483647 w 480"/>
              <a:gd name="T7" fmla="*/ 2147483647 h 1584"/>
              <a:gd name="T8" fmla="*/ 0 w 480"/>
              <a:gd name="T9" fmla="*/ 2147483647 h 1584"/>
              <a:gd name="T10" fmla="*/ 0 60000 65536"/>
              <a:gd name="T11" fmla="*/ 0 60000 65536"/>
              <a:gd name="T12" fmla="*/ 0 60000 65536"/>
              <a:gd name="T13" fmla="*/ 0 60000 65536"/>
              <a:gd name="T14" fmla="*/ 0 60000 65536"/>
              <a:gd name="T15" fmla="*/ 0 w 480"/>
              <a:gd name="T16" fmla="*/ 0 h 1584"/>
              <a:gd name="T17" fmla="*/ 480 w 480"/>
              <a:gd name="T18" fmla="*/ 1584 h 1584"/>
            </a:gdLst>
            <a:ahLst/>
            <a:cxnLst>
              <a:cxn ang="T10">
                <a:pos x="T0" y="T1"/>
              </a:cxn>
              <a:cxn ang="T11">
                <a:pos x="T2" y="T3"/>
              </a:cxn>
              <a:cxn ang="T12">
                <a:pos x="T4" y="T5"/>
              </a:cxn>
              <a:cxn ang="T13">
                <a:pos x="T6" y="T7"/>
              </a:cxn>
              <a:cxn ang="T14">
                <a:pos x="T8" y="T9"/>
              </a:cxn>
            </a:cxnLst>
            <a:rect l="T15" t="T16" r="T17" b="T18"/>
            <a:pathLst>
              <a:path w="480" h="1584">
                <a:moveTo>
                  <a:pt x="0" y="1584"/>
                </a:moveTo>
                <a:lnTo>
                  <a:pt x="0" y="1104"/>
                </a:lnTo>
                <a:lnTo>
                  <a:pt x="480" y="0"/>
                </a:lnTo>
                <a:lnTo>
                  <a:pt x="480" y="1584"/>
                </a:lnTo>
                <a:lnTo>
                  <a:pt x="0" y="1584"/>
                </a:lnTo>
                <a:close/>
              </a:path>
            </a:pathLst>
          </a:custGeom>
          <a:solidFill>
            <a:srgbClr val="00FFFF">
              <a:alpha val="50195"/>
            </a:srgbClr>
          </a:solidFill>
          <a:ln w="9525">
            <a:solidFill>
              <a:schemeClr val="tx1"/>
            </a:solidFill>
            <a:round/>
            <a:headEnd/>
            <a:tailEnd/>
          </a:ln>
        </p:spPr>
        <p:txBody>
          <a:bodyPr wrap="none"/>
          <a:lstStyle/>
          <a:p>
            <a:endParaRPr lang="en-US"/>
          </a:p>
        </p:txBody>
      </p:sp>
      <p:sp>
        <p:nvSpPr>
          <p:cNvPr id="197650" name="Freeform 18"/>
          <p:cNvSpPr>
            <a:spLocks/>
          </p:cNvSpPr>
          <p:nvPr/>
        </p:nvSpPr>
        <p:spPr bwMode="auto">
          <a:xfrm>
            <a:off x="2362200" y="1676400"/>
            <a:ext cx="1828800" cy="2514600"/>
          </a:xfrm>
          <a:custGeom>
            <a:avLst/>
            <a:gdLst>
              <a:gd name="T0" fmla="*/ 0 w 1152"/>
              <a:gd name="T1" fmla="*/ 2147483647 h 1584"/>
              <a:gd name="T2" fmla="*/ 2147483647 w 1152"/>
              <a:gd name="T3" fmla="*/ 2147483647 h 1584"/>
              <a:gd name="T4" fmla="*/ 2147483647 w 1152"/>
              <a:gd name="T5" fmla="*/ 2147483647 h 1584"/>
              <a:gd name="T6" fmla="*/ 0 w 1152"/>
              <a:gd name="T7" fmla="*/ 0 h 1584"/>
              <a:gd name="T8" fmla="*/ 0 w 1152"/>
              <a:gd name="T9" fmla="*/ 2147483647 h 1584"/>
              <a:gd name="T10" fmla="*/ 0 60000 65536"/>
              <a:gd name="T11" fmla="*/ 0 60000 65536"/>
              <a:gd name="T12" fmla="*/ 0 60000 65536"/>
              <a:gd name="T13" fmla="*/ 0 60000 65536"/>
              <a:gd name="T14" fmla="*/ 0 60000 65536"/>
              <a:gd name="T15" fmla="*/ 0 w 1152"/>
              <a:gd name="T16" fmla="*/ 0 h 1584"/>
              <a:gd name="T17" fmla="*/ 1152 w 1152"/>
              <a:gd name="T18" fmla="*/ 1584 h 1584"/>
            </a:gdLst>
            <a:ahLst/>
            <a:cxnLst>
              <a:cxn ang="T10">
                <a:pos x="T0" y="T1"/>
              </a:cxn>
              <a:cxn ang="T11">
                <a:pos x="T2" y="T3"/>
              </a:cxn>
              <a:cxn ang="T12">
                <a:pos x="T4" y="T5"/>
              </a:cxn>
              <a:cxn ang="T13">
                <a:pos x="T6" y="T7"/>
              </a:cxn>
              <a:cxn ang="T14">
                <a:pos x="T8" y="T9"/>
              </a:cxn>
            </a:cxnLst>
            <a:rect l="T15" t="T16" r="T17" b="T18"/>
            <a:pathLst>
              <a:path w="1152" h="1584">
                <a:moveTo>
                  <a:pt x="0" y="1584"/>
                </a:moveTo>
                <a:lnTo>
                  <a:pt x="1152" y="1584"/>
                </a:lnTo>
                <a:lnTo>
                  <a:pt x="1152" y="768"/>
                </a:lnTo>
                <a:lnTo>
                  <a:pt x="0" y="0"/>
                </a:lnTo>
                <a:lnTo>
                  <a:pt x="0" y="1584"/>
                </a:lnTo>
                <a:close/>
              </a:path>
            </a:pathLst>
          </a:custGeom>
          <a:solidFill>
            <a:srgbClr val="CCFFCC">
              <a:alpha val="50195"/>
            </a:srgbClr>
          </a:solidFill>
          <a:ln w="9525">
            <a:solidFill>
              <a:schemeClr val="tx1"/>
            </a:solidFill>
            <a:round/>
            <a:headEnd/>
            <a:tailEnd/>
          </a:ln>
        </p:spPr>
        <p:txBody>
          <a:bodyPr wrap="none"/>
          <a:lstStyle/>
          <a:p>
            <a:endParaRPr lang="en-US"/>
          </a:p>
        </p:txBody>
      </p:sp>
      <p:sp>
        <p:nvSpPr>
          <p:cNvPr id="197651" name="Freeform 19"/>
          <p:cNvSpPr>
            <a:spLocks/>
          </p:cNvSpPr>
          <p:nvPr/>
        </p:nvSpPr>
        <p:spPr bwMode="auto">
          <a:xfrm>
            <a:off x="1600200" y="2895600"/>
            <a:ext cx="2590800" cy="1295400"/>
          </a:xfrm>
          <a:custGeom>
            <a:avLst/>
            <a:gdLst>
              <a:gd name="T0" fmla="*/ 0 w 1632"/>
              <a:gd name="T1" fmla="*/ 2147483647 h 816"/>
              <a:gd name="T2" fmla="*/ 0 w 1632"/>
              <a:gd name="T3" fmla="*/ 2147483647 h 816"/>
              <a:gd name="T4" fmla="*/ 2147483647 w 1632"/>
              <a:gd name="T5" fmla="*/ 0 h 816"/>
              <a:gd name="T6" fmla="*/ 2147483647 w 1632"/>
              <a:gd name="T7" fmla="*/ 2147483647 h 816"/>
              <a:gd name="T8" fmla="*/ 0 w 1632"/>
              <a:gd name="T9" fmla="*/ 2147483647 h 816"/>
              <a:gd name="T10" fmla="*/ 0 60000 65536"/>
              <a:gd name="T11" fmla="*/ 0 60000 65536"/>
              <a:gd name="T12" fmla="*/ 0 60000 65536"/>
              <a:gd name="T13" fmla="*/ 0 60000 65536"/>
              <a:gd name="T14" fmla="*/ 0 60000 65536"/>
              <a:gd name="T15" fmla="*/ 0 w 1632"/>
              <a:gd name="T16" fmla="*/ 0 h 816"/>
              <a:gd name="T17" fmla="*/ 1632 w 1632"/>
              <a:gd name="T18" fmla="*/ 816 h 816"/>
            </a:gdLst>
            <a:ahLst/>
            <a:cxnLst>
              <a:cxn ang="T10">
                <a:pos x="T0" y="T1"/>
              </a:cxn>
              <a:cxn ang="T11">
                <a:pos x="T2" y="T3"/>
              </a:cxn>
              <a:cxn ang="T12">
                <a:pos x="T4" y="T5"/>
              </a:cxn>
              <a:cxn ang="T13">
                <a:pos x="T6" y="T7"/>
              </a:cxn>
              <a:cxn ang="T14">
                <a:pos x="T8" y="T9"/>
              </a:cxn>
            </a:cxnLst>
            <a:rect l="T15" t="T16" r="T17" b="T18"/>
            <a:pathLst>
              <a:path w="1632" h="816">
                <a:moveTo>
                  <a:pt x="0" y="816"/>
                </a:moveTo>
                <a:lnTo>
                  <a:pt x="0" y="336"/>
                </a:lnTo>
                <a:lnTo>
                  <a:pt x="1632" y="0"/>
                </a:lnTo>
                <a:lnTo>
                  <a:pt x="1632" y="816"/>
                </a:lnTo>
                <a:lnTo>
                  <a:pt x="0" y="816"/>
                </a:lnTo>
                <a:close/>
              </a:path>
            </a:pathLst>
          </a:custGeom>
          <a:solidFill>
            <a:srgbClr val="FF0000">
              <a:alpha val="50195"/>
            </a:srgbClr>
          </a:solidFill>
          <a:ln w="9525">
            <a:solidFill>
              <a:schemeClr val="tx1"/>
            </a:solidFill>
            <a:round/>
            <a:headEnd/>
            <a:tailEnd/>
          </a:ln>
        </p:spPr>
        <p:txBody>
          <a:bodyPr wrap="none"/>
          <a:lstStyle/>
          <a:p>
            <a:endParaRPr lang="en-US"/>
          </a:p>
        </p:txBody>
      </p:sp>
      <p:sp>
        <p:nvSpPr>
          <p:cNvPr id="197652" name="Freeform 20"/>
          <p:cNvSpPr>
            <a:spLocks/>
          </p:cNvSpPr>
          <p:nvPr/>
        </p:nvSpPr>
        <p:spPr bwMode="auto">
          <a:xfrm>
            <a:off x="1600200" y="1676400"/>
            <a:ext cx="2590800" cy="1752600"/>
          </a:xfrm>
          <a:custGeom>
            <a:avLst/>
            <a:gdLst>
              <a:gd name="T0" fmla="*/ 0 w 1632"/>
              <a:gd name="T1" fmla="*/ 2147483647 h 1104"/>
              <a:gd name="T2" fmla="*/ 2147483647 w 1632"/>
              <a:gd name="T3" fmla="*/ 2147483647 h 1104"/>
              <a:gd name="T4" fmla="*/ 2147483647 w 1632"/>
              <a:gd name="T5" fmla="*/ 0 h 1104"/>
              <a:gd name="T6" fmla="*/ 0 w 1632"/>
              <a:gd name="T7" fmla="*/ 2147483647 h 1104"/>
              <a:gd name="T8" fmla="*/ 0 60000 65536"/>
              <a:gd name="T9" fmla="*/ 0 60000 65536"/>
              <a:gd name="T10" fmla="*/ 0 60000 65536"/>
              <a:gd name="T11" fmla="*/ 0 60000 65536"/>
              <a:gd name="T12" fmla="*/ 0 w 1632"/>
              <a:gd name="T13" fmla="*/ 0 h 1104"/>
              <a:gd name="T14" fmla="*/ 1632 w 1632"/>
              <a:gd name="T15" fmla="*/ 1104 h 1104"/>
            </a:gdLst>
            <a:ahLst/>
            <a:cxnLst>
              <a:cxn ang="T8">
                <a:pos x="T0" y="T1"/>
              </a:cxn>
              <a:cxn ang="T9">
                <a:pos x="T2" y="T3"/>
              </a:cxn>
              <a:cxn ang="T10">
                <a:pos x="T4" y="T5"/>
              </a:cxn>
              <a:cxn ang="T11">
                <a:pos x="T6" y="T7"/>
              </a:cxn>
            </a:cxnLst>
            <a:rect l="T12" t="T13" r="T14" b="T15"/>
            <a:pathLst>
              <a:path w="1632" h="1104">
                <a:moveTo>
                  <a:pt x="0" y="1104"/>
                </a:moveTo>
                <a:lnTo>
                  <a:pt x="1632" y="768"/>
                </a:lnTo>
                <a:lnTo>
                  <a:pt x="480" y="0"/>
                </a:lnTo>
                <a:lnTo>
                  <a:pt x="0" y="1104"/>
                </a:lnTo>
                <a:close/>
              </a:path>
            </a:pathLst>
          </a:custGeom>
          <a:solidFill>
            <a:srgbClr val="0000FF">
              <a:alpha val="50195"/>
            </a:srgbClr>
          </a:solidFill>
          <a:ln w="9525">
            <a:solidFill>
              <a:schemeClr val="tx1"/>
            </a:solidFill>
            <a:round/>
            <a:headEnd/>
            <a:tailEnd/>
          </a:ln>
        </p:spPr>
        <p:txBody>
          <a:bodyPr wrap="none"/>
          <a:lstStyle/>
          <a:p>
            <a:endParaRPr lang="en-US"/>
          </a:p>
        </p:txBody>
      </p:sp>
      <p:grpSp>
        <p:nvGrpSpPr>
          <p:cNvPr id="3" name="Group 21"/>
          <p:cNvGrpSpPr>
            <a:grpSpLocks/>
          </p:cNvGrpSpPr>
          <p:nvPr/>
        </p:nvGrpSpPr>
        <p:grpSpPr bwMode="auto">
          <a:xfrm>
            <a:off x="1143000" y="1371600"/>
            <a:ext cx="4191000" cy="2133600"/>
            <a:chOff x="720" y="864"/>
            <a:chExt cx="2640" cy="1344"/>
          </a:xfrm>
        </p:grpSpPr>
        <p:sp>
          <p:nvSpPr>
            <p:cNvPr id="14358" name="Text Box 22"/>
            <p:cNvSpPr txBox="1">
              <a:spLocks noChangeArrowheads="1"/>
            </p:cNvSpPr>
            <p:nvPr/>
          </p:nvSpPr>
          <p:spPr bwMode="auto">
            <a:xfrm>
              <a:off x="1488" y="864"/>
              <a:ext cx="67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a:latin typeface="Verdana" pitchFamily="34" charset="0"/>
                </a:rPr>
                <a:t>A(x</a:t>
              </a:r>
              <a:r>
                <a:rPr lang="en-US" sz="1800" baseline="-25000" dirty="0">
                  <a:latin typeface="Verdana" pitchFamily="34" charset="0"/>
                </a:rPr>
                <a:t>1</a:t>
              </a:r>
              <a:r>
                <a:rPr lang="en-US" sz="1800" dirty="0">
                  <a:latin typeface="Verdana" pitchFamily="34" charset="0"/>
                </a:rPr>
                <a:t>, y</a:t>
              </a:r>
              <a:r>
                <a:rPr lang="en-US" sz="1800" baseline="-25000" dirty="0">
                  <a:latin typeface="Verdana" pitchFamily="34" charset="0"/>
                </a:rPr>
                <a:t>1</a:t>
              </a:r>
              <a:r>
                <a:rPr lang="en-US" sz="1800" dirty="0">
                  <a:latin typeface="Verdana" pitchFamily="34" charset="0"/>
                </a:rPr>
                <a:t>)</a:t>
              </a:r>
            </a:p>
          </p:txBody>
        </p:sp>
        <p:sp>
          <p:nvSpPr>
            <p:cNvPr id="14359" name="Text Box 23"/>
            <p:cNvSpPr txBox="1">
              <a:spLocks noChangeArrowheads="1"/>
            </p:cNvSpPr>
            <p:nvPr/>
          </p:nvSpPr>
          <p:spPr bwMode="auto">
            <a:xfrm>
              <a:off x="2688" y="1680"/>
              <a:ext cx="67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a:latin typeface="Verdana" pitchFamily="34" charset="0"/>
                </a:rPr>
                <a:t>C(x</a:t>
              </a:r>
              <a:r>
                <a:rPr lang="en-US" sz="1800" baseline="-25000" dirty="0">
                  <a:latin typeface="Verdana" pitchFamily="34" charset="0"/>
                </a:rPr>
                <a:t>3</a:t>
              </a:r>
              <a:r>
                <a:rPr lang="en-US" sz="1800" dirty="0">
                  <a:latin typeface="Verdana" pitchFamily="34" charset="0"/>
                </a:rPr>
                <a:t>, y</a:t>
              </a:r>
              <a:r>
                <a:rPr lang="en-US" sz="1800" baseline="-25000" dirty="0">
                  <a:latin typeface="Verdana" pitchFamily="34" charset="0"/>
                </a:rPr>
                <a:t>3</a:t>
              </a:r>
              <a:r>
                <a:rPr lang="en-US" sz="1800" dirty="0">
                  <a:latin typeface="Verdana" pitchFamily="34" charset="0"/>
                </a:rPr>
                <a:t>)</a:t>
              </a:r>
            </a:p>
          </p:txBody>
        </p:sp>
        <p:sp>
          <p:nvSpPr>
            <p:cNvPr id="14360" name="Text Box 24"/>
            <p:cNvSpPr txBox="1">
              <a:spLocks noChangeArrowheads="1"/>
            </p:cNvSpPr>
            <p:nvPr/>
          </p:nvSpPr>
          <p:spPr bwMode="auto">
            <a:xfrm rot="-5400000">
              <a:off x="504" y="1752"/>
              <a:ext cx="67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a:latin typeface="Verdana" pitchFamily="34" charset="0"/>
                </a:rPr>
                <a:t>B(x</a:t>
              </a:r>
              <a:r>
                <a:rPr lang="en-US" sz="1800" baseline="-25000" dirty="0">
                  <a:latin typeface="Verdana" pitchFamily="34" charset="0"/>
                </a:rPr>
                <a:t>2</a:t>
              </a:r>
              <a:r>
                <a:rPr lang="en-US" sz="1800" dirty="0">
                  <a:latin typeface="Verdana" pitchFamily="34" charset="0"/>
                </a:rPr>
                <a:t>, y</a:t>
              </a:r>
              <a:r>
                <a:rPr lang="en-US" sz="1800" baseline="-25000" dirty="0">
                  <a:latin typeface="Verdana" pitchFamily="34" charset="0"/>
                </a:rPr>
                <a:t>2</a:t>
              </a:r>
              <a:r>
                <a:rPr lang="en-US" sz="1800" dirty="0">
                  <a:latin typeface="Verdana" pitchFamily="34" charset="0"/>
                </a:rPr>
                <a:t>)</a:t>
              </a:r>
            </a:p>
          </p:txBody>
        </p:sp>
      </p:grpSp>
      <p:grpSp>
        <p:nvGrpSpPr>
          <p:cNvPr id="4" name="Group 25"/>
          <p:cNvGrpSpPr>
            <a:grpSpLocks/>
          </p:cNvGrpSpPr>
          <p:nvPr/>
        </p:nvGrpSpPr>
        <p:grpSpPr bwMode="auto">
          <a:xfrm>
            <a:off x="1447800" y="4191000"/>
            <a:ext cx="2895600" cy="381000"/>
            <a:chOff x="912" y="2640"/>
            <a:chExt cx="1824" cy="240"/>
          </a:xfrm>
        </p:grpSpPr>
        <p:sp>
          <p:nvSpPr>
            <p:cNvPr id="14355" name="Text Box 26"/>
            <p:cNvSpPr txBox="1">
              <a:spLocks noChangeArrowheads="1"/>
            </p:cNvSpPr>
            <p:nvPr/>
          </p:nvSpPr>
          <p:spPr bwMode="auto">
            <a:xfrm>
              <a:off x="912" y="2640"/>
              <a:ext cx="19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erdana" pitchFamily="34" charset="0"/>
                </a:rPr>
                <a:t>M</a:t>
              </a:r>
            </a:p>
          </p:txBody>
        </p:sp>
        <p:sp>
          <p:nvSpPr>
            <p:cNvPr id="14356" name="Text Box 27"/>
            <p:cNvSpPr txBox="1">
              <a:spLocks noChangeArrowheads="1"/>
            </p:cNvSpPr>
            <p:nvPr/>
          </p:nvSpPr>
          <p:spPr bwMode="auto">
            <a:xfrm>
              <a:off x="1392" y="2640"/>
              <a:ext cx="19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erdana" pitchFamily="34" charset="0"/>
                </a:rPr>
                <a:t>L</a:t>
              </a:r>
            </a:p>
          </p:txBody>
        </p:sp>
        <p:sp>
          <p:nvSpPr>
            <p:cNvPr id="14357" name="Text Box 28"/>
            <p:cNvSpPr txBox="1">
              <a:spLocks noChangeArrowheads="1"/>
            </p:cNvSpPr>
            <p:nvPr/>
          </p:nvSpPr>
          <p:spPr bwMode="auto">
            <a:xfrm>
              <a:off x="2544" y="2640"/>
              <a:ext cx="19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erdana" pitchFamily="34" charset="0"/>
                </a:rPr>
                <a:t>N</a:t>
              </a:r>
            </a:p>
          </p:txBody>
        </p:sp>
      </p:grpSp>
      <p:sp>
        <p:nvSpPr>
          <p:cNvPr id="197661" name="Text Box 29"/>
          <p:cNvSpPr txBox="1">
            <a:spLocks noChangeArrowheads="1"/>
          </p:cNvSpPr>
          <p:nvPr/>
        </p:nvSpPr>
        <p:spPr bwMode="auto">
          <a:xfrm>
            <a:off x="457200" y="4876800"/>
            <a:ext cx="3276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8925" indent="-2889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dirty="0">
                <a:solidFill>
                  <a:srgbClr val="FF0000"/>
                </a:solidFill>
                <a:latin typeface="Verdana" pitchFamily="34" charset="0"/>
              </a:rPr>
              <a:t>Area of </a:t>
            </a:r>
            <a:r>
              <a:rPr lang="en-US" sz="2000" dirty="0">
                <a:solidFill>
                  <a:srgbClr val="FF0000"/>
                </a:solidFill>
                <a:latin typeface="Verdana" pitchFamily="34" charset="0"/>
                <a:sym typeface="Symbol" pitchFamily="18" charset="2"/>
              </a:rPr>
              <a:t> ABC =</a:t>
            </a:r>
          </a:p>
          <a:p>
            <a:pPr eaLnBrk="1" hangingPunct="1">
              <a:spcBef>
                <a:spcPct val="50000"/>
              </a:spcBef>
            </a:pPr>
            <a:r>
              <a:rPr lang="en-US" sz="2000" dirty="0">
                <a:solidFill>
                  <a:srgbClr val="006600"/>
                </a:solidFill>
                <a:latin typeface="Verdana" pitchFamily="34" charset="0"/>
                <a:sym typeface="Symbol" pitchFamily="18" charset="2"/>
              </a:rPr>
              <a:t>Area of trapezium ABML</a:t>
            </a:r>
            <a:endParaRPr lang="en-US" sz="2000" dirty="0">
              <a:solidFill>
                <a:srgbClr val="006600"/>
              </a:solidFill>
              <a:latin typeface="Verdana" pitchFamily="34" charset="0"/>
            </a:endParaRPr>
          </a:p>
        </p:txBody>
      </p:sp>
      <p:sp>
        <p:nvSpPr>
          <p:cNvPr id="197662" name="Text Box 30"/>
          <p:cNvSpPr txBox="1">
            <a:spLocks noChangeArrowheads="1"/>
          </p:cNvSpPr>
          <p:nvPr/>
        </p:nvSpPr>
        <p:spPr bwMode="auto">
          <a:xfrm>
            <a:off x="3657600" y="4876800"/>
            <a:ext cx="3581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8925" indent="-2889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2000" dirty="0">
              <a:latin typeface="Verdana" pitchFamily="34" charset="0"/>
              <a:sym typeface="Symbol" pitchFamily="18" charset="2"/>
            </a:endParaRPr>
          </a:p>
          <a:p>
            <a:pPr eaLnBrk="1" hangingPunct="1">
              <a:spcBef>
                <a:spcPct val="50000"/>
              </a:spcBef>
            </a:pPr>
            <a:r>
              <a:rPr lang="en-US" sz="2000" dirty="0">
                <a:solidFill>
                  <a:srgbClr val="006600"/>
                </a:solidFill>
                <a:latin typeface="Verdana" pitchFamily="34" charset="0"/>
                <a:sym typeface="Symbol" pitchFamily="18" charset="2"/>
              </a:rPr>
              <a:t>+ Area of trapezium ALNC</a:t>
            </a:r>
            <a:endParaRPr lang="en-US" sz="2000" dirty="0">
              <a:solidFill>
                <a:srgbClr val="006600"/>
              </a:solidFill>
              <a:latin typeface="Verdana" pitchFamily="34" charset="0"/>
            </a:endParaRPr>
          </a:p>
        </p:txBody>
      </p:sp>
      <p:sp>
        <p:nvSpPr>
          <p:cNvPr id="197663" name="Text Box 31"/>
          <p:cNvSpPr txBox="1">
            <a:spLocks noChangeArrowheads="1"/>
          </p:cNvSpPr>
          <p:nvPr/>
        </p:nvSpPr>
        <p:spPr bwMode="auto">
          <a:xfrm>
            <a:off x="457200" y="5638800"/>
            <a:ext cx="3581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8925" indent="-2889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dirty="0">
                <a:solidFill>
                  <a:srgbClr val="006600"/>
                </a:solidFill>
                <a:latin typeface="Verdana" pitchFamily="34" charset="0"/>
                <a:sym typeface="Symbol" pitchFamily="18" charset="2"/>
              </a:rPr>
              <a:t>- Area of trapezium BMNC</a:t>
            </a:r>
            <a:endParaRPr lang="en-US" sz="2000" dirty="0">
              <a:solidFill>
                <a:srgbClr val="006600"/>
              </a:solidFill>
              <a:latin typeface="Verdana" pitchFamily="34" charset="0"/>
            </a:endParaRPr>
          </a:p>
        </p:txBody>
      </p:sp>
      <p:pic>
        <p:nvPicPr>
          <p:cNvPr id="43010" name="Picture 2" descr="C:\Program Files\Microsoft Office\MEDIA\CAGCAT10\j0293240.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295900"/>
            <a:ext cx="1565453" cy="115488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7" name="Group 3"/>
          <p:cNvGrpSpPr>
            <a:grpSpLocks/>
          </p:cNvGrpSpPr>
          <p:nvPr/>
        </p:nvGrpSpPr>
        <p:grpSpPr bwMode="auto">
          <a:xfrm>
            <a:off x="488324" y="1469001"/>
            <a:ext cx="4419600" cy="3483999"/>
            <a:chOff x="288" y="930"/>
            <a:chExt cx="3408" cy="2958"/>
          </a:xfrm>
        </p:grpSpPr>
        <p:sp>
          <p:nvSpPr>
            <p:cNvPr id="38" name="Line 4"/>
            <p:cNvSpPr>
              <a:spLocks noChangeShapeType="1"/>
            </p:cNvSpPr>
            <p:nvPr/>
          </p:nvSpPr>
          <p:spPr bwMode="auto">
            <a:xfrm>
              <a:off x="722" y="958"/>
              <a:ext cx="0" cy="2834"/>
            </a:xfrm>
            <a:prstGeom prst="line">
              <a:avLst/>
            </a:prstGeom>
            <a:ln>
              <a:solidFill>
                <a:srgbClr val="92D050"/>
              </a:solidFill>
              <a:headEnd type="stealth" w="lg" len="lg"/>
              <a:tailEnd type="stealth" w="lg" len="lg"/>
            </a:ln>
            <a:extLst/>
          </p:spPr>
          <p:style>
            <a:lnRef idx="3">
              <a:schemeClr val="accent1"/>
            </a:lnRef>
            <a:fillRef idx="0">
              <a:schemeClr val="accent1"/>
            </a:fillRef>
            <a:effectRef idx="2">
              <a:schemeClr val="accent1"/>
            </a:effectRef>
            <a:fontRef idx="minor">
              <a:schemeClr val="tx1"/>
            </a:fontRef>
          </p:style>
          <p:txBody>
            <a:bodyPr wrap="none"/>
            <a:lstStyle/>
            <a:p>
              <a:endParaRPr lang="en-US"/>
            </a:p>
          </p:txBody>
        </p:sp>
        <p:sp>
          <p:nvSpPr>
            <p:cNvPr id="39" name="Line 5"/>
            <p:cNvSpPr>
              <a:spLocks noChangeShapeType="1"/>
            </p:cNvSpPr>
            <p:nvPr/>
          </p:nvSpPr>
          <p:spPr bwMode="auto">
            <a:xfrm>
              <a:off x="336" y="3229"/>
              <a:ext cx="3360" cy="0"/>
            </a:xfrm>
            <a:prstGeom prst="line">
              <a:avLst/>
            </a:prstGeom>
            <a:ln>
              <a:solidFill>
                <a:srgbClr val="92D050"/>
              </a:solidFill>
              <a:headEnd type="stealth" w="lg" len="lg"/>
              <a:tailEnd type="stealth" w="lg" len="lg"/>
            </a:ln>
            <a:extLst/>
          </p:spPr>
          <p:style>
            <a:lnRef idx="3">
              <a:schemeClr val="accent1"/>
            </a:lnRef>
            <a:fillRef idx="0">
              <a:schemeClr val="accent1"/>
            </a:fillRef>
            <a:effectRef idx="2">
              <a:schemeClr val="accent1"/>
            </a:effectRef>
            <a:fontRef idx="minor">
              <a:schemeClr val="tx1"/>
            </a:fontRef>
          </p:style>
          <p:txBody>
            <a:bodyPr wrap="none"/>
            <a:lstStyle/>
            <a:p>
              <a:endParaRPr lang="en-US"/>
            </a:p>
          </p:txBody>
        </p:sp>
        <p:sp>
          <p:nvSpPr>
            <p:cNvPr id="40" name="Text Box 6"/>
            <p:cNvSpPr txBox="1">
              <a:spLocks noChangeArrowheads="1"/>
            </p:cNvSpPr>
            <p:nvPr/>
          </p:nvSpPr>
          <p:spPr bwMode="auto">
            <a:xfrm>
              <a:off x="3456"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a:latin typeface="Verdana" pitchFamily="34" charset="0"/>
                </a:rPr>
                <a:t>X</a:t>
              </a:r>
              <a:endParaRPr lang="en-US" sz="1800" baseline="-25000" dirty="0">
                <a:latin typeface="Verdana" pitchFamily="34" charset="0"/>
              </a:endParaRPr>
            </a:p>
          </p:txBody>
        </p:sp>
        <p:sp>
          <p:nvSpPr>
            <p:cNvPr id="41" name="Text Box 7"/>
            <p:cNvSpPr txBox="1">
              <a:spLocks noChangeArrowheads="1"/>
            </p:cNvSpPr>
            <p:nvPr/>
          </p:nvSpPr>
          <p:spPr bwMode="auto">
            <a:xfrm>
              <a:off x="288"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a:latin typeface="Verdana" pitchFamily="34" charset="0"/>
                </a:rPr>
                <a:t>X’</a:t>
              </a:r>
              <a:endParaRPr lang="en-US" sz="1800" baseline="-25000" dirty="0">
                <a:latin typeface="Verdana" pitchFamily="34" charset="0"/>
              </a:endParaRPr>
            </a:p>
          </p:txBody>
        </p:sp>
        <p:sp>
          <p:nvSpPr>
            <p:cNvPr id="42" name="Text Box 8"/>
            <p:cNvSpPr txBox="1">
              <a:spLocks noChangeArrowheads="1"/>
            </p:cNvSpPr>
            <p:nvPr/>
          </p:nvSpPr>
          <p:spPr bwMode="auto">
            <a:xfrm>
              <a:off x="480" y="3648"/>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a:latin typeface="Verdana" pitchFamily="34" charset="0"/>
                </a:rPr>
                <a:t>Y’</a:t>
              </a:r>
              <a:endParaRPr lang="en-US" sz="1800" baseline="-25000" dirty="0">
                <a:latin typeface="Verdana" pitchFamily="34" charset="0"/>
              </a:endParaRPr>
            </a:p>
          </p:txBody>
        </p:sp>
        <p:sp>
          <p:nvSpPr>
            <p:cNvPr id="43" name="Text Box 9"/>
            <p:cNvSpPr txBox="1">
              <a:spLocks noChangeArrowheads="1"/>
            </p:cNvSpPr>
            <p:nvPr/>
          </p:nvSpPr>
          <p:spPr bwMode="auto">
            <a:xfrm>
              <a:off x="480"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O</a:t>
              </a:r>
              <a:endParaRPr lang="en-US" sz="1800" baseline="-25000">
                <a:latin typeface="Verdana" pitchFamily="34" charset="0"/>
              </a:endParaRPr>
            </a:p>
          </p:txBody>
        </p:sp>
        <p:sp>
          <p:nvSpPr>
            <p:cNvPr id="44" name="Text Box 10"/>
            <p:cNvSpPr txBox="1">
              <a:spLocks noChangeArrowheads="1"/>
            </p:cNvSpPr>
            <p:nvPr/>
          </p:nvSpPr>
          <p:spPr bwMode="auto">
            <a:xfrm>
              <a:off x="408" y="930"/>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a:latin typeface="Verdana" pitchFamily="34" charset="0"/>
                </a:rPr>
                <a:t>Y</a:t>
              </a:r>
              <a:endParaRPr lang="en-US" sz="1800" baseline="-25000" dirty="0">
                <a:latin typeface="Verdana" pitchFamily="34" charset="0"/>
              </a:endParaRPr>
            </a:p>
          </p:txBody>
        </p:sp>
      </p:grpSp>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7643"/>
                                        </p:tgtEl>
                                        <p:attrNameLst>
                                          <p:attrName>style.visibility</p:attrName>
                                        </p:attrNameLst>
                                      </p:cBhvr>
                                      <p:to>
                                        <p:strVal val="visible"/>
                                      </p:to>
                                    </p:set>
                                    <p:animEffect transition="in" filter="wipe(left)">
                                      <p:cBhvr>
                                        <p:cTn id="7" dur="500"/>
                                        <p:tgtEl>
                                          <p:spTgt spid="197643"/>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97644"/>
                                        </p:tgtEl>
                                        <p:attrNameLst>
                                          <p:attrName>style.visibility</p:attrName>
                                        </p:attrNameLst>
                                      </p:cBhvr>
                                      <p:to>
                                        <p:strVal val="visible"/>
                                      </p:to>
                                    </p:set>
                                    <p:animEffect transition="in" filter="wipe(right)">
                                      <p:cBhvr>
                                        <p:cTn id="11" dur="500"/>
                                        <p:tgtEl>
                                          <p:spTgt spid="197644"/>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7645"/>
                                        </p:tgtEl>
                                        <p:attrNameLst>
                                          <p:attrName>style.visibility</p:attrName>
                                        </p:attrNameLst>
                                      </p:cBhvr>
                                      <p:to>
                                        <p:strVal val="visible"/>
                                      </p:to>
                                    </p:set>
                                    <p:animEffect transition="in" filter="wipe(up)">
                                      <p:cBhvr>
                                        <p:cTn id="15" dur="500"/>
                                        <p:tgtEl>
                                          <p:spTgt spid="197645"/>
                                        </p:tgtEl>
                                      </p:cBhvr>
                                    </p:animEffect>
                                  </p:childTnLst>
                                </p:cTn>
                              </p:par>
                            </p:childTnLst>
                          </p:cTn>
                        </p:par>
                        <p:par>
                          <p:cTn id="16" fill="hold" nodeType="afterGroup">
                            <p:stCondLst>
                              <p:cond delay="1500"/>
                            </p:stCondLst>
                            <p:childTnLst>
                              <p:par>
                                <p:cTn id="17" presetID="1" presetClass="entr" presetSubtype="0" fill="hold" nodeType="after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7646"/>
                                        </p:tgtEl>
                                        <p:attrNameLst>
                                          <p:attrName>style.visibility</p:attrName>
                                        </p:attrNameLst>
                                      </p:cBhvr>
                                      <p:to>
                                        <p:strVal val="visible"/>
                                      </p:to>
                                    </p:set>
                                    <p:animEffect transition="in" filter="wipe(up)">
                                      <p:cBhvr>
                                        <p:cTn id="23" dur="500"/>
                                        <p:tgtEl>
                                          <p:spTgt spid="197646"/>
                                        </p:tgtEl>
                                      </p:cBhvr>
                                    </p:animEffect>
                                  </p:childTnLst>
                                </p:cTn>
                              </p:par>
                            </p:childTnLst>
                          </p:cTn>
                        </p:par>
                        <p:par>
                          <p:cTn id="24" fill="hold" nodeType="afterGroup">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197647"/>
                                        </p:tgtEl>
                                        <p:attrNameLst>
                                          <p:attrName>style.visibility</p:attrName>
                                        </p:attrNameLst>
                                      </p:cBhvr>
                                      <p:to>
                                        <p:strVal val="visible"/>
                                      </p:to>
                                    </p:set>
                                    <p:animEffect transition="in" filter="wipe(up)">
                                      <p:cBhvr>
                                        <p:cTn id="27" dur="500"/>
                                        <p:tgtEl>
                                          <p:spTgt spid="197647"/>
                                        </p:tgtEl>
                                      </p:cBhvr>
                                    </p:animEffect>
                                  </p:childTnLst>
                                </p:cTn>
                              </p:par>
                            </p:childTnLst>
                          </p:cTn>
                        </p:par>
                        <p:par>
                          <p:cTn id="28" fill="hold" nodeType="afterGroup">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97648"/>
                                        </p:tgtEl>
                                        <p:attrNameLst>
                                          <p:attrName>style.visibility</p:attrName>
                                        </p:attrNameLst>
                                      </p:cBhvr>
                                      <p:to>
                                        <p:strVal val="visible"/>
                                      </p:to>
                                    </p:set>
                                    <p:animEffect transition="in" filter="wipe(up)">
                                      <p:cBhvr>
                                        <p:cTn id="31" dur="500"/>
                                        <p:tgtEl>
                                          <p:spTgt spid="197648"/>
                                        </p:tgtEl>
                                      </p:cBhvr>
                                    </p:animEffect>
                                  </p:childTnLst>
                                </p:cTn>
                              </p:par>
                            </p:childTnLst>
                          </p:cTn>
                        </p:par>
                        <p:par>
                          <p:cTn id="32" fill="hold" nodeType="afterGroup">
                            <p:stCondLst>
                              <p:cond delay="1500"/>
                            </p:stCondLst>
                            <p:childTnLst>
                              <p:par>
                                <p:cTn id="33" presetID="1" presetClass="entr" presetSubtype="0" fill="hold" nodeType="afterEffect">
                                  <p:stCondLst>
                                    <p:cond delay="0"/>
                                  </p:stCondLst>
                                  <p:childTnLst>
                                    <p:set>
                                      <p:cBhvr>
                                        <p:cTn id="34" dur="1" fill="hold">
                                          <p:stCondLst>
                                            <p:cond delay="499"/>
                                          </p:stCondLst>
                                        </p:cTn>
                                        <p:tgtEl>
                                          <p:spTgt spid="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97661">
                                            <p:txEl>
                                              <p:pRg st="0" end="0"/>
                                            </p:txEl>
                                          </p:spTgt>
                                        </p:tgtEl>
                                        <p:attrNameLst>
                                          <p:attrName>style.visibility</p:attrName>
                                        </p:attrNameLst>
                                      </p:cBhvr>
                                      <p:to>
                                        <p:strVal val="visible"/>
                                      </p:to>
                                    </p:set>
                                    <p:anim calcmode="lin" valueType="num">
                                      <p:cBhvr additive="base">
                                        <p:cTn id="39" dur="500" fill="hold"/>
                                        <p:tgtEl>
                                          <p:spTgt spid="197661">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976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97661">
                                            <p:txEl>
                                              <p:pRg st="1" end="1"/>
                                            </p:txEl>
                                          </p:spTgt>
                                        </p:tgtEl>
                                        <p:attrNameLst>
                                          <p:attrName>style.visibility</p:attrName>
                                        </p:attrNameLst>
                                      </p:cBhvr>
                                      <p:to>
                                        <p:strVal val="visible"/>
                                      </p:to>
                                    </p:set>
                                    <p:anim calcmode="lin" valueType="num">
                                      <p:cBhvr additive="base">
                                        <p:cTn id="45" dur="500" fill="hold"/>
                                        <p:tgtEl>
                                          <p:spTgt spid="197661">
                                            <p:txEl>
                                              <p:pRg st="1" end="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97661">
                                            <p:txEl>
                                              <p:pRg st="1" end="1"/>
                                            </p:txEl>
                                          </p:spTgt>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500"/>
                            </p:stCondLst>
                            <p:childTnLst>
                              <p:par>
                                <p:cTn id="48" presetID="17" presetClass="entr" presetSubtype="10" fill="hold" grpId="0" nodeType="afterEffect">
                                  <p:stCondLst>
                                    <p:cond delay="0"/>
                                  </p:stCondLst>
                                  <p:childTnLst>
                                    <p:set>
                                      <p:cBhvr>
                                        <p:cTn id="49" dur="1" fill="hold">
                                          <p:stCondLst>
                                            <p:cond delay="0"/>
                                          </p:stCondLst>
                                        </p:cTn>
                                        <p:tgtEl>
                                          <p:spTgt spid="197649"/>
                                        </p:tgtEl>
                                        <p:attrNameLst>
                                          <p:attrName>style.visibility</p:attrName>
                                        </p:attrNameLst>
                                      </p:cBhvr>
                                      <p:to>
                                        <p:strVal val="visible"/>
                                      </p:to>
                                    </p:set>
                                    <p:anim calcmode="lin" valueType="num">
                                      <p:cBhvr>
                                        <p:cTn id="50" dur="500" fill="hold"/>
                                        <p:tgtEl>
                                          <p:spTgt spid="197649"/>
                                        </p:tgtEl>
                                        <p:attrNameLst>
                                          <p:attrName>ppt_w</p:attrName>
                                        </p:attrNameLst>
                                      </p:cBhvr>
                                      <p:tavLst>
                                        <p:tav tm="0">
                                          <p:val>
                                            <p:fltVal val="0"/>
                                          </p:val>
                                        </p:tav>
                                        <p:tav tm="100000">
                                          <p:val>
                                            <p:strVal val="#ppt_w"/>
                                          </p:val>
                                        </p:tav>
                                      </p:tavLst>
                                    </p:anim>
                                    <p:anim calcmode="lin" valueType="num">
                                      <p:cBhvr>
                                        <p:cTn id="51" dur="500" fill="hold"/>
                                        <p:tgtEl>
                                          <p:spTgt spid="197649"/>
                                        </p:tgtEl>
                                        <p:attrNameLst>
                                          <p:attrName>ppt_h</p:attrName>
                                        </p:attrNameLst>
                                      </p:cBhvr>
                                      <p:tavLst>
                                        <p:tav tm="0">
                                          <p:val>
                                            <p:strVal val="#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97662"/>
                                        </p:tgtEl>
                                        <p:attrNameLst>
                                          <p:attrName>style.visibility</p:attrName>
                                        </p:attrNameLst>
                                      </p:cBhvr>
                                      <p:to>
                                        <p:strVal val="visible"/>
                                      </p:to>
                                    </p:set>
                                    <p:anim calcmode="lin" valueType="num">
                                      <p:cBhvr additive="base">
                                        <p:cTn id="56" dur="500" fill="hold"/>
                                        <p:tgtEl>
                                          <p:spTgt spid="197662"/>
                                        </p:tgtEl>
                                        <p:attrNameLst>
                                          <p:attrName>ppt_x</p:attrName>
                                        </p:attrNameLst>
                                      </p:cBhvr>
                                      <p:tavLst>
                                        <p:tav tm="0">
                                          <p:val>
                                            <p:strVal val="1+#ppt_w/2"/>
                                          </p:val>
                                        </p:tav>
                                        <p:tav tm="100000">
                                          <p:val>
                                            <p:strVal val="#ppt_x"/>
                                          </p:val>
                                        </p:tav>
                                      </p:tavLst>
                                    </p:anim>
                                    <p:anim calcmode="lin" valueType="num">
                                      <p:cBhvr additive="base">
                                        <p:cTn id="57" dur="500" fill="hold"/>
                                        <p:tgtEl>
                                          <p:spTgt spid="197662"/>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500"/>
                            </p:stCondLst>
                            <p:childTnLst>
                              <p:par>
                                <p:cTn id="59" presetID="17" presetClass="entr" presetSubtype="10" fill="hold" grpId="0" nodeType="afterEffect">
                                  <p:stCondLst>
                                    <p:cond delay="0"/>
                                  </p:stCondLst>
                                  <p:childTnLst>
                                    <p:set>
                                      <p:cBhvr>
                                        <p:cTn id="60" dur="1" fill="hold">
                                          <p:stCondLst>
                                            <p:cond delay="0"/>
                                          </p:stCondLst>
                                        </p:cTn>
                                        <p:tgtEl>
                                          <p:spTgt spid="197650"/>
                                        </p:tgtEl>
                                        <p:attrNameLst>
                                          <p:attrName>style.visibility</p:attrName>
                                        </p:attrNameLst>
                                      </p:cBhvr>
                                      <p:to>
                                        <p:strVal val="visible"/>
                                      </p:to>
                                    </p:set>
                                    <p:anim calcmode="lin" valueType="num">
                                      <p:cBhvr>
                                        <p:cTn id="61" dur="500" fill="hold"/>
                                        <p:tgtEl>
                                          <p:spTgt spid="197650"/>
                                        </p:tgtEl>
                                        <p:attrNameLst>
                                          <p:attrName>ppt_w</p:attrName>
                                        </p:attrNameLst>
                                      </p:cBhvr>
                                      <p:tavLst>
                                        <p:tav tm="0">
                                          <p:val>
                                            <p:fltVal val="0"/>
                                          </p:val>
                                        </p:tav>
                                        <p:tav tm="100000">
                                          <p:val>
                                            <p:strVal val="#ppt_w"/>
                                          </p:val>
                                        </p:tav>
                                      </p:tavLst>
                                    </p:anim>
                                    <p:anim calcmode="lin" valueType="num">
                                      <p:cBhvr>
                                        <p:cTn id="62" dur="500" fill="hold"/>
                                        <p:tgtEl>
                                          <p:spTgt spid="197650"/>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97663"/>
                                        </p:tgtEl>
                                        <p:attrNameLst>
                                          <p:attrName>style.visibility</p:attrName>
                                        </p:attrNameLst>
                                      </p:cBhvr>
                                      <p:to>
                                        <p:strVal val="visible"/>
                                      </p:to>
                                    </p:set>
                                    <p:anim calcmode="lin" valueType="num">
                                      <p:cBhvr additive="base">
                                        <p:cTn id="67" dur="500" fill="hold"/>
                                        <p:tgtEl>
                                          <p:spTgt spid="197663"/>
                                        </p:tgtEl>
                                        <p:attrNameLst>
                                          <p:attrName>ppt_x</p:attrName>
                                        </p:attrNameLst>
                                      </p:cBhvr>
                                      <p:tavLst>
                                        <p:tav tm="0">
                                          <p:val>
                                            <p:strVal val="0-#ppt_w/2"/>
                                          </p:val>
                                        </p:tav>
                                        <p:tav tm="100000">
                                          <p:val>
                                            <p:strVal val="#ppt_x"/>
                                          </p:val>
                                        </p:tav>
                                      </p:tavLst>
                                    </p:anim>
                                    <p:anim calcmode="lin" valueType="num">
                                      <p:cBhvr additive="base">
                                        <p:cTn id="68" dur="500" fill="hold"/>
                                        <p:tgtEl>
                                          <p:spTgt spid="197663"/>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500"/>
                            </p:stCondLst>
                            <p:childTnLst>
                              <p:par>
                                <p:cTn id="70" presetID="17" presetClass="entr" presetSubtype="10" fill="hold" grpId="0" nodeType="afterEffect">
                                  <p:stCondLst>
                                    <p:cond delay="0"/>
                                  </p:stCondLst>
                                  <p:childTnLst>
                                    <p:set>
                                      <p:cBhvr>
                                        <p:cTn id="71" dur="1" fill="hold">
                                          <p:stCondLst>
                                            <p:cond delay="0"/>
                                          </p:stCondLst>
                                        </p:cTn>
                                        <p:tgtEl>
                                          <p:spTgt spid="197651"/>
                                        </p:tgtEl>
                                        <p:attrNameLst>
                                          <p:attrName>style.visibility</p:attrName>
                                        </p:attrNameLst>
                                      </p:cBhvr>
                                      <p:to>
                                        <p:strVal val="visible"/>
                                      </p:to>
                                    </p:set>
                                    <p:anim calcmode="lin" valueType="num">
                                      <p:cBhvr>
                                        <p:cTn id="72" dur="500" fill="hold"/>
                                        <p:tgtEl>
                                          <p:spTgt spid="197651"/>
                                        </p:tgtEl>
                                        <p:attrNameLst>
                                          <p:attrName>ppt_w</p:attrName>
                                        </p:attrNameLst>
                                      </p:cBhvr>
                                      <p:tavLst>
                                        <p:tav tm="0">
                                          <p:val>
                                            <p:fltVal val="0"/>
                                          </p:val>
                                        </p:tav>
                                        <p:tav tm="100000">
                                          <p:val>
                                            <p:strVal val="#ppt_w"/>
                                          </p:val>
                                        </p:tav>
                                      </p:tavLst>
                                    </p:anim>
                                    <p:anim calcmode="lin" valueType="num">
                                      <p:cBhvr>
                                        <p:cTn id="73" dur="500" fill="hold"/>
                                        <p:tgtEl>
                                          <p:spTgt spid="197651"/>
                                        </p:tgtEl>
                                        <p:attrNameLst>
                                          <p:attrName>ppt_h</p:attrName>
                                        </p:attrNameLst>
                                      </p:cBhvr>
                                      <p:tavLst>
                                        <p:tav tm="0">
                                          <p:val>
                                            <p:strVal val="#ppt_h"/>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197652"/>
                                        </p:tgtEl>
                                        <p:attrNameLst>
                                          <p:attrName>style.visibility</p:attrName>
                                        </p:attrNameLst>
                                      </p:cBhvr>
                                      <p:to>
                                        <p:strVal val="visible"/>
                                      </p:to>
                                    </p:set>
                                    <p:anim calcmode="lin" valueType="num">
                                      <p:cBhvr>
                                        <p:cTn id="78" dur="500" fill="hold"/>
                                        <p:tgtEl>
                                          <p:spTgt spid="197652"/>
                                        </p:tgtEl>
                                        <p:attrNameLst>
                                          <p:attrName>ppt_w</p:attrName>
                                        </p:attrNameLst>
                                      </p:cBhvr>
                                      <p:tavLst>
                                        <p:tav tm="0">
                                          <p:val>
                                            <p:fltVal val="0"/>
                                          </p:val>
                                        </p:tav>
                                        <p:tav tm="100000">
                                          <p:val>
                                            <p:strVal val="#ppt_w"/>
                                          </p:val>
                                        </p:tav>
                                      </p:tavLst>
                                    </p:anim>
                                    <p:anim calcmode="lin" valueType="num">
                                      <p:cBhvr>
                                        <p:cTn id="79" dur="500" fill="hold"/>
                                        <p:tgtEl>
                                          <p:spTgt spid="197652"/>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43010"/>
                                        </p:tgtEl>
                                        <p:attrNameLst>
                                          <p:attrName>style.visibility</p:attrName>
                                        </p:attrNameLst>
                                      </p:cBhvr>
                                      <p:to>
                                        <p:strVal val="visible"/>
                                      </p:to>
                                    </p:set>
                                    <p:anim calcmode="lin" valueType="num">
                                      <p:cBhvr>
                                        <p:cTn id="84" dur="1000" fill="hold"/>
                                        <p:tgtEl>
                                          <p:spTgt spid="43010"/>
                                        </p:tgtEl>
                                        <p:attrNameLst>
                                          <p:attrName>ppt_w</p:attrName>
                                        </p:attrNameLst>
                                      </p:cBhvr>
                                      <p:tavLst>
                                        <p:tav tm="0">
                                          <p:val>
                                            <p:fltVal val="0"/>
                                          </p:val>
                                        </p:tav>
                                        <p:tav tm="100000">
                                          <p:val>
                                            <p:strVal val="#ppt_w"/>
                                          </p:val>
                                        </p:tav>
                                      </p:tavLst>
                                    </p:anim>
                                    <p:anim calcmode="lin" valueType="num">
                                      <p:cBhvr>
                                        <p:cTn id="85" dur="1000" fill="hold"/>
                                        <p:tgtEl>
                                          <p:spTgt spid="43010"/>
                                        </p:tgtEl>
                                        <p:attrNameLst>
                                          <p:attrName>ppt_h</p:attrName>
                                        </p:attrNameLst>
                                      </p:cBhvr>
                                      <p:tavLst>
                                        <p:tav tm="0">
                                          <p:val>
                                            <p:fltVal val="0"/>
                                          </p:val>
                                        </p:tav>
                                        <p:tav tm="100000">
                                          <p:val>
                                            <p:strVal val="#ppt_h"/>
                                          </p:val>
                                        </p:tav>
                                      </p:tavLst>
                                    </p:anim>
                                    <p:anim calcmode="lin" valueType="num">
                                      <p:cBhvr>
                                        <p:cTn id="86" dur="1000" fill="hold"/>
                                        <p:tgtEl>
                                          <p:spTgt spid="43010"/>
                                        </p:tgtEl>
                                        <p:attrNameLst>
                                          <p:attrName>style.rotation</p:attrName>
                                        </p:attrNameLst>
                                      </p:cBhvr>
                                      <p:tavLst>
                                        <p:tav tm="0">
                                          <p:val>
                                            <p:fltVal val="90"/>
                                          </p:val>
                                        </p:tav>
                                        <p:tav tm="100000">
                                          <p:val>
                                            <p:fltVal val="0"/>
                                          </p:val>
                                        </p:tav>
                                      </p:tavLst>
                                    </p:anim>
                                    <p:animEffect transition="in" filter="fade">
                                      <p:cBhvr>
                                        <p:cTn id="87" dur="1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3" grpId="0" animBg="1"/>
      <p:bldP spid="197644" grpId="0" animBg="1"/>
      <p:bldP spid="197645" grpId="0" animBg="1"/>
      <p:bldP spid="197646" grpId="0" animBg="1"/>
      <p:bldP spid="197647" grpId="0" animBg="1"/>
      <p:bldP spid="197648" grpId="0" animBg="1"/>
      <p:bldP spid="197649" grpId="0" animBg="1"/>
      <p:bldP spid="197650" grpId="0" animBg="1"/>
      <p:bldP spid="197651" grpId="0" animBg="1"/>
      <p:bldP spid="197652" grpId="0" animBg="1"/>
      <p:bldP spid="197661" grpId="0" build="p" autoUpdateAnimBg="0"/>
      <p:bldP spid="197662" grpId="0" autoUpdateAnimBg="0"/>
      <p:bldP spid="19766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381000"/>
            <a:ext cx="5791200" cy="685800"/>
          </a:xfrm>
        </p:spPr>
        <p:txBody>
          <a:bodyPr/>
          <a:lstStyle/>
          <a:p>
            <a:pPr eaLnBrk="1" hangingPunct="1"/>
            <a:r>
              <a:rPr lang="en-US" sz="3600" dirty="0" smtClean="0">
                <a:solidFill>
                  <a:srgbClr val="FF0000"/>
                </a:solidFill>
                <a:latin typeface="Castellar" pitchFamily="18" charset="0"/>
              </a:rPr>
              <a:t>Area of a Triangle</a:t>
            </a:r>
          </a:p>
        </p:txBody>
      </p:sp>
      <p:grpSp>
        <p:nvGrpSpPr>
          <p:cNvPr id="15363" name="Group 3"/>
          <p:cNvGrpSpPr>
            <a:grpSpLocks/>
          </p:cNvGrpSpPr>
          <p:nvPr/>
        </p:nvGrpSpPr>
        <p:grpSpPr bwMode="auto">
          <a:xfrm>
            <a:off x="457200" y="1371600"/>
            <a:ext cx="4038600" cy="1752600"/>
            <a:chOff x="288" y="864"/>
            <a:chExt cx="3072" cy="2256"/>
          </a:xfrm>
        </p:grpSpPr>
        <p:grpSp>
          <p:nvGrpSpPr>
            <p:cNvPr id="15373" name="Group 4"/>
            <p:cNvGrpSpPr>
              <a:grpSpLocks/>
            </p:cNvGrpSpPr>
            <p:nvPr/>
          </p:nvGrpSpPr>
          <p:grpSpPr bwMode="auto">
            <a:xfrm>
              <a:off x="288" y="912"/>
              <a:ext cx="2784" cy="2208"/>
              <a:chOff x="288" y="912"/>
              <a:chExt cx="3408" cy="2976"/>
            </a:xfrm>
          </p:grpSpPr>
          <p:sp>
            <p:nvSpPr>
              <p:cNvPr id="15392" name="Line 5"/>
              <p:cNvSpPr>
                <a:spLocks noChangeShapeType="1"/>
              </p:cNvSpPr>
              <p:nvPr/>
            </p:nvSpPr>
            <p:spPr bwMode="auto">
              <a:xfrm>
                <a:off x="722" y="958"/>
                <a:ext cx="0" cy="2834"/>
              </a:xfrm>
              <a:prstGeom prst="line">
                <a:avLst/>
              </a:prstGeom>
              <a:ln>
                <a:solidFill>
                  <a:srgbClr val="006600"/>
                </a:solidFill>
                <a:headEnd type="stealth" w="lg" len="lg"/>
                <a:tailEnd type="stealth" w="lg" len="lg"/>
              </a:ln>
              <a:extLst/>
            </p:spPr>
            <p:style>
              <a:lnRef idx="3">
                <a:schemeClr val="accent1"/>
              </a:lnRef>
              <a:fillRef idx="0">
                <a:schemeClr val="accent1"/>
              </a:fillRef>
              <a:effectRef idx="2">
                <a:schemeClr val="accent1"/>
              </a:effectRef>
              <a:fontRef idx="minor">
                <a:schemeClr val="tx1"/>
              </a:fontRef>
            </p:style>
            <p:txBody>
              <a:bodyPr wrap="none"/>
              <a:lstStyle/>
              <a:p>
                <a:endParaRPr lang="en-US"/>
              </a:p>
            </p:txBody>
          </p:sp>
          <p:sp>
            <p:nvSpPr>
              <p:cNvPr id="15393" name="Line 6"/>
              <p:cNvSpPr>
                <a:spLocks noChangeShapeType="1"/>
              </p:cNvSpPr>
              <p:nvPr/>
            </p:nvSpPr>
            <p:spPr bwMode="auto">
              <a:xfrm>
                <a:off x="336" y="3229"/>
                <a:ext cx="3360" cy="0"/>
              </a:xfrm>
              <a:prstGeom prst="line">
                <a:avLst/>
              </a:prstGeom>
              <a:ln>
                <a:solidFill>
                  <a:srgbClr val="006600"/>
                </a:solidFill>
                <a:headEnd type="stealth" w="lg" len="lg"/>
                <a:tailEnd type="stealth" w="lg" len="lg"/>
              </a:ln>
              <a:extLst/>
            </p:spPr>
            <p:style>
              <a:lnRef idx="3">
                <a:schemeClr val="accent1"/>
              </a:lnRef>
              <a:fillRef idx="0">
                <a:schemeClr val="accent1"/>
              </a:fillRef>
              <a:effectRef idx="2">
                <a:schemeClr val="accent1"/>
              </a:effectRef>
              <a:fontRef idx="minor">
                <a:schemeClr val="tx1"/>
              </a:fontRef>
            </p:style>
            <p:txBody>
              <a:bodyPr wrap="none"/>
              <a:lstStyle/>
              <a:p>
                <a:endParaRPr lang="en-US"/>
              </a:p>
            </p:txBody>
          </p:sp>
          <p:sp>
            <p:nvSpPr>
              <p:cNvPr id="15394" name="Text Box 7"/>
              <p:cNvSpPr txBox="1">
                <a:spLocks noChangeArrowheads="1"/>
              </p:cNvSpPr>
              <p:nvPr/>
            </p:nvSpPr>
            <p:spPr bwMode="auto">
              <a:xfrm>
                <a:off x="3456"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X</a:t>
                </a:r>
                <a:endParaRPr lang="en-US" sz="1800" baseline="-25000">
                  <a:latin typeface="Verdana" pitchFamily="34" charset="0"/>
                </a:endParaRPr>
              </a:p>
            </p:txBody>
          </p:sp>
          <p:sp>
            <p:nvSpPr>
              <p:cNvPr id="15395" name="Text Box 8"/>
              <p:cNvSpPr txBox="1">
                <a:spLocks noChangeArrowheads="1"/>
              </p:cNvSpPr>
              <p:nvPr/>
            </p:nvSpPr>
            <p:spPr bwMode="auto">
              <a:xfrm>
                <a:off x="288"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X’</a:t>
                </a:r>
                <a:endParaRPr lang="en-US" sz="1800" baseline="-25000">
                  <a:latin typeface="Verdana" pitchFamily="34" charset="0"/>
                </a:endParaRPr>
              </a:p>
            </p:txBody>
          </p:sp>
          <p:sp>
            <p:nvSpPr>
              <p:cNvPr id="15396" name="Text Box 9"/>
              <p:cNvSpPr txBox="1">
                <a:spLocks noChangeArrowheads="1"/>
              </p:cNvSpPr>
              <p:nvPr/>
            </p:nvSpPr>
            <p:spPr bwMode="auto">
              <a:xfrm>
                <a:off x="480" y="3648"/>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Y’</a:t>
                </a:r>
                <a:endParaRPr lang="en-US" sz="1800" baseline="-25000">
                  <a:latin typeface="Verdana" pitchFamily="34" charset="0"/>
                </a:endParaRPr>
              </a:p>
            </p:txBody>
          </p:sp>
          <p:sp>
            <p:nvSpPr>
              <p:cNvPr id="15397" name="Text Box 10"/>
              <p:cNvSpPr txBox="1">
                <a:spLocks noChangeArrowheads="1"/>
              </p:cNvSpPr>
              <p:nvPr/>
            </p:nvSpPr>
            <p:spPr bwMode="auto">
              <a:xfrm>
                <a:off x="480"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O</a:t>
                </a:r>
                <a:endParaRPr lang="en-US" sz="1800" baseline="-25000">
                  <a:latin typeface="Verdana" pitchFamily="34" charset="0"/>
                </a:endParaRPr>
              </a:p>
            </p:txBody>
          </p:sp>
          <p:sp>
            <p:nvSpPr>
              <p:cNvPr id="15398" name="Text Box 11"/>
              <p:cNvSpPr txBox="1">
                <a:spLocks noChangeArrowheads="1"/>
              </p:cNvSpPr>
              <p:nvPr/>
            </p:nvSpPr>
            <p:spPr bwMode="auto">
              <a:xfrm>
                <a:off x="528" y="912"/>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Y</a:t>
                </a:r>
                <a:endParaRPr lang="en-US" sz="1800" baseline="-25000">
                  <a:latin typeface="Verdana" pitchFamily="34" charset="0"/>
                </a:endParaRPr>
              </a:p>
            </p:txBody>
          </p:sp>
        </p:grpSp>
        <p:sp>
          <p:nvSpPr>
            <p:cNvPr id="15374" name="Line 12"/>
            <p:cNvSpPr>
              <a:spLocks noChangeShapeType="1"/>
            </p:cNvSpPr>
            <p:nvPr/>
          </p:nvSpPr>
          <p:spPr bwMode="auto">
            <a:xfrm flipV="1">
              <a:off x="1008" y="1824"/>
              <a:ext cx="1632" cy="33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375" name="Line 13"/>
            <p:cNvSpPr>
              <a:spLocks noChangeShapeType="1"/>
            </p:cNvSpPr>
            <p:nvPr/>
          </p:nvSpPr>
          <p:spPr bwMode="auto">
            <a:xfrm>
              <a:off x="1488" y="1056"/>
              <a:ext cx="1152" cy="76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376" name="Line 14"/>
            <p:cNvSpPr>
              <a:spLocks noChangeShapeType="1"/>
            </p:cNvSpPr>
            <p:nvPr/>
          </p:nvSpPr>
          <p:spPr bwMode="auto">
            <a:xfrm flipV="1">
              <a:off x="1008" y="1056"/>
              <a:ext cx="480"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377" name="Line 15"/>
            <p:cNvSpPr>
              <a:spLocks noChangeShapeType="1"/>
            </p:cNvSpPr>
            <p:nvPr/>
          </p:nvSpPr>
          <p:spPr bwMode="auto">
            <a:xfrm>
              <a:off x="1008" y="2160"/>
              <a:ext cx="0" cy="48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378" name="Line 16"/>
            <p:cNvSpPr>
              <a:spLocks noChangeShapeType="1"/>
            </p:cNvSpPr>
            <p:nvPr/>
          </p:nvSpPr>
          <p:spPr bwMode="auto">
            <a:xfrm>
              <a:off x="1488" y="1056"/>
              <a:ext cx="0" cy="15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379" name="Line 17"/>
            <p:cNvSpPr>
              <a:spLocks noChangeShapeType="1"/>
            </p:cNvSpPr>
            <p:nvPr/>
          </p:nvSpPr>
          <p:spPr bwMode="auto">
            <a:xfrm>
              <a:off x="2640" y="1824"/>
              <a:ext cx="0" cy="8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5380" name="Freeform 18"/>
            <p:cNvSpPr>
              <a:spLocks/>
            </p:cNvSpPr>
            <p:nvPr/>
          </p:nvSpPr>
          <p:spPr bwMode="auto">
            <a:xfrm>
              <a:off x="1008" y="1056"/>
              <a:ext cx="480" cy="1584"/>
            </a:xfrm>
            <a:custGeom>
              <a:avLst/>
              <a:gdLst>
                <a:gd name="T0" fmla="*/ 0 w 480"/>
                <a:gd name="T1" fmla="*/ 1584 h 1584"/>
                <a:gd name="T2" fmla="*/ 0 w 480"/>
                <a:gd name="T3" fmla="*/ 1104 h 1584"/>
                <a:gd name="T4" fmla="*/ 480 w 480"/>
                <a:gd name="T5" fmla="*/ 0 h 1584"/>
                <a:gd name="T6" fmla="*/ 480 w 480"/>
                <a:gd name="T7" fmla="*/ 1584 h 1584"/>
                <a:gd name="T8" fmla="*/ 0 w 480"/>
                <a:gd name="T9" fmla="*/ 1584 h 1584"/>
                <a:gd name="T10" fmla="*/ 0 60000 65536"/>
                <a:gd name="T11" fmla="*/ 0 60000 65536"/>
                <a:gd name="T12" fmla="*/ 0 60000 65536"/>
                <a:gd name="T13" fmla="*/ 0 60000 65536"/>
                <a:gd name="T14" fmla="*/ 0 60000 65536"/>
                <a:gd name="T15" fmla="*/ 0 w 480"/>
                <a:gd name="T16" fmla="*/ 0 h 1584"/>
                <a:gd name="T17" fmla="*/ 480 w 480"/>
                <a:gd name="T18" fmla="*/ 1584 h 1584"/>
              </a:gdLst>
              <a:ahLst/>
              <a:cxnLst>
                <a:cxn ang="T10">
                  <a:pos x="T0" y="T1"/>
                </a:cxn>
                <a:cxn ang="T11">
                  <a:pos x="T2" y="T3"/>
                </a:cxn>
                <a:cxn ang="T12">
                  <a:pos x="T4" y="T5"/>
                </a:cxn>
                <a:cxn ang="T13">
                  <a:pos x="T6" y="T7"/>
                </a:cxn>
                <a:cxn ang="T14">
                  <a:pos x="T8" y="T9"/>
                </a:cxn>
              </a:cxnLst>
              <a:rect l="T15" t="T16" r="T17" b="T18"/>
              <a:pathLst>
                <a:path w="480" h="1584">
                  <a:moveTo>
                    <a:pt x="0" y="1584"/>
                  </a:moveTo>
                  <a:lnTo>
                    <a:pt x="0" y="1104"/>
                  </a:lnTo>
                  <a:lnTo>
                    <a:pt x="480" y="0"/>
                  </a:lnTo>
                  <a:lnTo>
                    <a:pt x="480" y="1584"/>
                  </a:lnTo>
                  <a:lnTo>
                    <a:pt x="0" y="1584"/>
                  </a:lnTo>
                  <a:close/>
                </a:path>
              </a:pathLst>
            </a:custGeom>
            <a:solidFill>
              <a:srgbClr val="00FFFF">
                <a:alpha val="50195"/>
              </a:srgbClr>
            </a:solidFill>
            <a:ln w="9525">
              <a:solidFill>
                <a:schemeClr val="tx1"/>
              </a:solidFill>
              <a:round/>
              <a:headEnd/>
              <a:tailEnd/>
            </a:ln>
          </p:spPr>
          <p:txBody>
            <a:bodyPr wrap="none"/>
            <a:lstStyle/>
            <a:p>
              <a:endParaRPr lang="en-US"/>
            </a:p>
          </p:txBody>
        </p:sp>
        <p:sp>
          <p:nvSpPr>
            <p:cNvPr id="15381" name="Freeform 19"/>
            <p:cNvSpPr>
              <a:spLocks/>
            </p:cNvSpPr>
            <p:nvPr/>
          </p:nvSpPr>
          <p:spPr bwMode="auto">
            <a:xfrm>
              <a:off x="1488" y="1056"/>
              <a:ext cx="1152" cy="1584"/>
            </a:xfrm>
            <a:custGeom>
              <a:avLst/>
              <a:gdLst>
                <a:gd name="T0" fmla="*/ 0 w 1152"/>
                <a:gd name="T1" fmla="*/ 1584 h 1584"/>
                <a:gd name="T2" fmla="*/ 1152 w 1152"/>
                <a:gd name="T3" fmla="*/ 1584 h 1584"/>
                <a:gd name="T4" fmla="*/ 1152 w 1152"/>
                <a:gd name="T5" fmla="*/ 768 h 1584"/>
                <a:gd name="T6" fmla="*/ 0 w 1152"/>
                <a:gd name="T7" fmla="*/ 0 h 1584"/>
                <a:gd name="T8" fmla="*/ 0 w 1152"/>
                <a:gd name="T9" fmla="*/ 1584 h 1584"/>
                <a:gd name="T10" fmla="*/ 0 60000 65536"/>
                <a:gd name="T11" fmla="*/ 0 60000 65536"/>
                <a:gd name="T12" fmla="*/ 0 60000 65536"/>
                <a:gd name="T13" fmla="*/ 0 60000 65536"/>
                <a:gd name="T14" fmla="*/ 0 60000 65536"/>
                <a:gd name="T15" fmla="*/ 0 w 1152"/>
                <a:gd name="T16" fmla="*/ 0 h 1584"/>
                <a:gd name="T17" fmla="*/ 1152 w 1152"/>
                <a:gd name="T18" fmla="*/ 1584 h 1584"/>
              </a:gdLst>
              <a:ahLst/>
              <a:cxnLst>
                <a:cxn ang="T10">
                  <a:pos x="T0" y="T1"/>
                </a:cxn>
                <a:cxn ang="T11">
                  <a:pos x="T2" y="T3"/>
                </a:cxn>
                <a:cxn ang="T12">
                  <a:pos x="T4" y="T5"/>
                </a:cxn>
                <a:cxn ang="T13">
                  <a:pos x="T6" y="T7"/>
                </a:cxn>
                <a:cxn ang="T14">
                  <a:pos x="T8" y="T9"/>
                </a:cxn>
              </a:cxnLst>
              <a:rect l="T15" t="T16" r="T17" b="T18"/>
              <a:pathLst>
                <a:path w="1152" h="1584">
                  <a:moveTo>
                    <a:pt x="0" y="1584"/>
                  </a:moveTo>
                  <a:lnTo>
                    <a:pt x="1152" y="1584"/>
                  </a:lnTo>
                  <a:lnTo>
                    <a:pt x="1152" y="768"/>
                  </a:lnTo>
                  <a:lnTo>
                    <a:pt x="0" y="0"/>
                  </a:lnTo>
                  <a:lnTo>
                    <a:pt x="0" y="1584"/>
                  </a:lnTo>
                  <a:close/>
                </a:path>
              </a:pathLst>
            </a:custGeom>
            <a:solidFill>
              <a:srgbClr val="CCFFCC">
                <a:alpha val="50195"/>
              </a:srgbClr>
            </a:solidFill>
            <a:ln w="9525">
              <a:solidFill>
                <a:schemeClr val="tx1"/>
              </a:solidFill>
              <a:round/>
              <a:headEnd/>
              <a:tailEnd/>
            </a:ln>
          </p:spPr>
          <p:txBody>
            <a:bodyPr wrap="none"/>
            <a:lstStyle/>
            <a:p>
              <a:endParaRPr lang="en-US"/>
            </a:p>
          </p:txBody>
        </p:sp>
        <p:sp>
          <p:nvSpPr>
            <p:cNvPr id="15382" name="Freeform 20"/>
            <p:cNvSpPr>
              <a:spLocks/>
            </p:cNvSpPr>
            <p:nvPr/>
          </p:nvSpPr>
          <p:spPr bwMode="auto">
            <a:xfrm>
              <a:off x="1008" y="1824"/>
              <a:ext cx="1632" cy="816"/>
            </a:xfrm>
            <a:custGeom>
              <a:avLst/>
              <a:gdLst>
                <a:gd name="T0" fmla="*/ 0 w 1632"/>
                <a:gd name="T1" fmla="*/ 816 h 816"/>
                <a:gd name="T2" fmla="*/ 0 w 1632"/>
                <a:gd name="T3" fmla="*/ 336 h 816"/>
                <a:gd name="T4" fmla="*/ 1632 w 1632"/>
                <a:gd name="T5" fmla="*/ 0 h 816"/>
                <a:gd name="T6" fmla="*/ 1632 w 1632"/>
                <a:gd name="T7" fmla="*/ 816 h 816"/>
                <a:gd name="T8" fmla="*/ 0 w 1632"/>
                <a:gd name="T9" fmla="*/ 816 h 816"/>
                <a:gd name="T10" fmla="*/ 0 60000 65536"/>
                <a:gd name="T11" fmla="*/ 0 60000 65536"/>
                <a:gd name="T12" fmla="*/ 0 60000 65536"/>
                <a:gd name="T13" fmla="*/ 0 60000 65536"/>
                <a:gd name="T14" fmla="*/ 0 60000 65536"/>
                <a:gd name="T15" fmla="*/ 0 w 1632"/>
                <a:gd name="T16" fmla="*/ 0 h 816"/>
                <a:gd name="T17" fmla="*/ 1632 w 1632"/>
                <a:gd name="T18" fmla="*/ 816 h 816"/>
              </a:gdLst>
              <a:ahLst/>
              <a:cxnLst>
                <a:cxn ang="T10">
                  <a:pos x="T0" y="T1"/>
                </a:cxn>
                <a:cxn ang="T11">
                  <a:pos x="T2" y="T3"/>
                </a:cxn>
                <a:cxn ang="T12">
                  <a:pos x="T4" y="T5"/>
                </a:cxn>
                <a:cxn ang="T13">
                  <a:pos x="T6" y="T7"/>
                </a:cxn>
                <a:cxn ang="T14">
                  <a:pos x="T8" y="T9"/>
                </a:cxn>
              </a:cxnLst>
              <a:rect l="T15" t="T16" r="T17" b="T18"/>
              <a:pathLst>
                <a:path w="1632" h="816">
                  <a:moveTo>
                    <a:pt x="0" y="816"/>
                  </a:moveTo>
                  <a:lnTo>
                    <a:pt x="0" y="336"/>
                  </a:lnTo>
                  <a:lnTo>
                    <a:pt x="1632" y="0"/>
                  </a:lnTo>
                  <a:lnTo>
                    <a:pt x="1632" y="816"/>
                  </a:lnTo>
                  <a:lnTo>
                    <a:pt x="0" y="816"/>
                  </a:lnTo>
                  <a:close/>
                </a:path>
              </a:pathLst>
            </a:custGeom>
            <a:solidFill>
              <a:srgbClr val="FF0000">
                <a:alpha val="50195"/>
              </a:srgbClr>
            </a:solidFill>
            <a:ln w="9525">
              <a:solidFill>
                <a:schemeClr val="tx1"/>
              </a:solidFill>
              <a:round/>
              <a:headEnd/>
              <a:tailEnd/>
            </a:ln>
          </p:spPr>
          <p:txBody>
            <a:bodyPr wrap="none"/>
            <a:lstStyle/>
            <a:p>
              <a:endParaRPr lang="en-US"/>
            </a:p>
          </p:txBody>
        </p:sp>
        <p:sp>
          <p:nvSpPr>
            <p:cNvPr id="15383" name="Freeform 21"/>
            <p:cNvSpPr>
              <a:spLocks/>
            </p:cNvSpPr>
            <p:nvPr/>
          </p:nvSpPr>
          <p:spPr bwMode="auto">
            <a:xfrm>
              <a:off x="1008" y="1056"/>
              <a:ext cx="1632" cy="1104"/>
            </a:xfrm>
            <a:custGeom>
              <a:avLst/>
              <a:gdLst>
                <a:gd name="T0" fmla="*/ 0 w 1632"/>
                <a:gd name="T1" fmla="*/ 1104 h 1104"/>
                <a:gd name="T2" fmla="*/ 1632 w 1632"/>
                <a:gd name="T3" fmla="*/ 768 h 1104"/>
                <a:gd name="T4" fmla="*/ 480 w 1632"/>
                <a:gd name="T5" fmla="*/ 0 h 1104"/>
                <a:gd name="T6" fmla="*/ 0 w 1632"/>
                <a:gd name="T7" fmla="*/ 1104 h 1104"/>
                <a:gd name="T8" fmla="*/ 0 60000 65536"/>
                <a:gd name="T9" fmla="*/ 0 60000 65536"/>
                <a:gd name="T10" fmla="*/ 0 60000 65536"/>
                <a:gd name="T11" fmla="*/ 0 60000 65536"/>
                <a:gd name="T12" fmla="*/ 0 w 1632"/>
                <a:gd name="T13" fmla="*/ 0 h 1104"/>
                <a:gd name="T14" fmla="*/ 1632 w 1632"/>
                <a:gd name="T15" fmla="*/ 1104 h 1104"/>
              </a:gdLst>
              <a:ahLst/>
              <a:cxnLst>
                <a:cxn ang="T8">
                  <a:pos x="T0" y="T1"/>
                </a:cxn>
                <a:cxn ang="T9">
                  <a:pos x="T2" y="T3"/>
                </a:cxn>
                <a:cxn ang="T10">
                  <a:pos x="T4" y="T5"/>
                </a:cxn>
                <a:cxn ang="T11">
                  <a:pos x="T6" y="T7"/>
                </a:cxn>
              </a:cxnLst>
              <a:rect l="T12" t="T13" r="T14" b="T15"/>
              <a:pathLst>
                <a:path w="1632" h="1104">
                  <a:moveTo>
                    <a:pt x="0" y="1104"/>
                  </a:moveTo>
                  <a:lnTo>
                    <a:pt x="1632" y="768"/>
                  </a:lnTo>
                  <a:lnTo>
                    <a:pt x="480" y="0"/>
                  </a:lnTo>
                  <a:lnTo>
                    <a:pt x="0" y="1104"/>
                  </a:lnTo>
                  <a:close/>
                </a:path>
              </a:pathLst>
            </a:custGeom>
            <a:solidFill>
              <a:srgbClr val="0000FF">
                <a:alpha val="50195"/>
              </a:srgbClr>
            </a:solidFill>
            <a:ln w="9525">
              <a:solidFill>
                <a:schemeClr val="tx1"/>
              </a:solidFill>
              <a:round/>
              <a:headEnd/>
              <a:tailEnd/>
            </a:ln>
          </p:spPr>
          <p:txBody>
            <a:bodyPr wrap="none"/>
            <a:lstStyle/>
            <a:p>
              <a:endParaRPr lang="en-US"/>
            </a:p>
          </p:txBody>
        </p:sp>
        <p:grpSp>
          <p:nvGrpSpPr>
            <p:cNvPr id="15384" name="Group 22"/>
            <p:cNvGrpSpPr>
              <a:grpSpLocks/>
            </p:cNvGrpSpPr>
            <p:nvPr/>
          </p:nvGrpSpPr>
          <p:grpSpPr bwMode="auto">
            <a:xfrm>
              <a:off x="720" y="864"/>
              <a:ext cx="2640" cy="1344"/>
              <a:chOff x="720" y="864"/>
              <a:chExt cx="2640" cy="1344"/>
            </a:xfrm>
          </p:grpSpPr>
          <p:sp>
            <p:nvSpPr>
              <p:cNvPr id="15389" name="Text Box 23"/>
              <p:cNvSpPr txBox="1">
                <a:spLocks noChangeArrowheads="1"/>
              </p:cNvSpPr>
              <p:nvPr/>
            </p:nvSpPr>
            <p:spPr bwMode="auto">
              <a:xfrm>
                <a:off x="1488" y="864"/>
                <a:ext cx="67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A(x</a:t>
                </a:r>
                <a:r>
                  <a:rPr lang="en-US" sz="1800" baseline="-25000">
                    <a:latin typeface="Verdana" pitchFamily="34" charset="0"/>
                  </a:rPr>
                  <a:t>1</a:t>
                </a:r>
                <a:r>
                  <a:rPr lang="en-US" sz="1800">
                    <a:latin typeface="Verdana" pitchFamily="34" charset="0"/>
                  </a:rPr>
                  <a:t>, y</a:t>
                </a:r>
                <a:r>
                  <a:rPr lang="en-US" sz="1800" baseline="-25000">
                    <a:latin typeface="Verdana" pitchFamily="34" charset="0"/>
                  </a:rPr>
                  <a:t>1</a:t>
                </a:r>
                <a:r>
                  <a:rPr lang="en-US" sz="1800">
                    <a:latin typeface="Verdana" pitchFamily="34" charset="0"/>
                  </a:rPr>
                  <a:t>)</a:t>
                </a:r>
              </a:p>
            </p:txBody>
          </p:sp>
          <p:sp>
            <p:nvSpPr>
              <p:cNvPr id="15390" name="Text Box 24"/>
              <p:cNvSpPr txBox="1">
                <a:spLocks noChangeArrowheads="1"/>
              </p:cNvSpPr>
              <p:nvPr/>
            </p:nvSpPr>
            <p:spPr bwMode="auto">
              <a:xfrm>
                <a:off x="2688" y="1680"/>
                <a:ext cx="67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C(x</a:t>
                </a:r>
                <a:r>
                  <a:rPr lang="en-US" sz="1800" baseline="-25000">
                    <a:latin typeface="Verdana" pitchFamily="34" charset="0"/>
                  </a:rPr>
                  <a:t>3</a:t>
                </a:r>
                <a:r>
                  <a:rPr lang="en-US" sz="1800">
                    <a:latin typeface="Verdana" pitchFamily="34" charset="0"/>
                  </a:rPr>
                  <a:t>, y</a:t>
                </a:r>
                <a:r>
                  <a:rPr lang="en-US" sz="1800" baseline="-25000">
                    <a:latin typeface="Verdana" pitchFamily="34" charset="0"/>
                  </a:rPr>
                  <a:t>3</a:t>
                </a:r>
                <a:r>
                  <a:rPr lang="en-US" sz="1800">
                    <a:latin typeface="Verdana" pitchFamily="34" charset="0"/>
                  </a:rPr>
                  <a:t>)</a:t>
                </a:r>
              </a:p>
            </p:txBody>
          </p:sp>
          <p:sp>
            <p:nvSpPr>
              <p:cNvPr id="15391" name="Text Box 25"/>
              <p:cNvSpPr txBox="1">
                <a:spLocks noChangeArrowheads="1"/>
              </p:cNvSpPr>
              <p:nvPr/>
            </p:nvSpPr>
            <p:spPr bwMode="auto">
              <a:xfrm rot="-5400000">
                <a:off x="504" y="1752"/>
                <a:ext cx="67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B(x</a:t>
                </a:r>
                <a:r>
                  <a:rPr lang="en-US" sz="1800" baseline="-25000">
                    <a:latin typeface="Verdana" pitchFamily="34" charset="0"/>
                  </a:rPr>
                  <a:t>2</a:t>
                </a:r>
                <a:r>
                  <a:rPr lang="en-US" sz="1800">
                    <a:latin typeface="Verdana" pitchFamily="34" charset="0"/>
                  </a:rPr>
                  <a:t>, y</a:t>
                </a:r>
                <a:r>
                  <a:rPr lang="en-US" sz="1800" baseline="-25000">
                    <a:latin typeface="Verdana" pitchFamily="34" charset="0"/>
                  </a:rPr>
                  <a:t>2</a:t>
                </a:r>
                <a:r>
                  <a:rPr lang="en-US" sz="1800">
                    <a:latin typeface="Verdana" pitchFamily="34" charset="0"/>
                  </a:rPr>
                  <a:t>)</a:t>
                </a:r>
              </a:p>
            </p:txBody>
          </p:sp>
        </p:grpSp>
        <p:grpSp>
          <p:nvGrpSpPr>
            <p:cNvPr id="15385" name="Group 26"/>
            <p:cNvGrpSpPr>
              <a:grpSpLocks/>
            </p:cNvGrpSpPr>
            <p:nvPr/>
          </p:nvGrpSpPr>
          <p:grpSpPr bwMode="auto">
            <a:xfrm>
              <a:off x="912" y="2640"/>
              <a:ext cx="1824" cy="240"/>
              <a:chOff x="912" y="2640"/>
              <a:chExt cx="1824" cy="240"/>
            </a:xfrm>
          </p:grpSpPr>
          <p:sp>
            <p:nvSpPr>
              <p:cNvPr id="15386" name="Text Box 27"/>
              <p:cNvSpPr txBox="1">
                <a:spLocks noChangeArrowheads="1"/>
              </p:cNvSpPr>
              <p:nvPr/>
            </p:nvSpPr>
            <p:spPr bwMode="auto">
              <a:xfrm>
                <a:off x="912" y="2640"/>
                <a:ext cx="19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M</a:t>
                </a:r>
              </a:p>
            </p:txBody>
          </p:sp>
          <p:sp>
            <p:nvSpPr>
              <p:cNvPr id="15387" name="Text Box 28"/>
              <p:cNvSpPr txBox="1">
                <a:spLocks noChangeArrowheads="1"/>
              </p:cNvSpPr>
              <p:nvPr/>
            </p:nvSpPr>
            <p:spPr bwMode="auto">
              <a:xfrm>
                <a:off x="1392" y="2640"/>
                <a:ext cx="19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L</a:t>
                </a:r>
              </a:p>
            </p:txBody>
          </p:sp>
          <p:sp>
            <p:nvSpPr>
              <p:cNvPr id="15388" name="Text Box 29"/>
              <p:cNvSpPr txBox="1">
                <a:spLocks noChangeArrowheads="1"/>
              </p:cNvSpPr>
              <p:nvPr/>
            </p:nvSpPr>
            <p:spPr bwMode="auto">
              <a:xfrm>
                <a:off x="2544" y="2640"/>
                <a:ext cx="19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N</a:t>
                </a:r>
              </a:p>
            </p:txBody>
          </p:sp>
        </p:grpSp>
      </p:grpSp>
      <p:grpSp>
        <p:nvGrpSpPr>
          <p:cNvPr id="15364" name="Group 30"/>
          <p:cNvGrpSpPr>
            <a:grpSpLocks/>
          </p:cNvGrpSpPr>
          <p:nvPr/>
        </p:nvGrpSpPr>
        <p:grpSpPr bwMode="auto">
          <a:xfrm>
            <a:off x="533400" y="3276600"/>
            <a:ext cx="6781800" cy="685800"/>
            <a:chOff x="288" y="3360"/>
            <a:chExt cx="4272" cy="480"/>
          </a:xfrm>
        </p:grpSpPr>
        <p:sp>
          <p:nvSpPr>
            <p:cNvPr id="15370" name="Text Box 31"/>
            <p:cNvSpPr txBox="1">
              <a:spLocks noChangeArrowheads="1"/>
            </p:cNvSpPr>
            <p:nvPr/>
          </p:nvSpPr>
          <p:spPr bwMode="auto">
            <a:xfrm>
              <a:off x="288" y="3360"/>
              <a:ext cx="2064"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8925" indent="-2889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dirty="0">
                  <a:solidFill>
                    <a:srgbClr val="FFFF00"/>
                  </a:solidFill>
                  <a:latin typeface="Verdana" pitchFamily="34" charset="0"/>
                  <a:sym typeface="Symbol" pitchFamily="18" charset="2"/>
                </a:rPr>
                <a:t>Area of trapezium ABML</a:t>
              </a:r>
              <a:endParaRPr lang="en-US" sz="2000" dirty="0">
                <a:solidFill>
                  <a:srgbClr val="FFFF00"/>
                </a:solidFill>
                <a:latin typeface="Verdana" pitchFamily="34" charset="0"/>
              </a:endParaRPr>
            </a:p>
          </p:txBody>
        </p:sp>
        <p:sp>
          <p:nvSpPr>
            <p:cNvPr id="15371" name="Text Box 32"/>
            <p:cNvSpPr txBox="1">
              <a:spLocks noChangeArrowheads="1"/>
            </p:cNvSpPr>
            <p:nvPr/>
          </p:nvSpPr>
          <p:spPr bwMode="auto">
            <a:xfrm>
              <a:off x="2304" y="3360"/>
              <a:ext cx="2256"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8925" indent="-2889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dirty="0">
                  <a:solidFill>
                    <a:srgbClr val="FFFF00"/>
                  </a:solidFill>
                  <a:latin typeface="Verdana" pitchFamily="34" charset="0"/>
                  <a:sym typeface="Symbol" pitchFamily="18" charset="2"/>
                </a:rPr>
                <a:t>+ Area of trapezium ALNC</a:t>
              </a:r>
              <a:endParaRPr lang="en-US" sz="2000" dirty="0">
                <a:solidFill>
                  <a:srgbClr val="FFFF00"/>
                </a:solidFill>
                <a:latin typeface="Verdana" pitchFamily="34" charset="0"/>
              </a:endParaRPr>
            </a:p>
          </p:txBody>
        </p:sp>
        <p:sp>
          <p:nvSpPr>
            <p:cNvPr id="15372" name="Text Box 33"/>
            <p:cNvSpPr txBox="1">
              <a:spLocks noChangeArrowheads="1"/>
            </p:cNvSpPr>
            <p:nvPr/>
          </p:nvSpPr>
          <p:spPr bwMode="auto">
            <a:xfrm>
              <a:off x="288" y="3552"/>
              <a:ext cx="225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8925" indent="-2889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dirty="0">
                  <a:solidFill>
                    <a:srgbClr val="FFFF00"/>
                  </a:solidFill>
                  <a:latin typeface="Verdana" pitchFamily="34" charset="0"/>
                  <a:sym typeface="Symbol" pitchFamily="18" charset="2"/>
                </a:rPr>
                <a:t>- Area of trapezium BMNC</a:t>
              </a:r>
              <a:endParaRPr lang="en-US" sz="2000" dirty="0">
                <a:solidFill>
                  <a:srgbClr val="FFFF00"/>
                </a:solidFill>
                <a:latin typeface="Verdana" pitchFamily="34" charset="0"/>
              </a:endParaRPr>
            </a:p>
          </p:txBody>
        </p:sp>
      </p:grpSp>
      <p:graphicFrame>
        <p:nvGraphicFramePr>
          <p:cNvPr id="198690" name="Object 34"/>
          <p:cNvGraphicFramePr>
            <a:graphicFrameLocks noChangeAspect="1"/>
          </p:cNvGraphicFramePr>
          <p:nvPr/>
        </p:nvGraphicFramePr>
        <p:xfrm>
          <a:off x="533400" y="3886200"/>
          <a:ext cx="6807200" cy="622300"/>
        </p:xfrm>
        <a:graphic>
          <a:graphicData uri="http://schemas.openxmlformats.org/presentationml/2006/ole">
            <p:oleObj spid="_x0000_s15486" name="Equation" r:id="rId3" imgW="6807200" imgH="622300" progId="">
              <p:embed/>
            </p:oleObj>
          </a:graphicData>
        </a:graphic>
      </p:graphicFrame>
      <p:graphicFrame>
        <p:nvGraphicFramePr>
          <p:cNvPr id="198691" name="Object 35"/>
          <p:cNvGraphicFramePr>
            <a:graphicFrameLocks noChangeAspect="1"/>
          </p:cNvGraphicFramePr>
          <p:nvPr/>
        </p:nvGraphicFramePr>
        <p:xfrm>
          <a:off x="533400" y="4495800"/>
          <a:ext cx="8026400" cy="622300"/>
        </p:xfrm>
        <a:graphic>
          <a:graphicData uri="http://schemas.openxmlformats.org/presentationml/2006/ole">
            <p:oleObj spid="_x0000_s15487" name="Equation" r:id="rId4" imgW="8026400" imgH="622300" progId="">
              <p:embed/>
            </p:oleObj>
          </a:graphicData>
        </a:graphic>
      </p:graphicFrame>
      <p:graphicFrame>
        <p:nvGraphicFramePr>
          <p:cNvPr id="198692" name="Object 36"/>
          <p:cNvGraphicFramePr>
            <a:graphicFrameLocks noChangeAspect="1"/>
          </p:cNvGraphicFramePr>
          <p:nvPr>
            <p:extLst>
              <p:ext uri="{D42A27DB-BD31-4B8C-83A1-F6EECF244321}">
                <p14:modId xmlns:p14="http://schemas.microsoft.com/office/powerpoint/2010/main" xmlns="" val="2400102934"/>
              </p:ext>
            </p:extLst>
          </p:nvPr>
        </p:nvGraphicFramePr>
        <p:xfrm>
          <a:off x="603250" y="5245100"/>
          <a:ext cx="1790700" cy="1155700"/>
        </p:xfrm>
        <a:graphic>
          <a:graphicData uri="http://schemas.openxmlformats.org/presentationml/2006/ole">
            <p:oleObj spid="_x0000_s15488" name="Equation" r:id="rId5" imgW="1762174" imgH="1124003" progId="">
              <p:embed/>
            </p:oleObj>
          </a:graphicData>
        </a:graphic>
      </p:graphicFrame>
      <p:sp>
        <p:nvSpPr>
          <p:cNvPr id="198693" name="Text Box 37"/>
          <p:cNvSpPr txBox="1">
            <a:spLocks noChangeArrowheads="1"/>
          </p:cNvSpPr>
          <p:nvPr/>
        </p:nvSpPr>
        <p:spPr bwMode="auto">
          <a:xfrm>
            <a:off x="2514600" y="5105400"/>
            <a:ext cx="624205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8925" indent="-2889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dirty="0">
                <a:solidFill>
                  <a:srgbClr val="7030A0"/>
                </a:solidFill>
                <a:latin typeface="Verdana" pitchFamily="34" charset="0"/>
              </a:rPr>
              <a:t>Sign of Area :	Points anticlockwise	</a:t>
            </a:r>
            <a:r>
              <a:rPr lang="en-US" sz="2000" dirty="0">
                <a:solidFill>
                  <a:srgbClr val="7030A0"/>
                </a:solidFill>
                <a:latin typeface="Verdana" pitchFamily="34" charset="0"/>
                <a:sym typeface="Wingdings" pitchFamily="2" charset="2"/>
              </a:rPr>
              <a:t> +</a:t>
            </a:r>
            <a:r>
              <a:rPr lang="en-US" sz="2000" dirty="0" err="1">
                <a:solidFill>
                  <a:srgbClr val="7030A0"/>
                </a:solidFill>
                <a:latin typeface="Verdana" pitchFamily="34" charset="0"/>
                <a:sym typeface="Wingdings" pitchFamily="2" charset="2"/>
              </a:rPr>
              <a:t>ve</a:t>
            </a:r>
            <a:endParaRPr lang="en-US" sz="2000" dirty="0">
              <a:solidFill>
                <a:srgbClr val="7030A0"/>
              </a:solidFill>
              <a:latin typeface="Verdana" pitchFamily="34" charset="0"/>
              <a:sym typeface="Wingdings" pitchFamily="2" charset="2"/>
            </a:endParaRPr>
          </a:p>
          <a:p>
            <a:pPr eaLnBrk="1" hangingPunct="1">
              <a:spcBef>
                <a:spcPct val="50000"/>
              </a:spcBef>
            </a:pPr>
            <a:r>
              <a:rPr lang="en-US" sz="2000" dirty="0">
                <a:solidFill>
                  <a:srgbClr val="7030A0"/>
                </a:solidFill>
                <a:latin typeface="Verdana" pitchFamily="34" charset="0"/>
                <a:sym typeface="Wingdings" pitchFamily="2" charset="2"/>
              </a:rPr>
              <a:t>			Points clockwise	 -</a:t>
            </a:r>
            <a:r>
              <a:rPr lang="en-US" sz="2000" dirty="0" err="1">
                <a:solidFill>
                  <a:srgbClr val="7030A0"/>
                </a:solidFill>
                <a:latin typeface="Verdana" pitchFamily="34" charset="0"/>
                <a:sym typeface="Wingdings" pitchFamily="2" charset="2"/>
              </a:rPr>
              <a:t>ve</a:t>
            </a:r>
            <a:endParaRPr lang="en-US" sz="2000" dirty="0">
              <a:solidFill>
                <a:srgbClr val="7030A0"/>
              </a:solidFill>
              <a:latin typeface="Verdana" pitchFamily="34" charset="0"/>
            </a:endParaRPr>
          </a:p>
        </p:txBody>
      </p:sp>
      <p:pic>
        <p:nvPicPr>
          <p:cNvPr id="198694" name="Picture 38" descr="D:\Program Files\Common Files\Microsoft Shared\Clipart\cagcat50\BD04924_.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90800" y="5334000"/>
            <a:ext cx="584200" cy="78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8690"/>
                                        </p:tgtEl>
                                        <p:attrNameLst>
                                          <p:attrName>style.visibility</p:attrName>
                                        </p:attrNameLst>
                                      </p:cBhvr>
                                      <p:to>
                                        <p:strVal val="visible"/>
                                      </p:to>
                                    </p:set>
                                    <p:anim calcmode="lin" valueType="num">
                                      <p:cBhvr additive="base">
                                        <p:cTn id="7" dur="500" fill="hold"/>
                                        <p:tgtEl>
                                          <p:spTgt spid="198690"/>
                                        </p:tgtEl>
                                        <p:attrNameLst>
                                          <p:attrName>ppt_x</p:attrName>
                                        </p:attrNameLst>
                                      </p:cBhvr>
                                      <p:tavLst>
                                        <p:tav tm="0">
                                          <p:val>
                                            <p:strVal val="0-#ppt_w/2"/>
                                          </p:val>
                                        </p:tav>
                                        <p:tav tm="100000">
                                          <p:val>
                                            <p:strVal val="#ppt_x"/>
                                          </p:val>
                                        </p:tav>
                                      </p:tavLst>
                                    </p:anim>
                                    <p:anim calcmode="lin" valueType="num">
                                      <p:cBhvr additive="base">
                                        <p:cTn id="8" dur="500" fill="hold"/>
                                        <p:tgtEl>
                                          <p:spTgt spid="1986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98691"/>
                                        </p:tgtEl>
                                        <p:attrNameLst>
                                          <p:attrName>style.visibility</p:attrName>
                                        </p:attrNameLst>
                                      </p:cBhvr>
                                      <p:to>
                                        <p:strVal val="visible"/>
                                      </p:to>
                                    </p:set>
                                    <p:anim calcmode="lin" valueType="num">
                                      <p:cBhvr additive="base">
                                        <p:cTn id="13" dur="500" fill="hold"/>
                                        <p:tgtEl>
                                          <p:spTgt spid="198691"/>
                                        </p:tgtEl>
                                        <p:attrNameLst>
                                          <p:attrName>ppt_x</p:attrName>
                                        </p:attrNameLst>
                                      </p:cBhvr>
                                      <p:tavLst>
                                        <p:tav tm="0">
                                          <p:val>
                                            <p:strVal val="0-#ppt_w/2"/>
                                          </p:val>
                                        </p:tav>
                                        <p:tav tm="100000">
                                          <p:val>
                                            <p:strVal val="#ppt_x"/>
                                          </p:val>
                                        </p:tav>
                                      </p:tavLst>
                                    </p:anim>
                                    <p:anim calcmode="lin" valueType="num">
                                      <p:cBhvr additive="base">
                                        <p:cTn id="14" dur="500" fill="hold"/>
                                        <p:tgtEl>
                                          <p:spTgt spid="19869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98692"/>
                                        </p:tgtEl>
                                        <p:attrNameLst>
                                          <p:attrName>style.visibility</p:attrName>
                                        </p:attrNameLst>
                                      </p:cBhvr>
                                      <p:to>
                                        <p:strVal val="visible"/>
                                      </p:to>
                                    </p:set>
                                    <p:anim calcmode="lin" valueType="num">
                                      <p:cBhvr additive="base">
                                        <p:cTn id="19" dur="500" fill="hold"/>
                                        <p:tgtEl>
                                          <p:spTgt spid="198692"/>
                                        </p:tgtEl>
                                        <p:attrNameLst>
                                          <p:attrName>ppt_x</p:attrName>
                                        </p:attrNameLst>
                                      </p:cBhvr>
                                      <p:tavLst>
                                        <p:tav tm="0">
                                          <p:val>
                                            <p:strVal val="0-#ppt_w/2"/>
                                          </p:val>
                                        </p:tav>
                                        <p:tav tm="100000">
                                          <p:val>
                                            <p:strVal val="#ppt_x"/>
                                          </p:val>
                                        </p:tav>
                                      </p:tavLst>
                                    </p:anim>
                                    <p:anim calcmode="lin" valueType="num">
                                      <p:cBhvr additive="base">
                                        <p:cTn id="20" dur="500" fill="hold"/>
                                        <p:tgtEl>
                                          <p:spTgt spid="19869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98694"/>
                                        </p:tgtEl>
                                        <p:attrNameLst>
                                          <p:attrName>style.visibility</p:attrName>
                                        </p:attrNameLst>
                                      </p:cBhvr>
                                      <p:to>
                                        <p:strVal val="visible"/>
                                      </p:to>
                                    </p:set>
                                    <p:anim calcmode="lin" valueType="num">
                                      <p:cBhvr>
                                        <p:cTn id="25" dur="500" fill="hold"/>
                                        <p:tgtEl>
                                          <p:spTgt spid="198694"/>
                                        </p:tgtEl>
                                        <p:attrNameLst>
                                          <p:attrName>ppt_w</p:attrName>
                                        </p:attrNameLst>
                                      </p:cBhvr>
                                      <p:tavLst>
                                        <p:tav tm="0">
                                          <p:val>
                                            <p:fltVal val="0"/>
                                          </p:val>
                                        </p:tav>
                                        <p:tav tm="100000">
                                          <p:val>
                                            <p:strVal val="#ppt_w"/>
                                          </p:val>
                                        </p:tav>
                                      </p:tavLst>
                                    </p:anim>
                                    <p:anim calcmode="lin" valueType="num">
                                      <p:cBhvr>
                                        <p:cTn id="26" dur="500" fill="hold"/>
                                        <p:tgtEl>
                                          <p:spTgt spid="19869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8693">
                                            <p:txEl>
                                              <p:pRg st="0" end="0"/>
                                            </p:txEl>
                                          </p:spTgt>
                                        </p:tgtEl>
                                        <p:attrNameLst>
                                          <p:attrName>style.visibility</p:attrName>
                                        </p:attrNameLst>
                                      </p:cBhvr>
                                      <p:to>
                                        <p:strVal val="visible"/>
                                      </p:to>
                                    </p:set>
                                    <p:anim calcmode="lin" valueType="num">
                                      <p:cBhvr additive="base">
                                        <p:cTn id="31" dur="500" fill="hold"/>
                                        <p:tgtEl>
                                          <p:spTgt spid="198693">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86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8693">
                                            <p:txEl>
                                              <p:pRg st="1" end="1"/>
                                            </p:txEl>
                                          </p:spTgt>
                                        </p:tgtEl>
                                        <p:attrNameLst>
                                          <p:attrName>style.visibility</p:attrName>
                                        </p:attrNameLst>
                                      </p:cBhvr>
                                      <p:to>
                                        <p:strVal val="visible"/>
                                      </p:to>
                                    </p:set>
                                    <p:anim calcmode="lin" valueType="num">
                                      <p:cBhvr additive="base">
                                        <p:cTn id="37" dur="500" fill="hold"/>
                                        <p:tgtEl>
                                          <p:spTgt spid="198693">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869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9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381000"/>
            <a:ext cx="8763000" cy="838200"/>
          </a:xfrm>
        </p:spPr>
        <p:txBody>
          <a:bodyPr/>
          <a:lstStyle/>
          <a:p>
            <a:pPr eaLnBrk="1" hangingPunct="1"/>
            <a:r>
              <a:rPr lang="en-US" sz="3600" dirty="0" smtClean="0">
                <a:solidFill>
                  <a:srgbClr val="92D050"/>
                </a:solidFill>
                <a:latin typeface="Bodoni MT Black" pitchFamily="18" charset="0"/>
              </a:rPr>
              <a:t>Section Formula – Internal Division</a:t>
            </a:r>
          </a:p>
        </p:txBody>
      </p:sp>
      <p:grpSp>
        <p:nvGrpSpPr>
          <p:cNvPr id="19459" name="Group 3"/>
          <p:cNvGrpSpPr>
            <a:grpSpLocks/>
          </p:cNvGrpSpPr>
          <p:nvPr/>
        </p:nvGrpSpPr>
        <p:grpSpPr bwMode="auto">
          <a:xfrm>
            <a:off x="457200" y="1447800"/>
            <a:ext cx="4419600" cy="3505200"/>
            <a:chOff x="288" y="912"/>
            <a:chExt cx="2784" cy="2208"/>
          </a:xfrm>
        </p:grpSpPr>
        <p:sp>
          <p:nvSpPr>
            <p:cNvPr id="19475" name="Line 4"/>
            <p:cNvSpPr>
              <a:spLocks noChangeShapeType="1"/>
            </p:cNvSpPr>
            <p:nvPr/>
          </p:nvSpPr>
          <p:spPr bwMode="auto">
            <a:xfrm flipV="1">
              <a:off x="1119" y="1299"/>
              <a:ext cx="1214" cy="911"/>
            </a:xfrm>
            <a:prstGeom prst="line">
              <a:avLst/>
            </a:prstGeom>
            <a:ln>
              <a:solidFill>
                <a:srgbClr val="FF0000"/>
              </a:solidFill>
              <a:headEnd type="none" w="lg" len="lg"/>
              <a:tailEnd type="none" w="lg" len="lg"/>
            </a:ln>
            <a:extLst/>
          </p:spPr>
          <p:style>
            <a:lnRef idx="1">
              <a:schemeClr val="accent6"/>
            </a:lnRef>
            <a:fillRef idx="0">
              <a:schemeClr val="accent6"/>
            </a:fillRef>
            <a:effectRef idx="0">
              <a:schemeClr val="accent6"/>
            </a:effectRef>
            <a:fontRef idx="minor">
              <a:schemeClr val="tx1"/>
            </a:fontRef>
          </p:style>
          <p:txBody>
            <a:bodyPr wrap="none"/>
            <a:lstStyle/>
            <a:p>
              <a:endParaRPr lang="en-US"/>
            </a:p>
          </p:txBody>
        </p:sp>
        <p:grpSp>
          <p:nvGrpSpPr>
            <p:cNvPr id="19476" name="Group 5"/>
            <p:cNvGrpSpPr>
              <a:grpSpLocks/>
            </p:cNvGrpSpPr>
            <p:nvPr/>
          </p:nvGrpSpPr>
          <p:grpSpPr bwMode="auto">
            <a:xfrm>
              <a:off x="798" y="1980"/>
              <a:ext cx="588" cy="259"/>
              <a:chOff x="912" y="2352"/>
              <a:chExt cx="720" cy="348"/>
            </a:xfrm>
          </p:grpSpPr>
          <p:sp>
            <p:nvSpPr>
              <p:cNvPr id="19492" name="Oval 6"/>
              <p:cNvSpPr>
                <a:spLocks noChangeArrowheads="1"/>
              </p:cNvSpPr>
              <p:nvPr/>
            </p:nvSpPr>
            <p:spPr bwMode="auto">
              <a:xfrm>
                <a:off x="1274" y="2605"/>
                <a:ext cx="65" cy="95"/>
              </a:xfrm>
              <a:prstGeom prst="ellipse">
                <a:avLst/>
              </a:prstGeom>
              <a:solidFill>
                <a:srgbClr val="000000"/>
              </a:solidFill>
              <a:ln w="9525">
                <a:solidFill>
                  <a:schemeClr val="tx1"/>
                </a:solidFill>
                <a:round/>
                <a:headEnd type="none" w="lg" len="lg"/>
                <a:tailEnd type="none" w="lg" len="lg"/>
              </a:ln>
            </p:spPr>
            <p:txBody>
              <a:bodyPr wrap="none" anchor="ctr"/>
              <a:lstStyle/>
              <a:p>
                <a:endParaRPr lang="en-US"/>
              </a:p>
            </p:txBody>
          </p:sp>
          <p:sp>
            <p:nvSpPr>
              <p:cNvPr id="19493" name="Text Box 7"/>
              <p:cNvSpPr txBox="1">
                <a:spLocks noChangeArrowheads="1"/>
              </p:cNvSpPr>
              <p:nvPr/>
            </p:nvSpPr>
            <p:spPr bwMode="auto">
              <a:xfrm rot="-2146906">
                <a:off x="912" y="2352"/>
                <a:ext cx="72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wrap="none"/>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A(x</a:t>
                </a:r>
                <a:r>
                  <a:rPr lang="en-US" sz="1800" baseline="-25000">
                    <a:latin typeface="Verdana" pitchFamily="34" charset="0"/>
                  </a:rPr>
                  <a:t>1</a:t>
                </a:r>
                <a:r>
                  <a:rPr lang="en-US" sz="1800">
                    <a:latin typeface="Verdana" pitchFamily="34" charset="0"/>
                  </a:rPr>
                  <a:t>, y</a:t>
                </a:r>
                <a:r>
                  <a:rPr lang="en-US" sz="1800" baseline="-25000">
                    <a:latin typeface="Verdana" pitchFamily="34" charset="0"/>
                  </a:rPr>
                  <a:t>1</a:t>
                </a:r>
                <a:r>
                  <a:rPr lang="en-US" sz="1800">
                    <a:latin typeface="Verdana" pitchFamily="34" charset="0"/>
                  </a:rPr>
                  <a:t>)</a:t>
                </a:r>
              </a:p>
            </p:txBody>
          </p:sp>
        </p:grpSp>
        <p:sp>
          <p:nvSpPr>
            <p:cNvPr id="19477" name="Oval 8"/>
            <p:cNvSpPr>
              <a:spLocks noChangeArrowheads="1"/>
            </p:cNvSpPr>
            <p:nvPr/>
          </p:nvSpPr>
          <p:spPr bwMode="auto">
            <a:xfrm>
              <a:off x="2306" y="1275"/>
              <a:ext cx="52" cy="70"/>
            </a:xfrm>
            <a:prstGeom prst="ellipse">
              <a:avLst/>
            </a:prstGeom>
            <a:solidFill>
              <a:srgbClr val="000000"/>
            </a:solidFill>
            <a:ln w="9525">
              <a:solidFill>
                <a:schemeClr val="tx1"/>
              </a:solidFill>
              <a:round/>
              <a:headEnd type="none" w="lg" len="lg"/>
              <a:tailEnd type="none" w="lg" len="lg"/>
            </a:ln>
          </p:spPr>
          <p:txBody>
            <a:bodyPr wrap="none" anchor="ctr"/>
            <a:lstStyle/>
            <a:p>
              <a:endParaRPr lang="en-US"/>
            </a:p>
          </p:txBody>
        </p:sp>
        <p:sp>
          <p:nvSpPr>
            <p:cNvPr id="19478" name="Text Box 9"/>
            <p:cNvSpPr txBox="1">
              <a:spLocks noChangeArrowheads="1"/>
            </p:cNvSpPr>
            <p:nvPr/>
          </p:nvSpPr>
          <p:spPr bwMode="auto">
            <a:xfrm rot="-2146906">
              <a:off x="1896" y="1161"/>
              <a:ext cx="588" cy="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wrap="none"/>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B(x</a:t>
              </a:r>
              <a:r>
                <a:rPr lang="en-US" sz="1800" baseline="-25000">
                  <a:latin typeface="Verdana" pitchFamily="34" charset="0"/>
                </a:rPr>
                <a:t>2</a:t>
              </a:r>
              <a:r>
                <a:rPr lang="en-US" sz="1800">
                  <a:latin typeface="Verdana" pitchFamily="34" charset="0"/>
                </a:rPr>
                <a:t>, y</a:t>
              </a:r>
              <a:r>
                <a:rPr lang="en-US" sz="1800" baseline="-25000">
                  <a:latin typeface="Verdana" pitchFamily="34" charset="0"/>
                </a:rPr>
                <a:t>2</a:t>
              </a:r>
              <a:r>
                <a:rPr lang="en-US" sz="1800">
                  <a:latin typeface="Verdana" pitchFamily="34" charset="0"/>
                </a:rPr>
                <a:t>)</a:t>
              </a:r>
            </a:p>
          </p:txBody>
        </p:sp>
        <p:grpSp>
          <p:nvGrpSpPr>
            <p:cNvPr id="19479" name="Group 10"/>
            <p:cNvGrpSpPr>
              <a:grpSpLocks/>
            </p:cNvGrpSpPr>
            <p:nvPr/>
          </p:nvGrpSpPr>
          <p:grpSpPr bwMode="auto">
            <a:xfrm>
              <a:off x="288" y="912"/>
              <a:ext cx="2784" cy="2208"/>
              <a:chOff x="288" y="912"/>
              <a:chExt cx="3408" cy="2976"/>
            </a:xfrm>
          </p:grpSpPr>
          <p:sp>
            <p:nvSpPr>
              <p:cNvPr id="19485" name="Line 11"/>
              <p:cNvSpPr>
                <a:spLocks noChangeShapeType="1"/>
              </p:cNvSpPr>
              <p:nvPr/>
            </p:nvSpPr>
            <p:spPr bwMode="auto">
              <a:xfrm>
                <a:off x="722" y="958"/>
                <a:ext cx="0" cy="2834"/>
              </a:xfrm>
              <a:prstGeom prst="line">
                <a:avLst/>
              </a:prstGeom>
              <a:ln>
                <a:solidFill>
                  <a:srgbClr val="FF0000"/>
                </a:solidFill>
                <a:headEnd type="stealth" w="lg" len="lg"/>
                <a:tailEnd type="stealth" w="lg" len="lg"/>
              </a:ln>
              <a:ex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9486" name="Line 12"/>
              <p:cNvSpPr>
                <a:spLocks noChangeShapeType="1"/>
              </p:cNvSpPr>
              <p:nvPr/>
            </p:nvSpPr>
            <p:spPr bwMode="auto">
              <a:xfrm>
                <a:off x="336" y="3229"/>
                <a:ext cx="3360" cy="0"/>
              </a:xfrm>
              <a:prstGeom prst="line">
                <a:avLst/>
              </a:prstGeom>
              <a:ln>
                <a:solidFill>
                  <a:srgbClr val="FF0000"/>
                </a:solidFill>
                <a:headEnd type="stealth" w="lg" len="lg"/>
                <a:tailEnd type="stealth" w="lg" len="lg"/>
              </a:ln>
              <a:ex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9487" name="Text Box 13"/>
              <p:cNvSpPr txBox="1">
                <a:spLocks noChangeArrowheads="1"/>
              </p:cNvSpPr>
              <p:nvPr/>
            </p:nvSpPr>
            <p:spPr bwMode="auto">
              <a:xfrm>
                <a:off x="3456"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X</a:t>
                </a:r>
                <a:endParaRPr lang="en-US" sz="1800" baseline="-25000">
                  <a:latin typeface="Verdana" pitchFamily="34" charset="0"/>
                </a:endParaRPr>
              </a:p>
            </p:txBody>
          </p:sp>
          <p:sp>
            <p:nvSpPr>
              <p:cNvPr id="19488" name="Text Box 14"/>
              <p:cNvSpPr txBox="1">
                <a:spLocks noChangeArrowheads="1"/>
              </p:cNvSpPr>
              <p:nvPr/>
            </p:nvSpPr>
            <p:spPr bwMode="auto">
              <a:xfrm>
                <a:off x="288"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X’</a:t>
                </a:r>
                <a:endParaRPr lang="en-US" sz="1800" baseline="-25000">
                  <a:latin typeface="Verdana" pitchFamily="34" charset="0"/>
                </a:endParaRPr>
              </a:p>
            </p:txBody>
          </p:sp>
          <p:sp>
            <p:nvSpPr>
              <p:cNvPr id="19489" name="Text Box 15"/>
              <p:cNvSpPr txBox="1">
                <a:spLocks noChangeArrowheads="1"/>
              </p:cNvSpPr>
              <p:nvPr/>
            </p:nvSpPr>
            <p:spPr bwMode="auto">
              <a:xfrm>
                <a:off x="480" y="3648"/>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Y’</a:t>
                </a:r>
                <a:endParaRPr lang="en-US" sz="1800" baseline="-25000">
                  <a:latin typeface="Verdana" pitchFamily="34" charset="0"/>
                </a:endParaRPr>
              </a:p>
            </p:txBody>
          </p:sp>
          <p:sp>
            <p:nvSpPr>
              <p:cNvPr id="19490" name="Text Box 16"/>
              <p:cNvSpPr txBox="1">
                <a:spLocks noChangeArrowheads="1"/>
              </p:cNvSpPr>
              <p:nvPr/>
            </p:nvSpPr>
            <p:spPr bwMode="auto">
              <a:xfrm>
                <a:off x="480" y="3216"/>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O</a:t>
                </a:r>
                <a:endParaRPr lang="en-US" sz="1800" baseline="-25000">
                  <a:latin typeface="Verdana" pitchFamily="34" charset="0"/>
                </a:endParaRPr>
              </a:p>
            </p:txBody>
          </p:sp>
          <p:sp>
            <p:nvSpPr>
              <p:cNvPr id="19491" name="Text Box 17"/>
              <p:cNvSpPr txBox="1">
                <a:spLocks noChangeArrowheads="1"/>
              </p:cNvSpPr>
              <p:nvPr/>
            </p:nvSpPr>
            <p:spPr bwMode="auto">
              <a:xfrm>
                <a:off x="528" y="912"/>
                <a:ext cx="24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lIns="90000" tIns="46800" rIns="90000" bIns="4680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Y</a:t>
                </a:r>
                <a:endParaRPr lang="en-US" sz="1800" baseline="-25000">
                  <a:latin typeface="Verdana" pitchFamily="34" charset="0"/>
                </a:endParaRPr>
              </a:p>
            </p:txBody>
          </p:sp>
        </p:grpSp>
        <p:sp>
          <p:nvSpPr>
            <p:cNvPr id="19480" name="Oval 18"/>
            <p:cNvSpPr>
              <a:spLocks noChangeArrowheads="1"/>
            </p:cNvSpPr>
            <p:nvPr/>
          </p:nvSpPr>
          <p:spPr bwMode="auto">
            <a:xfrm>
              <a:off x="1815" y="1632"/>
              <a:ext cx="52" cy="70"/>
            </a:xfrm>
            <a:prstGeom prst="ellipse">
              <a:avLst/>
            </a:prstGeom>
            <a:solidFill>
              <a:srgbClr val="000000"/>
            </a:solidFill>
            <a:ln w="9525">
              <a:solidFill>
                <a:schemeClr val="tx1"/>
              </a:solidFill>
              <a:round/>
              <a:headEnd type="none" w="lg" len="lg"/>
              <a:tailEnd type="none" w="lg" len="lg"/>
            </a:ln>
          </p:spPr>
          <p:txBody>
            <a:bodyPr wrap="none" anchor="ctr"/>
            <a:lstStyle/>
            <a:p>
              <a:endParaRPr lang="en-US"/>
            </a:p>
          </p:txBody>
        </p:sp>
        <p:sp>
          <p:nvSpPr>
            <p:cNvPr id="19481" name="Text Box 19"/>
            <p:cNvSpPr txBox="1">
              <a:spLocks noChangeArrowheads="1"/>
            </p:cNvSpPr>
            <p:nvPr/>
          </p:nvSpPr>
          <p:spPr bwMode="auto">
            <a:xfrm rot="-2146906">
              <a:off x="1440" y="1488"/>
              <a:ext cx="588" cy="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wrap="none"/>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P(x, y)</a:t>
              </a:r>
            </a:p>
          </p:txBody>
        </p:sp>
        <p:sp>
          <p:nvSpPr>
            <p:cNvPr id="19482" name="Text Box 20"/>
            <p:cNvSpPr txBox="1">
              <a:spLocks noChangeArrowheads="1"/>
            </p:cNvSpPr>
            <p:nvPr/>
          </p:nvSpPr>
          <p:spPr bwMode="auto">
            <a:xfrm rot="-2146906">
              <a:off x="1392" y="1872"/>
              <a:ext cx="266"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m</a:t>
              </a:r>
            </a:p>
          </p:txBody>
        </p:sp>
        <p:sp>
          <p:nvSpPr>
            <p:cNvPr id="19483" name="Text Box 21"/>
            <p:cNvSpPr txBox="1">
              <a:spLocks noChangeArrowheads="1"/>
            </p:cNvSpPr>
            <p:nvPr/>
          </p:nvSpPr>
          <p:spPr bwMode="auto">
            <a:xfrm rot="-2146906">
              <a:off x="1968" y="1440"/>
              <a:ext cx="266"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n</a:t>
              </a:r>
            </a:p>
          </p:txBody>
        </p:sp>
        <p:sp>
          <p:nvSpPr>
            <p:cNvPr id="19484" name="Text Box 22"/>
            <p:cNvSpPr txBox="1">
              <a:spLocks noChangeArrowheads="1"/>
            </p:cNvSpPr>
            <p:nvPr/>
          </p:nvSpPr>
          <p:spPr bwMode="auto">
            <a:xfrm rot="-2146906">
              <a:off x="1776" y="1584"/>
              <a:ext cx="266"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a:latin typeface="Verdana" pitchFamily="34" charset="0"/>
                </a:rPr>
                <a:t>:</a:t>
              </a:r>
            </a:p>
          </p:txBody>
        </p:sp>
      </p:grpSp>
      <p:sp>
        <p:nvSpPr>
          <p:cNvPr id="206871" name="Line 23"/>
          <p:cNvSpPr>
            <a:spLocks noChangeShapeType="1"/>
          </p:cNvSpPr>
          <p:nvPr/>
        </p:nvSpPr>
        <p:spPr bwMode="auto">
          <a:xfrm>
            <a:off x="1752600" y="3505200"/>
            <a:ext cx="0" cy="685800"/>
          </a:xfrm>
          <a:prstGeom prst="line">
            <a:avLst/>
          </a:prstGeom>
          <a:ln>
            <a:solidFill>
              <a:srgbClr val="FFFF00"/>
            </a:solidFill>
            <a:headEnd/>
            <a:tailEnd/>
          </a:ln>
          <a:extLst/>
        </p:spPr>
        <p:style>
          <a:lnRef idx="1">
            <a:schemeClr val="accent6"/>
          </a:lnRef>
          <a:fillRef idx="0">
            <a:schemeClr val="accent6"/>
          </a:fillRef>
          <a:effectRef idx="0">
            <a:schemeClr val="accent6"/>
          </a:effectRef>
          <a:fontRef idx="minor">
            <a:schemeClr val="tx1"/>
          </a:fontRef>
        </p:style>
        <p:txBody>
          <a:bodyPr wrap="none"/>
          <a:lstStyle/>
          <a:p>
            <a:endParaRPr lang="en-US"/>
          </a:p>
        </p:txBody>
      </p:sp>
      <p:sp>
        <p:nvSpPr>
          <p:cNvPr id="206872" name="Line 24"/>
          <p:cNvSpPr>
            <a:spLocks noChangeShapeType="1"/>
          </p:cNvSpPr>
          <p:nvPr/>
        </p:nvSpPr>
        <p:spPr bwMode="auto">
          <a:xfrm>
            <a:off x="2895600" y="2667000"/>
            <a:ext cx="0" cy="1524000"/>
          </a:xfrm>
          <a:prstGeom prst="line">
            <a:avLst/>
          </a:prstGeom>
          <a:ln>
            <a:solidFill>
              <a:srgbClr val="FFFF00"/>
            </a:solidFill>
            <a:headEnd/>
            <a:tailEnd/>
          </a:ln>
          <a:extLst/>
        </p:spPr>
        <p:style>
          <a:lnRef idx="1">
            <a:schemeClr val="accent6"/>
          </a:lnRef>
          <a:fillRef idx="0">
            <a:schemeClr val="accent6"/>
          </a:fillRef>
          <a:effectRef idx="0">
            <a:schemeClr val="accent6"/>
          </a:effectRef>
          <a:fontRef idx="minor">
            <a:schemeClr val="tx1"/>
          </a:fontRef>
        </p:style>
        <p:txBody>
          <a:bodyPr wrap="none"/>
          <a:lstStyle/>
          <a:p>
            <a:endParaRPr lang="en-US"/>
          </a:p>
        </p:txBody>
      </p:sp>
      <p:sp>
        <p:nvSpPr>
          <p:cNvPr id="206873" name="Line 25"/>
          <p:cNvSpPr>
            <a:spLocks noChangeShapeType="1"/>
          </p:cNvSpPr>
          <p:nvPr/>
        </p:nvSpPr>
        <p:spPr bwMode="auto">
          <a:xfrm>
            <a:off x="3733800" y="2057400"/>
            <a:ext cx="0" cy="2133600"/>
          </a:xfrm>
          <a:prstGeom prst="line">
            <a:avLst/>
          </a:prstGeom>
          <a:ln>
            <a:solidFill>
              <a:srgbClr val="FFFF00"/>
            </a:solidFill>
            <a:headEnd/>
            <a:tailEnd/>
          </a:ln>
          <a:extLst/>
        </p:spPr>
        <p:style>
          <a:lnRef idx="1">
            <a:schemeClr val="accent6"/>
          </a:lnRef>
          <a:fillRef idx="0">
            <a:schemeClr val="accent6"/>
          </a:fillRef>
          <a:effectRef idx="0">
            <a:schemeClr val="accent6"/>
          </a:effectRef>
          <a:fontRef idx="minor">
            <a:schemeClr val="tx1"/>
          </a:fontRef>
        </p:style>
        <p:txBody>
          <a:bodyPr wrap="none"/>
          <a:lstStyle/>
          <a:p>
            <a:endParaRPr lang="en-US"/>
          </a:p>
        </p:txBody>
      </p:sp>
      <p:sp>
        <p:nvSpPr>
          <p:cNvPr id="206874" name="Line 26"/>
          <p:cNvSpPr>
            <a:spLocks noChangeShapeType="1"/>
          </p:cNvSpPr>
          <p:nvPr/>
        </p:nvSpPr>
        <p:spPr bwMode="auto">
          <a:xfrm>
            <a:off x="1752600" y="3505200"/>
            <a:ext cx="1143000" cy="0"/>
          </a:xfrm>
          <a:prstGeom prst="line">
            <a:avLst/>
          </a:prstGeom>
          <a:ln>
            <a:solidFill>
              <a:srgbClr val="7030A0"/>
            </a:solidFill>
            <a:headEnd/>
            <a:tailEnd/>
          </a:ln>
          <a:extLst/>
        </p:spPr>
        <p:style>
          <a:lnRef idx="1">
            <a:schemeClr val="dk1"/>
          </a:lnRef>
          <a:fillRef idx="0">
            <a:schemeClr val="dk1"/>
          </a:fillRef>
          <a:effectRef idx="0">
            <a:schemeClr val="dk1"/>
          </a:effectRef>
          <a:fontRef idx="minor">
            <a:schemeClr val="tx1"/>
          </a:fontRef>
        </p:style>
        <p:txBody>
          <a:bodyPr wrap="none"/>
          <a:lstStyle/>
          <a:p>
            <a:endParaRPr lang="en-US"/>
          </a:p>
        </p:txBody>
      </p:sp>
      <p:sp>
        <p:nvSpPr>
          <p:cNvPr id="206875" name="Line 27"/>
          <p:cNvSpPr>
            <a:spLocks noChangeShapeType="1"/>
          </p:cNvSpPr>
          <p:nvPr/>
        </p:nvSpPr>
        <p:spPr bwMode="auto">
          <a:xfrm>
            <a:off x="2895600" y="2667000"/>
            <a:ext cx="838200" cy="0"/>
          </a:xfrm>
          <a:prstGeom prst="line">
            <a:avLst/>
          </a:prstGeom>
          <a:ln>
            <a:solidFill>
              <a:srgbClr val="7030A0"/>
            </a:solidFill>
            <a:headEnd/>
            <a:tailEnd/>
          </a:ln>
          <a:extLst/>
        </p:spPr>
        <p:style>
          <a:lnRef idx="1">
            <a:schemeClr val="dk1"/>
          </a:lnRef>
          <a:fillRef idx="0">
            <a:schemeClr val="dk1"/>
          </a:fillRef>
          <a:effectRef idx="0">
            <a:schemeClr val="dk1"/>
          </a:effectRef>
          <a:fontRef idx="minor">
            <a:schemeClr val="tx1"/>
          </a:fontRef>
        </p:style>
        <p:txBody>
          <a:bodyPr wrap="none"/>
          <a:lstStyle/>
          <a:p>
            <a:endParaRPr lang="en-US"/>
          </a:p>
        </p:txBody>
      </p:sp>
      <p:grpSp>
        <p:nvGrpSpPr>
          <p:cNvPr id="5" name="Group 28"/>
          <p:cNvGrpSpPr>
            <a:grpSpLocks/>
          </p:cNvGrpSpPr>
          <p:nvPr/>
        </p:nvGrpSpPr>
        <p:grpSpPr bwMode="auto">
          <a:xfrm>
            <a:off x="1600200" y="2514600"/>
            <a:ext cx="2438400" cy="2057400"/>
            <a:chOff x="1008" y="1584"/>
            <a:chExt cx="1536" cy="1296"/>
          </a:xfrm>
        </p:grpSpPr>
        <p:sp>
          <p:nvSpPr>
            <p:cNvPr id="19470" name="Text Box 29"/>
            <p:cNvSpPr txBox="1">
              <a:spLocks noChangeArrowheads="1"/>
            </p:cNvSpPr>
            <p:nvPr/>
          </p:nvSpPr>
          <p:spPr bwMode="auto">
            <a:xfrm>
              <a:off x="1008" y="2640"/>
              <a:ext cx="19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L</a:t>
              </a:r>
            </a:p>
          </p:txBody>
        </p:sp>
        <p:sp>
          <p:nvSpPr>
            <p:cNvPr id="19471" name="Text Box 30"/>
            <p:cNvSpPr txBox="1">
              <a:spLocks noChangeArrowheads="1"/>
            </p:cNvSpPr>
            <p:nvPr/>
          </p:nvSpPr>
          <p:spPr bwMode="auto">
            <a:xfrm>
              <a:off x="1728" y="2640"/>
              <a:ext cx="19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N</a:t>
              </a:r>
            </a:p>
          </p:txBody>
        </p:sp>
        <p:sp>
          <p:nvSpPr>
            <p:cNvPr id="19472" name="Text Box 31"/>
            <p:cNvSpPr txBox="1">
              <a:spLocks noChangeArrowheads="1"/>
            </p:cNvSpPr>
            <p:nvPr/>
          </p:nvSpPr>
          <p:spPr bwMode="auto">
            <a:xfrm>
              <a:off x="2256" y="2640"/>
              <a:ext cx="19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M</a:t>
              </a:r>
            </a:p>
          </p:txBody>
        </p:sp>
        <p:sp>
          <p:nvSpPr>
            <p:cNvPr id="19473" name="Text Box 32"/>
            <p:cNvSpPr txBox="1">
              <a:spLocks noChangeArrowheads="1"/>
            </p:cNvSpPr>
            <p:nvPr/>
          </p:nvSpPr>
          <p:spPr bwMode="auto">
            <a:xfrm>
              <a:off x="1824" y="2112"/>
              <a:ext cx="19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H</a:t>
              </a:r>
            </a:p>
          </p:txBody>
        </p:sp>
        <p:sp>
          <p:nvSpPr>
            <p:cNvPr id="19474" name="Text Box 33"/>
            <p:cNvSpPr txBox="1">
              <a:spLocks noChangeArrowheads="1"/>
            </p:cNvSpPr>
            <p:nvPr/>
          </p:nvSpPr>
          <p:spPr bwMode="auto">
            <a:xfrm>
              <a:off x="2352" y="1584"/>
              <a:ext cx="19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latin typeface="Verdana" pitchFamily="34" charset="0"/>
                </a:rPr>
                <a:t>K</a:t>
              </a:r>
            </a:p>
          </p:txBody>
        </p:sp>
      </p:grpSp>
      <p:sp>
        <p:nvSpPr>
          <p:cNvPr id="206882" name="Text Box 34"/>
          <p:cNvSpPr txBox="1">
            <a:spLocks noChangeArrowheads="1"/>
          </p:cNvSpPr>
          <p:nvPr/>
        </p:nvSpPr>
        <p:spPr bwMode="auto">
          <a:xfrm>
            <a:off x="4565561" y="2741754"/>
            <a:ext cx="3858618" cy="779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8925" indent="-2889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solidFill>
                  <a:srgbClr val="FF0000"/>
                </a:solidFill>
                <a:latin typeface="Tekton Pro Ext" pitchFamily="34" charset="0"/>
              </a:rPr>
              <a:t>Clearly </a:t>
            </a:r>
            <a:r>
              <a:rPr lang="en-US" dirty="0">
                <a:solidFill>
                  <a:srgbClr val="FF0000"/>
                </a:solidFill>
                <a:latin typeface="Tekton Pro Ext" pitchFamily="34" charset="0"/>
                <a:sym typeface="Symbol" pitchFamily="18" charset="2"/>
              </a:rPr>
              <a:t>AHP ~ PKB</a:t>
            </a:r>
          </a:p>
        </p:txBody>
      </p:sp>
      <p:graphicFrame>
        <p:nvGraphicFramePr>
          <p:cNvPr id="206883" name="Object 35"/>
          <p:cNvGraphicFramePr>
            <a:graphicFrameLocks noChangeAspect="1"/>
          </p:cNvGraphicFramePr>
          <p:nvPr>
            <p:extLst>
              <p:ext uri="{D42A27DB-BD31-4B8C-83A1-F6EECF244321}">
                <p14:modId xmlns:p14="http://schemas.microsoft.com/office/powerpoint/2010/main" xmlns="" val="2204448130"/>
              </p:ext>
            </p:extLst>
          </p:nvPr>
        </p:nvGraphicFramePr>
        <p:xfrm>
          <a:off x="5029200" y="3581400"/>
          <a:ext cx="2057400" cy="622300"/>
        </p:xfrm>
        <a:graphic>
          <a:graphicData uri="http://schemas.openxmlformats.org/presentationml/2006/ole">
            <p:oleObj spid="_x0000_s19588" name="Equation" r:id="rId4" imgW="2057400" imgH="622300" progId="">
              <p:embed/>
            </p:oleObj>
          </a:graphicData>
        </a:graphic>
      </p:graphicFrame>
      <p:graphicFrame>
        <p:nvGraphicFramePr>
          <p:cNvPr id="206884" name="Object 36"/>
          <p:cNvGraphicFramePr>
            <a:graphicFrameLocks noChangeAspect="1"/>
          </p:cNvGraphicFramePr>
          <p:nvPr>
            <p:extLst>
              <p:ext uri="{D42A27DB-BD31-4B8C-83A1-F6EECF244321}">
                <p14:modId xmlns:p14="http://schemas.microsoft.com/office/powerpoint/2010/main" xmlns="" val="1330814369"/>
              </p:ext>
            </p:extLst>
          </p:nvPr>
        </p:nvGraphicFramePr>
        <p:xfrm>
          <a:off x="5135970" y="4381500"/>
          <a:ext cx="2717800" cy="711200"/>
        </p:xfrm>
        <a:graphic>
          <a:graphicData uri="http://schemas.openxmlformats.org/presentationml/2006/ole">
            <p:oleObj spid="_x0000_s19589" name="Equation" r:id="rId5" imgW="2717800" imgH="711200" progId="">
              <p:embed/>
            </p:oleObj>
          </a:graphicData>
        </a:graphic>
      </p:graphicFrame>
      <p:graphicFrame>
        <p:nvGraphicFramePr>
          <p:cNvPr id="206885" name="Object 37"/>
          <p:cNvGraphicFramePr>
            <a:graphicFrameLocks noChangeAspect="1"/>
          </p:cNvGraphicFramePr>
          <p:nvPr/>
        </p:nvGraphicFramePr>
        <p:xfrm>
          <a:off x="457200" y="5257800"/>
          <a:ext cx="4038600" cy="793750"/>
        </p:xfrm>
        <a:graphic>
          <a:graphicData uri="http://schemas.openxmlformats.org/presentationml/2006/ole">
            <p:oleObj spid="_x0000_s19590" name="Equation" r:id="rId6" imgW="3714656" imgH="704797" progId="">
              <p:embed/>
            </p:oleObj>
          </a:graphicData>
        </a:graphic>
      </p:graphicFrame>
      <p:pic>
        <p:nvPicPr>
          <p:cNvPr id="19509" name="Picture 53" descr="C:\Program Files\Microsoft Office\MEDIA\CAGCAT10\j0297707.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664501" y="5181600"/>
            <a:ext cx="1479499" cy="182057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6871"/>
                                        </p:tgtEl>
                                        <p:attrNameLst>
                                          <p:attrName>style.visibility</p:attrName>
                                        </p:attrNameLst>
                                      </p:cBhvr>
                                      <p:to>
                                        <p:strVal val="visible"/>
                                      </p:to>
                                    </p:set>
                                    <p:animEffect transition="in" filter="wipe(up)">
                                      <p:cBhvr>
                                        <p:cTn id="7" dur="500"/>
                                        <p:tgtEl>
                                          <p:spTgt spid="20687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6872"/>
                                        </p:tgtEl>
                                        <p:attrNameLst>
                                          <p:attrName>style.visibility</p:attrName>
                                        </p:attrNameLst>
                                      </p:cBhvr>
                                      <p:to>
                                        <p:strVal val="visible"/>
                                      </p:to>
                                    </p:set>
                                    <p:animEffect transition="in" filter="wipe(up)">
                                      <p:cBhvr>
                                        <p:cTn id="11" dur="500"/>
                                        <p:tgtEl>
                                          <p:spTgt spid="206872"/>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6873"/>
                                        </p:tgtEl>
                                        <p:attrNameLst>
                                          <p:attrName>style.visibility</p:attrName>
                                        </p:attrNameLst>
                                      </p:cBhvr>
                                      <p:to>
                                        <p:strVal val="visible"/>
                                      </p:to>
                                    </p:set>
                                    <p:animEffect transition="in" filter="wipe(up)">
                                      <p:cBhvr>
                                        <p:cTn id="15" dur="500"/>
                                        <p:tgtEl>
                                          <p:spTgt spid="206873"/>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6874"/>
                                        </p:tgtEl>
                                        <p:attrNameLst>
                                          <p:attrName>style.visibility</p:attrName>
                                        </p:attrNameLst>
                                      </p:cBhvr>
                                      <p:to>
                                        <p:strVal val="visible"/>
                                      </p:to>
                                    </p:set>
                                    <p:animEffect transition="in" filter="wipe(left)">
                                      <p:cBhvr>
                                        <p:cTn id="19" dur="500"/>
                                        <p:tgtEl>
                                          <p:spTgt spid="206874"/>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6875"/>
                                        </p:tgtEl>
                                        <p:attrNameLst>
                                          <p:attrName>style.visibility</p:attrName>
                                        </p:attrNameLst>
                                      </p:cBhvr>
                                      <p:to>
                                        <p:strVal val="visible"/>
                                      </p:to>
                                    </p:set>
                                    <p:animEffect transition="in" filter="wipe(left)">
                                      <p:cBhvr>
                                        <p:cTn id="23" dur="500"/>
                                        <p:tgtEl>
                                          <p:spTgt spid="206875"/>
                                        </p:tgtEl>
                                      </p:cBhvr>
                                    </p:animEffect>
                                  </p:childTnLst>
                                </p:cTn>
                              </p:par>
                            </p:childTnLst>
                          </p:cTn>
                        </p:par>
                        <p:par>
                          <p:cTn id="24" fill="hold" nodeType="afterGroup">
                            <p:stCondLst>
                              <p:cond delay="2500"/>
                            </p:stCondLst>
                            <p:childTnLst>
                              <p:par>
                                <p:cTn id="25" presetID="1" presetClass="entr" presetSubtype="0" fill="hold" nodeType="after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9459"/>
                                        </p:tgtEl>
                                        <p:attrNameLst>
                                          <p:attrName>style.visibility</p:attrName>
                                        </p:attrNameLst>
                                      </p:cBhvr>
                                      <p:to>
                                        <p:strVal val="visible"/>
                                      </p:to>
                                    </p:set>
                                    <p:animEffect transition="in" filter="fade">
                                      <p:cBhvr>
                                        <p:cTn id="31" dur="1000"/>
                                        <p:tgtEl>
                                          <p:spTgt spid="19459"/>
                                        </p:tgtEl>
                                      </p:cBhvr>
                                    </p:animEffect>
                                    <p:anim calcmode="lin" valueType="num">
                                      <p:cBhvr>
                                        <p:cTn id="32" dur="1000" fill="hold"/>
                                        <p:tgtEl>
                                          <p:spTgt spid="19459"/>
                                        </p:tgtEl>
                                        <p:attrNameLst>
                                          <p:attrName>ppt_x</p:attrName>
                                        </p:attrNameLst>
                                      </p:cBhvr>
                                      <p:tavLst>
                                        <p:tav tm="0">
                                          <p:val>
                                            <p:strVal val="#ppt_x"/>
                                          </p:val>
                                        </p:tav>
                                        <p:tav tm="100000">
                                          <p:val>
                                            <p:strVal val="#ppt_x"/>
                                          </p:val>
                                        </p:tav>
                                      </p:tavLst>
                                    </p:anim>
                                    <p:anim calcmode="lin" valueType="num">
                                      <p:cBhvr>
                                        <p:cTn id="33" dur="1000" fill="hold"/>
                                        <p:tgtEl>
                                          <p:spTgt spid="19459"/>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06882"/>
                                        </p:tgtEl>
                                        <p:attrNameLst>
                                          <p:attrName>style.visibility</p:attrName>
                                        </p:attrNameLst>
                                      </p:cBhvr>
                                      <p:to>
                                        <p:strVal val="visible"/>
                                      </p:to>
                                    </p:set>
                                    <p:anim calcmode="lin" valueType="num">
                                      <p:cBhvr additive="base">
                                        <p:cTn id="38" dur="500" fill="hold"/>
                                        <p:tgtEl>
                                          <p:spTgt spid="206882"/>
                                        </p:tgtEl>
                                        <p:attrNameLst>
                                          <p:attrName>ppt_x</p:attrName>
                                        </p:attrNameLst>
                                      </p:cBhvr>
                                      <p:tavLst>
                                        <p:tav tm="0">
                                          <p:val>
                                            <p:strVal val="1+#ppt_w/2"/>
                                          </p:val>
                                        </p:tav>
                                        <p:tav tm="100000">
                                          <p:val>
                                            <p:strVal val="#ppt_x"/>
                                          </p:val>
                                        </p:tav>
                                      </p:tavLst>
                                    </p:anim>
                                    <p:anim calcmode="lin" valueType="num">
                                      <p:cBhvr additive="base">
                                        <p:cTn id="39" dur="500" fill="hold"/>
                                        <p:tgtEl>
                                          <p:spTgt spid="206882"/>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1" presetClass="entr" presetSubtype="1" fill="hold" nodeType="clickEffect">
                                  <p:stCondLst>
                                    <p:cond delay="0"/>
                                  </p:stCondLst>
                                  <p:childTnLst>
                                    <p:set>
                                      <p:cBhvr>
                                        <p:cTn id="43" dur="1" fill="hold">
                                          <p:stCondLst>
                                            <p:cond delay="0"/>
                                          </p:stCondLst>
                                        </p:cTn>
                                        <p:tgtEl>
                                          <p:spTgt spid="19509"/>
                                        </p:tgtEl>
                                        <p:attrNameLst>
                                          <p:attrName>style.visibility</p:attrName>
                                        </p:attrNameLst>
                                      </p:cBhvr>
                                      <p:to>
                                        <p:strVal val="visible"/>
                                      </p:to>
                                    </p:set>
                                    <p:animEffect transition="in" filter="wheel(1)">
                                      <p:cBhvr>
                                        <p:cTn id="44" dur="2000"/>
                                        <p:tgtEl>
                                          <p:spTgt spid="1950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06883"/>
                                        </p:tgtEl>
                                        <p:attrNameLst>
                                          <p:attrName>style.visibility</p:attrName>
                                        </p:attrNameLst>
                                      </p:cBhvr>
                                      <p:to>
                                        <p:strVal val="visible"/>
                                      </p:to>
                                    </p:set>
                                    <p:anim calcmode="lin" valueType="num">
                                      <p:cBhvr additive="base">
                                        <p:cTn id="49" dur="500" fill="hold"/>
                                        <p:tgtEl>
                                          <p:spTgt spid="206883"/>
                                        </p:tgtEl>
                                        <p:attrNameLst>
                                          <p:attrName>ppt_x</p:attrName>
                                        </p:attrNameLst>
                                      </p:cBhvr>
                                      <p:tavLst>
                                        <p:tav tm="0">
                                          <p:val>
                                            <p:strVal val="1+#ppt_w/2"/>
                                          </p:val>
                                        </p:tav>
                                        <p:tav tm="100000">
                                          <p:val>
                                            <p:strVal val="#ppt_x"/>
                                          </p:val>
                                        </p:tav>
                                      </p:tavLst>
                                    </p:anim>
                                    <p:anim calcmode="lin" valueType="num">
                                      <p:cBhvr additive="base">
                                        <p:cTn id="50" dur="500" fill="hold"/>
                                        <p:tgtEl>
                                          <p:spTgt spid="20688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206884"/>
                                        </p:tgtEl>
                                        <p:attrNameLst>
                                          <p:attrName>style.visibility</p:attrName>
                                        </p:attrNameLst>
                                      </p:cBhvr>
                                      <p:to>
                                        <p:strVal val="visible"/>
                                      </p:to>
                                    </p:set>
                                    <p:anim calcmode="lin" valueType="num">
                                      <p:cBhvr additive="base">
                                        <p:cTn id="55" dur="500" fill="hold"/>
                                        <p:tgtEl>
                                          <p:spTgt spid="206884"/>
                                        </p:tgtEl>
                                        <p:attrNameLst>
                                          <p:attrName>ppt_x</p:attrName>
                                        </p:attrNameLst>
                                      </p:cBhvr>
                                      <p:tavLst>
                                        <p:tav tm="0">
                                          <p:val>
                                            <p:strVal val="1+#ppt_w/2"/>
                                          </p:val>
                                        </p:tav>
                                        <p:tav tm="100000">
                                          <p:val>
                                            <p:strVal val="#ppt_x"/>
                                          </p:val>
                                        </p:tav>
                                      </p:tavLst>
                                    </p:anim>
                                    <p:anim calcmode="lin" valueType="num">
                                      <p:cBhvr additive="base">
                                        <p:cTn id="56" dur="500" fill="hold"/>
                                        <p:tgtEl>
                                          <p:spTgt spid="206884"/>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nodeType="clickEffect">
                                  <p:stCondLst>
                                    <p:cond delay="0"/>
                                  </p:stCondLst>
                                  <p:childTnLst>
                                    <p:set>
                                      <p:cBhvr>
                                        <p:cTn id="60" dur="1" fill="hold">
                                          <p:stCondLst>
                                            <p:cond delay="0"/>
                                          </p:stCondLst>
                                        </p:cTn>
                                        <p:tgtEl>
                                          <p:spTgt spid="206885"/>
                                        </p:tgtEl>
                                        <p:attrNameLst>
                                          <p:attrName>style.visibility</p:attrName>
                                        </p:attrNameLst>
                                      </p:cBhvr>
                                      <p:to>
                                        <p:strVal val="visible"/>
                                      </p:to>
                                    </p:set>
                                    <p:anim calcmode="lin" valueType="num">
                                      <p:cBhvr>
                                        <p:cTn id="61" dur="500" fill="hold"/>
                                        <p:tgtEl>
                                          <p:spTgt spid="206885"/>
                                        </p:tgtEl>
                                        <p:attrNameLst>
                                          <p:attrName>ppt_w</p:attrName>
                                        </p:attrNameLst>
                                      </p:cBhvr>
                                      <p:tavLst>
                                        <p:tav tm="0">
                                          <p:val>
                                            <p:fltVal val="0"/>
                                          </p:val>
                                        </p:tav>
                                        <p:tav tm="100000">
                                          <p:val>
                                            <p:strVal val="#ppt_w"/>
                                          </p:val>
                                        </p:tav>
                                      </p:tavLst>
                                    </p:anim>
                                    <p:anim calcmode="lin" valueType="num">
                                      <p:cBhvr>
                                        <p:cTn id="62" dur="500" fill="hold"/>
                                        <p:tgtEl>
                                          <p:spTgt spid="2068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71" grpId="0" animBg="1"/>
      <p:bldP spid="206872" grpId="0" animBg="1"/>
      <p:bldP spid="206873" grpId="0" animBg="1"/>
      <p:bldP spid="206874" grpId="0" animBg="1"/>
      <p:bldP spid="206875" grpId="0" animBg="1"/>
      <p:bldP spid="206882" grpId="0" autoUpdateAnimBg="0"/>
    </p:bldLst>
  </p:timing>
</p:sld>
</file>

<file path=ppt/theme/theme1.xml><?xml version="1.0" encoding="utf-8"?>
<a:theme xmlns:a="http://schemas.openxmlformats.org/drawingml/2006/main" name="Mugam_project_template">
  <a:themeElements>
    <a:clrScheme name="Mugam_projec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ugam_projec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800000"/>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rgbClr val="800000"/>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ugam_projec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ugam_projec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ugam_projec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ugam_projec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ugam_projec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ugam_projec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ugam_projec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G:\acads\Mugam_project_template.pot</Template>
  <TotalTime>4461</TotalTime>
  <Words>713</Words>
  <Application>Microsoft Office PowerPoint</Application>
  <PresentationFormat>On-screen Show (4:3)</PresentationFormat>
  <Paragraphs>249</Paragraphs>
  <Slides>15</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Mugam_project_template</vt:lpstr>
      <vt:lpstr>CorelDRAW</vt:lpstr>
      <vt:lpstr>Equation</vt:lpstr>
      <vt:lpstr>MATHEMATICAL YEAR 2012-13</vt:lpstr>
      <vt:lpstr>Slide 2</vt:lpstr>
      <vt:lpstr>               Coordinates</vt:lpstr>
      <vt:lpstr>Coordinates</vt:lpstr>
      <vt:lpstr>       Quadrants</vt:lpstr>
      <vt:lpstr>Distance Formula</vt:lpstr>
      <vt:lpstr>Area of a Triangle</vt:lpstr>
      <vt:lpstr>Area of a Triangle</vt:lpstr>
      <vt:lpstr>Section Formula – Internal Division</vt:lpstr>
      <vt:lpstr>Section Formula – External Division</vt:lpstr>
      <vt:lpstr>Incented</vt:lpstr>
      <vt:lpstr>     Rotation of Axes</vt:lpstr>
      <vt:lpstr>Locus – a Definition</vt:lpstr>
      <vt:lpstr>Equation to a Locus</vt:lpstr>
      <vt:lpstr>Shift of Origin</vt:lpstr>
    </vt:vector>
  </TitlesOfParts>
  <Company>compassbox.com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Nilesh Mitra</dc:creator>
  <cp:lastModifiedBy>pc</cp:lastModifiedBy>
  <cp:revision>467</cp:revision>
  <dcterms:created xsi:type="dcterms:W3CDTF">2001-11-09T09:27:46Z</dcterms:created>
  <dcterms:modified xsi:type="dcterms:W3CDTF">2012-11-08T07:26:16Z</dcterms:modified>
</cp:coreProperties>
</file>