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65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7" r:id="rId10"/>
    <p:sldId id="263" r:id="rId11"/>
    <p:sldId id="268" r:id="rId12"/>
    <p:sldId id="264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B22EAB-1012-41AA-A367-FF765E16D6F1}">
          <p14:sldIdLst>
            <p14:sldId id="265"/>
            <p14:sldId id="256"/>
            <p14:sldId id="258"/>
            <p14:sldId id="257"/>
            <p14:sldId id="259"/>
            <p14:sldId id="260"/>
            <p14:sldId id="261"/>
            <p14:sldId id="262"/>
            <p14:sldId id="267"/>
            <p14:sldId id="263"/>
            <p14:sldId id="268"/>
            <p14:sldId id="264"/>
            <p14:sldId id="266"/>
          </p14:sldIdLst>
        </p14:section>
        <p14:section name="Untitled Section" id="{8211EEA3-F07A-497E-B6A5-5C1214CF0E6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9C0A1-2BB3-4796-B6E5-D06423BFF9EB}" type="datetimeFigureOut">
              <a:rPr lang="en-US" smtClean="0"/>
              <a:t>1/7/2004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89A52-678D-418C-AE11-EA19EC97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33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F97678E-8DFA-49FE-9305-B9E2DD63CB4C}" type="datetimeFigureOut">
              <a:rPr lang="en-IN" smtClean="0"/>
              <a:t>07-01-2004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6AD9991-2D9B-449C-BDB8-4E6D74CD3D35}" type="slidenum">
              <a:rPr lang="en-IN" smtClean="0"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348" y="332656"/>
            <a:ext cx="7143302" cy="15696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9600" b="1" dirty="0" smtClean="0">
                <a:ln w="762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Mathematics</a:t>
            </a:r>
            <a:endParaRPr lang="en-US" sz="9600" b="1" cap="none" spc="0" dirty="0">
              <a:ln w="762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0241" y="2132856"/>
            <a:ext cx="5123517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perspectiveAbove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8000" b="1" spc="300" dirty="0" smtClean="0">
                <a:ln w="5715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abic Typesetting" pitchFamily="66" charset="-78"/>
                <a:cs typeface="Arabic Typesetting" pitchFamily="66" charset="-78"/>
              </a:rPr>
              <a:t>Exhibition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355976" y="5170742"/>
            <a:ext cx="30412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adley Hand ITC" pitchFamily="66" charset="0"/>
              </a:rPr>
              <a:t>Presented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 Condensed" pitchFamily="18" charset="0"/>
              </a:rPr>
              <a:t>by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:-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6092205"/>
            <a:ext cx="33842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u="sng" dirty="0" err="1" smtClean="0">
                <a:ln/>
                <a:solidFill>
                  <a:schemeClr val="accent3"/>
                </a:solidFill>
                <a:latin typeface="Bodoni MT Condensed" pitchFamily="18" charset="0"/>
              </a:rPr>
              <a:t>Akanksha</a:t>
            </a:r>
            <a:r>
              <a:rPr lang="en-US" sz="4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4000" b="1" dirty="0" err="1" smtClean="0">
                <a:ln/>
                <a:solidFill>
                  <a:schemeClr val="accent3"/>
                </a:solidFill>
                <a:latin typeface="Bodoni MT Condensed" pitchFamily="18" charset="0"/>
              </a:rPr>
              <a:t>Agarwal</a:t>
            </a:r>
            <a:endParaRPr lang="en-US" sz="4000" b="1" dirty="0">
              <a:ln/>
              <a:solidFill>
                <a:schemeClr val="accent3"/>
              </a:solidFill>
              <a:latin typeface="Bodoni MT Condensed" pitchFamily="18" charset="0"/>
            </a:endParaRPr>
          </a:p>
        </p:txBody>
      </p:sp>
      <p:sp>
        <p:nvSpPr>
          <p:cNvPr id="2" name="Quad Arrow 1"/>
          <p:cNvSpPr/>
          <p:nvPr/>
        </p:nvSpPr>
        <p:spPr>
          <a:xfrm>
            <a:off x="1012178" y="4005064"/>
            <a:ext cx="2623717" cy="2441084"/>
          </a:xfrm>
          <a:prstGeom prst="quadArrow">
            <a:avLst>
              <a:gd name="adj1" fmla="val 15954"/>
              <a:gd name="adj2" fmla="val 22500"/>
              <a:gd name="adj3" fmla="val 225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4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60333" y="3356992"/>
            <a:ext cx="8748464" cy="35010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447764" y="3356992"/>
            <a:ext cx="36004" cy="350100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228184" y="3356992"/>
            <a:ext cx="72008" cy="350100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5536" y="4077072"/>
            <a:ext cx="874846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5536" y="4725144"/>
            <a:ext cx="874846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5536" y="5517232"/>
            <a:ext cx="874846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95536" y="6237312"/>
            <a:ext cx="874846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60333" y="3371265"/>
            <a:ext cx="20874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SUBJECT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976046" y="3188384"/>
            <a:ext cx="28490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TALLY MARKS</a:t>
            </a:r>
            <a:endParaRPr lang="en-US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436096" y="3232765"/>
            <a:ext cx="477801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NO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. </a:t>
            </a:r>
            <a:r>
              <a:rPr lang="en-US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STUDENTS</a:t>
            </a:r>
            <a:endParaRPr lang="en-US" sz="2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31615" y="4017596"/>
            <a:ext cx="11448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Art</a:t>
            </a: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9349" y="4725144"/>
            <a:ext cx="19030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Math</a:t>
            </a: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20444" y="5406315"/>
            <a:ext cx="19672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Science</a:t>
            </a:r>
            <a:endParaRPr lang="en-US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53355" y="6179377"/>
            <a:ext cx="18950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English</a:t>
            </a:r>
            <a:endParaRPr lang="en-US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579112" y="3943742"/>
            <a:ext cx="14718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IIII II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3779912" y="4156095"/>
            <a:ext cx="620658" cy="4250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789975" y="4725144"/>
            <a:ext cx="9476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555748" y="5465558"/>
            <a:ext cx="1281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IIII 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624300" y="6179377"/>
            <a:ext cx="9476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3923928" y="4940926"/>
            <a:ext cx="648068" cy="46538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624300" y="5648474"/>
            <a:ext cx="690751" cy="53090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7267239" y="3833197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7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164288" y="4603724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5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149741" y="5422938"/>
            <a:ext cx="543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6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191419" y="5991975"/>
            <a:ext cx="5309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4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0890" y="31340"/>
            <a:ext cx="724326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2. Eight student have scored more </a:t>
            </a:r>
          </a:p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Than 40 marks out of 50 and so on . 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0444" y="1412775"/>
            <a:ext cx="840223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Each of the groups 0-10 , 10-20 ,</a:t>
            </a:r>
          </a:p>
          <a:p>
            <a:pPr algn="ctr"/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20-30 ,etc., is called class interval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Forte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92332" y="2511533"/>
            <a:ext cx="23439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Example -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7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Circle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 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graphs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 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or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 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pie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 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chart</a:t>
            </a:r>
            <a:endParaRPr lang="en-US" sz="4800" b="1" cap="none" spc="0" dirty="0">
              <a:ln/>
              <a:solidFill>
                <a:schemeClr val="accent3"/>
              </a:solidFill>
              <a:effectLst/>
              <a:latin typeface="Algerian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51911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A circle graph shows the relationship</a:t>
            </a:r>
          </a:p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between  a whole and its parts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.  It is also known as</a:t>
            </a:r>
          </a:p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A pie chart . With the help</a:t>
            </a:r>
          </a:p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Of circle graph we show many</a:t>
            </a:r>
          </a:p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Things .            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for example -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 </a:t>
            </a:r>
            <a:endParaRPr lang="en-US" sz="4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28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Connector 4"/>
          <p:cNvSpPr/>
          <p:nvPr/>
        </p:nvSpPr>
        <p:spPr>
          <a:xfrm>
            <a:off x="2627784" y="3429000"/>
            <a:ext cx="4032448" cy="3240360"/>
          </a:xfrm>
          <a:prstGeom prst="flowChartConnec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648175" y="5049180"/>
            <a:ext cx="201205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5" idx="4"/>
          </p:cNvCxnSpPr>
          <p:nvPr/>
        </p:nvCxnSpPr>
        <p:spPr>
          <a:xfrm flipH="1">
            <a:off x="4644008" y="5049180"/>
            <a:ext cx="8335" cy="162018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07904" y="3565471"/>
            <a:ext cx="936104" cy="148370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627784" y="5049180"/>
            <a:ext cx="2016224" cy="25202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419872" y="5049180"/>
            <a:ext cx="1224136" cy="126014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445559" y="3796019"/>
            <a:ext cx="148790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sleep</a:t>
            </a: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822885" y="5325307"/>
            <a:ext cx="16626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school</a:t>
            </a:r>
            <a:endParaRPr lang="en-US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553831" y="5843562"/>
            <a:ext cx="12442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play</a:t>
            </a:r>
            <a:endParaRPr lang="en-US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752970" y="5197231"/>
            <a:ext cx="13789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others</a:t>
            </a:r>
            <a:endParaRPr lang="en-US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830247" y="3996902"/>
            <a:ext cx="133402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Home</a:t>
            </a:r>
          </a:p>
          <a:p>
            <a:pPr algn="ctr"/>
            <a:r>
              <a:rPr lang="en-US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work</a:t>
            </a:r>
            <a:endParaRPr lang="en-US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257154" y="3594046"/>
            <a:ext cx="15648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4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hours</a:t>
            </a:r>
            <a:endParaRPr lang="en-US" sz="2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228184" y="3383995"/>
            <a:ext cx="1712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8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hours</a:t>
            </a:r>
            <a:endParaRPr lang="en-US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295722" y="5397605"/>
            <a:ext cx="15824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3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hours</a:t>
            </a:r>
            <a:endParaRPr lang="en-US" sz="2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712895" y="6033193"/>
            <a:ext cx="1459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3 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hours</a:t>
            </a:r>
            <a:endParaRPr lang="en-US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28184" y="5628118"/>
            <a:ext cx="19559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6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hours</a:t>
            </a:r>
            <a:endParaRPr lang="en-US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0992" y="836712"/>
            <a:ext cx="737253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The time spend by a children  </a:t>
            </a:r>
          </a:p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during a day -</a:t>
            </a:r>
            <a:endParaRPr lang="en-US" sz="4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95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0912370">
            <a:off x="769685" y="2200866"/>
            <a:ext cx="700386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Edwardian Script ITC" pitchFamily="66" charset="0"/>
              </a:rPr>
              <a:t>Thanking  you</a:t>
            </a:r>
            <a:endParaRPr lang="en-US" sz="9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Edwardian Script ITC" pitchFamily="66" charset="0"/>
            </a:endParaRPr>
          </a:p>
        </p:txBody>
      </p:sp>
      <p:pic>
        <p:nvPicPr>
          <p:cNvPr id="3074" name="Picture 2" descr="C:\Users\student\AppData\Local\Microsoft\Windows\Temporary Internet Files\Content.IE5\00L1SC7X\MC90043687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89944">
            <a:off x="5376876" y="3549531"/>
            <a:ext cx="3832616" cy="2910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28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37118" y="476672"/>
            <a:ext cx="5469767" cy="92333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perspectiveAbove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/>
                <a:blipFill>
                  <a:blip r:embed="rId2"/>
                  <a:tile tx="0" ty="0" sx="100000" sy="100000" flip="none" algn="tl"/>
                </a:blip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lgerian" pitchFamily="82" charset="0"/>
              </a:rPr>
              <a:t>DATA</a:t>
            </a:r>
            <a:r>
              <a:rPr 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5400" b="1" cap="all" dirty="0" smtClean="0">
                <a:ln/>
                <a:blipFill>
                  <a:blip r:embed="rId3"/>
                  <a:tile tx="0" ty="0" sx="100000" sy="100000" flip="none" algn="tl"/>
                </a:blip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lgerian" pitchFamily="82" charset="0"/>
              </a:rPr>
              <a:t>HANDLING</a:t>
            </a:r>
            <a:endParaRPr lang="en-US" sz="5400" b="1" cap="all" dirty="0">
              <a:ln/>
              <a:blipFill>
                <a:blip r:embed="rId3"/>
                <a:tile tx="0" ty="0" sx="100000" sy="100000" flip="none" algn="tl"/>
              </a:blip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lgerian" pitchFamily="8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1560" y="2204864"/>
            <a:ext cx="13681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1.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74307" y="2226180"/>
            <a:ext cx="15456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Bradley Hand ITC" pitchFamily="66" charset="0"/>
              </a:rPr>
              <a:t>Data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96634" y="3371578"/>
            <a:ext cx="753340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  <a:cs typeface="Aharoni" pitchFamily="2" charset="-79"/>
              </a:rPr>
              <a:t>The information collected regarding -</a:t>
            </a:r>
          </a:p>
          <a:p>
            <a:pPr algn="ctr"/>
            <a:endParaRPr lang="en-US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  <a:cs typeface="Aharoni" pitchFamily="2" charset="-79"/>
            </a:endParaRPr>
          </a:p>
          <a:p>
            <a:pPr marL="742950" indent="-742950" algn="ctr">
              <a:buAutoNum type="arabicPeriod"/>
            </a:pP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  <a:cs typeface="Aharoni" pitchFamily="2" charset="-79"/>
              </a:rPr>
              <a:t>Runs made by a batsman in the </a:t>
            </a:r>
            <a:endParaRPr lang="en-US" sz="3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  <a:cs typeface="Aharoni" pitchFamily="2" charset="-79"/>
            </a:endParaRPr>
          </a:p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  <a:cs typeface="Aharoni" pitchFamily="2" charset="-79"/>
              </a:rPr>
              <a:t>last 10 test matches.</a:t>
            </a:r>
          </a:p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  <a:cs typeface="Aharoni" pitchFamily="2" charset="-79"/>
              </a:rPr>
              <a:t>2. Numbers of wickets taken by a</a:t>
            </a:r>
          </a:p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  <a:cs typeface="Aharoni" pitchFamily="2" charset="-79"/>
              </a:rPr>
              <a:t>bowler in the last 10 ODI</a:t>
            </a:r>
            <a:endParaRPr lang="en-US" sz="36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  <a:cs typeface="Aharoni" pitchFamily="2" charset="-79"/>
            </a:endParaRPr>
          </a:p>
        </p:txBody>
      </p:sp>
      <p:sp>
        <p:nvSpPr>
          <p:cNvPr id="2" name="Multiply 1"/>
          <p:cNvSpPr/>
          <p:nvPr/>
        </p:nvSpPr>
        <p:spPr>
          <a:xfrm>
            <a:off x="6228184" y="1442259"/>
            <a:ext cx="2016224" cy="1742778"/>
          </a:xfrm>
          <a:prstGeom prst="mathMultiply">
            <a:avLst>
              <a:gd name="adj1" fmla="val 21930"/>
            </a:avLst>
          </a:prstGeom>
          <a:scene3d>
            <a:camera prst="perspectiveRight"/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66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7657" y="188640"/>
            <a:ext cx="904305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3. Number of story books read by each of </a:t>
            </a:r>
          </a:p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children.                                                         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0566" y="4149080"/>
            <a:ext cx="858119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*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 Sometimes , data is represented 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GRAPHICALLY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to give a clear idea of what it represents. 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1815" y="1844824"/>
            <a:ext cx="67676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* Data </a:t>
            </a:r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is usually collected in the</a:t>
            </a:r>
          </a:p>
          <a:p>
            <a:pPr algn="ctr"/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Context of a situation that we </a:t>
            </a:r>
          </a:p>
          <a:p>
            <a:pPr algn="ctr"/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Want to study .    </a:t>
            </a:r>
            <a:endParaRPr lang="en-US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0152" y="6021287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For example -		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79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6" y="775156"/>
            <a:ext cx="8748464" cy="583264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95536" y="1789410"/>
            <a:ext cx="8748464" cy="0"/>
          </a:xfrm>
          <a:prstGeom prst="line">
            <a:avLst/>
          </a:prstGeom>
          <a:ln w="762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483768" y="1789410"/>
            <a:ext cx="0" cy="4879950"/>
          </a:xfrm>
          <a:prstGeom prst="line">
            <a:avLst/>
          </a:prstGeom>
          <a:ln w="762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95536" y="3212976"/>
            <a:ext cx="8748464" cy="72008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06672" y="4793704"/>
            <a:ext cx="8637328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19960" y="2132856"/>
            <a:ext cx="1676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J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uly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06672" y="3691480"/>
            <a:ext cx="19082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AUGUST</a:t>
            </a:r>
            <a:endParaRPr 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65502" y="5185170"/>
            <a:ext cx="259055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Forte" pitchFamily="66" charset="0"/>
              </a:rPr>
              <a:t>SEPTEMBER</a:t>
            </a:r>
            <a:endParaRPr 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2" name="Smiley Face 31"/>
          <p:cNvSpPr/>
          <p:nvPr/>
        </p:nvSpPr>
        <p:spPr>
          <a:xfrm>
            <a:off x="1043608" y="908720"/>
            <a:ext cx="1044116" cy="72008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23174" y="835303"/>
            <a:ext cx="506461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= 100 Students – one symbol stands for 100 students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4" name="Smiley Face 33"/>
          <p:cNvSpPr/>
          <p:nvPr/>
        </p:nvSpPr>
        <p:spPr>
          <a:xfrm>
            <a:off x="2627784" y="2132856"/>
            <a:ext cx="1008112" cy="792088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miley Face 34"/>
          <p:cNvSpPr/>
          <p:nvPr/>
        </p:nvSpPr>
        <p:spPr>
          <a:xfrm>
            <a:off x="3683947" y="2113428"/>
            <a:ext cx="936104" cy="792088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miley Face 35"/>
          <p:cNvSpPr/>
          <p:nvPr/>
        </p:nvSpPr>
        <p:spPr>
          <a:xfrm>
            <a:off x="2627784" y="3691480"/>
            <a:ext cx="1008112" cy="81764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miley Face 36"/>
          <p:cNvSpPr/>
          <p:nvPr/>
        </p:nvSpPr>
        <p:spPr>
          <a:xfrm>
            <a:off x="3635896" y="3691480"/>
            <a:ext cx="900100" cy="81764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miley Face 37"/>
          <p:cNvSpPr/>
          <p:nvPr/>
        </p:nvSpPr>
        <p:spPr>
          <a:xfrm>
            <a:off x="4535996" y="3691480"/>
            <a:ext cx="864096" cy="81764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miley Face 38"/>
          <p:cNvSpPr/>
          <p:nvPr/>
        </p:nvSpPr>
        <p:spPr>
          <a:xfrm>
            <a:off x="2675835" y="5143904"/>
            <a:ext cx="1008112" cy="908126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miley Face 39"/>
          <p:cNvSpPr/>
          <p:nvPr/>
        </p:nvSpPr>
        <p:spPr>
          <a:xfrm>
            <a:off x="3689648" y="5185170"/>
            <a:ext cx="1080120" cy="908126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miley Face 40"/>
          <p:cNvSpPr/>
          <p:nvPr/>
        </p:nvSpPr>
        <p:spPr>
          <a:xfrm>
            <a:off x="4825336" y="5143904"/>
            <a:ext cx="936104" cy="908126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miley Face 41"/>
          <p:cNvSpPr/>
          <p:nvPr/>
        </p:nvSpPr>
        <p:spPr>
          <a:xfrm>
            <a:off x="5761440" y="5143904"/>
            <a:ext cx="864096" cy="918144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Smiley Face 43"/>
          <p:cNvSpPr/>
          <p:nvPr/>
        </p:nvSpPr>
        <p:spPr>
          <a:xfrm>
            <a:off x="4620051" y="2113428"/>
            <a:ext cx="936104" cy="811516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118900" y="2074572"/>
            <a:ext cx="493847" cy="8309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miley Face 45"/>
          <p:cNvSpPr/>
          <p:nvPr/>
        </p:nvSpPr>
        <p:spPr>
          <a:xfrm>
            <a:off x="6625536" y="2163770"/>
            <a:ext cx="720080" cy="648072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985576" y="2132856"/>
            <a:ext cx="360040" cy="648072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7490514" y="2251452"/>
                <a:ext cx="1764622" cy="535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:r>
                  <a:rPr lang="en-US" sz="2000" b="1" dirty="0" smtClean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Forte" pitchFamily="66" charset="0"/>
                  </a:rPr>
                  <a:t>Denotes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n w="11430"/>
                            <a:gradFill>
                              <a:gsLst>
                                <a:gs pos="0">
                                  <a:schemeClr val="accent2">
                                    <a:tint val="70000"/>
                                    <a:satMod val="245000"/>
                                  </a:schemeClr>
                                </a:gs>
                                <a:gs pos="75000">
                                  <a:schemeClr val="accent2">
                                    <a:tint val="90000"/>
                                    <a:shade val="60000"/>
                                    <a:satMod val="240000"/>
                                  </a:schemeClr>
                                </a:gs>
                                <a:gs pos="100000">
                                  <a:schemeClr val="accent2">
                                    <a:tint val="100000"/>
                                    <a:shade val="50000"/>
                                    <a:satMod val="24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n w="11430"/>
                            <a:gradFill>
                              <a:gsLst>
                                <a:gs pos="0">
                                  <a:schemeClr val="accent2">
                                    <a:tint val="70000"/>
                                    <a:satMod val="245000"/>
                                  </a:schemeClr>
                                </a:gs>
                                <a:gs pos="75000">
                                  <a:schemeClr val="accent2">
                                    <a:tint val="90000"/>
                                    <a:shade val="60000"/>
                                    <a:satMod val="240000"/>
                                  </a:schemeClr>
                                </a:gs>
                                <a:gs pos="100000">
                                  <a:schemeClr val="accent2">
                                    <a:tint val="100000"/>
                                    <a:shade val="50000"/>
                                    <a:satMod val="24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ln w="11430"/>
                            <a:gradFill>
                              <a:gsLst>
                                <a:gs pos="0">
                                  <a:schemeClr val="accent2">
                                    <a:tint val="70000"/>
                                    <a:satMod val="245000"/>
                                  </a:schemeClr>
                                </a:gs>
                                <a:gs pos="75000">
                                  <a:schemeClr val="accent2">
                                    <a:tint val="90000"/>
                                    <a:shade val="60000"/>
                                    <a:satMod val="240000"/>
                                  </a:schemeClr>
                                </a:gs>
                                <a:gs pos="100000">
                                  <a:schemeClr val="accent2">
                                    <a:tint val="100000"/>
                                    <a:shade val="50000"/>
                                    <a:satMod val="24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0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Forte" pitchFamily="66" charset="0"/>
                </a:endParaRP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0514" y="2251452"/>
                <a:ext cx="1764622" cy="535468"/>
              </a:xfrm>
              <a:prstGeom prst="rect">
                <a:avLst/>
              </a:prstGeom>
              <a:blipFill rotWithShape="1">
                <a:blip r:embed="rId2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7490514" y="1579729"/>
            <a:ext cx="157901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of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 100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Forte" pitchFamily="66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814839" y="3522202"/>
            <a:ext cx="1936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= 300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Forte" pitchFamily="66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18250" y="5308280"/>
            <a:ext cx="19078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= 400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Forte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95536" y="116632"/>
            <a:ext cx="27638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A pictograph :</a:t>
            </a:r>
            <a:endParaRPr lang="en-US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012969" y="158313"/>
            <a:ext cx="636103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Forte" pitchFamily="66" charset="0"/>
              </a:rPr>
              <a:t>Pictorial representation of data using symbols</a:t>
            </a:r>
            <a:r>
              <a:rPr lang="en-US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  <a:endParaRPr lang="en-US" sz="2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18900" y="2074572"/>
            <a:ext cx="528115" cy="95524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994196" y="2064858"/>
            <a:ext cx="466744" cy="850372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045002" y="2047807"/>
            <a:ext cx="16610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=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250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89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6836" y="620688"/>
            <a:ext cx="320171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* A 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bar graph =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47863" y="620688"/>
            <a:ext cx="5796137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A display of information using bars of</a:t>
            </a:r>
          </a:p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uniform width , their heights .</a:t>
            </a:r>
          </a:p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being proportional to the respective values .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395537" y="3717032"/>
            <a:ext cx="4608511" cy="3140968"/>
          </a:xfrm>
          <a:prstGeom prst="clou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1284981" y="4502686"/>
            <a:ext cx="282962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Brush Script MT" pitchFamily="66" charset="0"/>
              </a:rPr>
              <a:t>Bar heights give the</a:t>
            </a:r>
          </a:p>
          <a:p>
            <a:pPr algn="ctr"/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Brush Script MT" pitchFamily="66" charset="0"/>
              </a:rPr>
              <a:t>quantity for each</a:t>
            </a:r>
          </a:p>
          <a:p>
            <a:pPr algn="ctr"/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Brush Script MT" pitchFamily="66" charset="0"/>
              </a:rPr>
              <a:t>category .</a:t>
            </a:r>
            <a:endParaRPr lang="en-US" sz="3200" b="1" dirty="0">
              <a:ln w="50800"/>
              <a:solidFill>
                <a:schemeClr val="bg1">
                  <a:shade val="50000"/>
                </a:schemeClr>
              </a:solidFill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2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Arrow Connector 15"/>
          <p:cNvCxnSpPr/>
          <p:nvPr/>
        </p:nvCxnSpPr>
        <p:spPr>
          <a:xfrm flipV="1">
            <a:off x="1659641" y="5954959"/>
            <a:ext cx="7097910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691680" y="332656"/>
            <a:ext cx="0" cy="56886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475656" y="1124744"/>
            <a:ext cx="3600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479621" y="1774032"/>
            <a:ext cx="3600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79621" y="2417565"/>
            <a:ext cx="3600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92350" y="3176972"/>
            <a:ext cx="3600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496431" y="3789040"/>
            <a:ext cx="3600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509986" y="4581128"/>
            <a:ext cx="3600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496431" y="5301208"/>
            <a:ext cx="3600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058253" y="548761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0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339752" y="4581128"/>
            <a:ext cx="504056" cy="140415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491880" y="2996952"/>
            <a:ext cx="504056" cy="2988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4009" y="2383185"/>
            <a:ext cx="504056" cy="360209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868144" y="1744266"/>
            <a:ext cx="504056" cy="42050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020272" y="1124743"/>
            <a:ext cx="504056" cy="482453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59338" y="4898485"/>
            <a:ext cx="7617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50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72519" y="4184234"/>
            <a:ext cx="99578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100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83740" y="3404319"/>
            <a:ext cx="97334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150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39603" y="2731491"/>
            <a:ext cx="103605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200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62901" y="2032844"/>
            <a:ext cx="101502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250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74514" y="1404640"/>
            <a:ext cx="108395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300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13865" y="740023"/>
            <a:ext cx="10615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Forte" pitchFamily="66" charset="0"/>
              </a:rPr>
              <a:t>350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8" name="Rectangle 57"/>
          <p:cNvSpPr/>
          <p:nvPr/>
        </p:nvSpPr>
        <p:spPr>
          <a:xfrm rot="16200000">
            <a:off x="1960453" y="5034269"/>
            <a:ext cx="126265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2003-04</a:t>
            </a:r>
            <a:endParaRPr lang="en-US" sz="2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9" name="Rectangle 58"/>
          <p:cNvSpPr/>
          <p:nvPr/>
        </p:nvSpPr>
        <p:spPr>
          <a:xfrm rot="16200000">
            <a:off x="3130762" y="4436035"/>
            <a:ext cx="12686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2004-05</a:t>
            </a:r>
            <a:endParaRPr lang="en-US" sz="2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 rot="16200000">
            <a:off x="4160811" y="3918434"/>
            <a:ext cx="148989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2005-06</a:t>
            </a:r>
            <a:endParaRPr lang="en-US" sz="2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 rot="16200000">
            <a:off x="5503020" y="3523726"/>
            <a:ext cx="12766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2006-07</a:t>
            </a:r>
            <a:endParaRPr lang="en-US" sz="2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 rot="16200000">
            <a:off x="6611955" y="2995559"/>
            <a:ext cx="12782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2007-08</a:t>
            </a:r>
            <a:endParaRPr lang="en-US" sz="2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4280" y="5890148"/>
            <a:ext cx="47187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Academic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  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orte" pitchFamily="66" charset="0"/>
              </a:rPr>
              <a:t>years-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16200000">
            <a:off x="-2652329" y="2764727"/>
            <a:ext cx="53046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Numbers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 </a:t>
            </a:r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of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 </a:t>
            </a:r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students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 </a:t>
            </a:r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in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 </a:t>
            </a:r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class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 </a:t>
            </a:r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VIII</a:t>
            </a:r>
            <a:endParaRPr lang="en-US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62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0285" y="404663"/>
            <a:ext cx="44646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* Double 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bar 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graph = 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05701" y="404663"/>
            <a:ext cx="445878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A bar graph showing two sets of data </a:t>
            </a:r>
          </a:p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simultaneously useful for the comparison</a:t>
            </a:r>
          </a:p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Forte" pitchFamily="66" charset="0"/>
              </a:rPr>
              <a:t>of the data 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2" name="Explosion 1 1"/>
          <p:cNvSpPr/>
          <p:nvPr/>
        </p:nvSpPr>
        <p:spPr>
          <a:xfrm>
            <a:off x="539552" y="1700808"/>
            <a:ext cx="5256584" cy="5157192"/>
          </a:xfrm>
          <a:prstGeom prst="irregularSeal1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5620" y="3212976"/>
            <a:ext cx="561626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lgerian" pitchFamily="82" charset="0"/>
              </a:rPr>
              <a:t>Bars are of equal width with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lgerian" pitchFamily="82" charset="0"/>
              </a:rPr>
              <a:t>Equal gaps in between.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9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259632" y="385763"/>
            <a:ext cx="40531" cy="57149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259632" y="6024983"/>
            <a:ext cx="7704856" cy="757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74515" y="1124744"/>
            <a:ext cx="390214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74515" y="1815556"/>
            <a:ext cx="390214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35596" y="2420888"/>
            <a:ext cx="329133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135596" y="2996952"/>
            <a:ext cx="329133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043608" y="3789040"/>
            <a:ext cx="390947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74515" y="4581128"/>
            <a:ext cx="329133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74515" y="5373216"/>
            <a:ext cx="360040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27416" y="2068947"/>
            <a:ext cx="6687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50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66067" y="5639022"/>
            <a:ext cx="5597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0</a:t>
            </a:r>
            <a:endParaRPr lang="en-U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17989" y="4257962"/>
            <a:ext cx="65652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48543" y="5050050"/>
            <a:ext cx="6158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10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54027" y="3465874"/>
            <a:ext cx="68801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30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32095" y="2664230"/>
            <a:ext cx="67839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40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13179" y="1419788"/>
            <a:ext cx="6880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60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95888" y="773457"/>
            <a:ext cx="6607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70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835696" y="3789039"/>
            <a:ext cx="576064" cy="231164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411760" y="1772816"/>
            <a:ext cx="576064" cy="430827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643908" y="2186605"/>
            <a:ext cx="576064" cy="387623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4219972" y="2066119"/>
            <a:ext cx="568052" cy="40149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436096" y="2420888"/>
            <a:ext cx="576064" cy="360409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012160" y="2068947"/>
            <a:ext cx="576064" cy="3993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7157392" y="2204864"/>
            <a:ext cx="504056" cy="382011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7668344" y="2392112"/>
            <a:ext cx="504056" cy="36328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99334" y="6100688"/>
            <a:ext cx="141737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Maths</a:t>
            </a:r>
            <a:endParaRPr lang="en-US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42986" y="6100687"/>
            <a:ext cx="16979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S.science</a:t>
            </a:r>
            <a:endParaRPr lang="en-US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02671" y="6124798"/>
            <a:ext cx="141897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Science</a:t>
            </a:r>
            <a:endParaRPr lang="en-US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55047" y="6110510"/>
            <a:ext cx="159851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English</a:t>
            </a:r>
            <a:endParaRPr lang="en-US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5696" y="269401"/>
            <a:ext cx="648072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30472" y="269401"/>
            <a:ext cx="718523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86681" y="229041"/>
            <a:ext cx="16241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2005-06</a:t>
            </a:r>
            <a:endParaRPr lang="en-US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95305" y="188682"/>
            <a:ext cx="16241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Forte" pitchFamily="66" charset="0"/>
              </a:rPr>
              <a:t>2006-07</a:t>
            </a:r>
            <a:endParaRPr lang="en-US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Forte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-1767944" y="2830532"/>
            <a:ext cx="35157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MARKS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 </a:t>
            </a:r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OF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 </a:t>
            </a:r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Forte" pitchFamily="66" charset="0"/>
              </a:rPr>
              <a:t>STUDENTS-</a:t>
            </a:r>
            <a:endParaRPr lang="en-US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Forte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97803" y="6495230"/>
            <a:ext cx="144943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Forte" pitchFamily="66" charset="0"/>
              </a:rPr>
              <a:t>SUBJECTS-</a:t>
            </a:r>
            <a:endParaRPr lang="en-US" sz="2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3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7563" y="0"/>
            <a:ext cx="7772400" cy="4572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frequency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lgerian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1268760"/>
            <a:ext cx="867645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/>
                <a:solidFill>
                  <a:schemeClr val="accent3"/>
                </a:solidFill>
                <a:latin typeface="Forte" pitchFamily="66" charset="0"/>
              </a:rPr>
              <a:t>*</a:t>
            </a:r>
            <a:r>
              <a:rPr lang="en-US" sz="4000" b="1" dirty="0" smtClean="0">
                <a:ln/>
                <a:solidFill>
                  <a:schemeClr val="accent3"/>
                </a:solidFill>
                <a:latin typeface="Forte" pitchFamily="66" charset="0"/>
              </a:rPr>
              <a:t> Frequency gives the number of  </a:t>
            </a:r>
          </a:p>
          <a:p>
            <a:pPr algn="ctr"/>
            <a:r>
              <a:rPr lang="en-US" sz="4000" b="1" dirty="0" smtClean="0">
                <a:ln/>
                <a:solidFill>
                  <a:schemeClr val="accent3"/>
                </a:solidFill>
                <a:latin typeface="Forte" pitchFamily="66" charset="0"/>
              </a:rPr>
              <a:t>Times that a particular enter occurs.  </a:t>
            </a:r>
            <a:endParaRPr lang="en-US" sz="4000" b="1" dirty="0">
              <a:ln/>
              <a:solidFill>
                <a:schemeClr val="accent3"/>
              </a:solidFill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3519" y="2597680"/>
            <a:ext cx="858048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/>
                <a:solidFill>
                  <a:schemeClr val="accent3"/>
                </a:solidFill>
                <a:latin typeface="Forte" pitchFamily="66" charset="0"/>
              </a:rPr>
              <a:t> *The table made is known as </a:t>
            </a:r>
          </a:p>
          <a:p>
            <a:pPr algn="ctr"/>
            <a:r>
              <a:rPr lang="en-US" sz="4000" b="1" cap="none" spc="0" dirty="0" smtClean="0">
                <a:ln/>
                <a:solidFill>
                  <a:schemeClr val="accent3"/>
                </a:solidFill>
                <a:effectLst/>
                <a:latin typeface="Forte" pitchFamily="66" charset="0"/>
              </a:rPr>
              <a:t>Frequency distribution table it helps to</a:t>
            </a:r>
          </a:p>
          <a:p>
            <a:pPr algn="ctr"/>
            <a:r>
              <a:rPr lang="en-US" sz="4000" b="1" dirty="0" smtClean="0">
                <a:ln/>
                <a:solidFill>
                  <a:schemeClr val="accent3"/>
                </a:solidFill>
                <a:latin typeface="Forte" pitchFamily="66" charset="0"/>
              </a:rPr>
              <a:t>Draw meaningful inferences like -</a:t>
            </a:r>
            <a:endParaRPr lang="en-US" sz="4000" b="1" cap="none" spc="0" dirty="0">
              <a:ln/>
              <a:solidFill>
                <a:schemeClr val="accent3"/>
              </a:solidFill>
              <a:effectLst/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68712" y="4941167"/>
            <a:ext cx="697338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 1. Most of the student have scored</a:t>
            </a:r>
          </a:p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itchFamily="66" charset="0"/>
              </a:rPr>
              <a:t>Between 20 and 40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89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300</TotalTime>
  <Words>404</Words>
  <Application>Microsoft Office PowerPoint</Application>
  <PresentationFormat>On-screen Show (4:3)</PresentationFormat>
  <Paragraphs>125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Circle graphs or pie chart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Naruto uzukimaki</dc:creator>
  <cp:lastModifiedBy>student</cp:lastModifiedBy>
  <cp:revision>36</cp:revision>
  <dcterms:created xsi:type="dcterms:W3CDTF">2012-11-01T15:44:44Z</dcterms:created>
  <dcterms:modified xsi:type="dcterms:W3CDTF">2004-01-07T01:54:08Z</dcterms:modified>
</cp:coreProperties>
</file>