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840" r:id="rId2"/>
    <p:sldMasterId id="2147483864" r:id="rId3"/>
    <p:sldMasterId id="2147483900" r:id="rId4"/>
    <p:sldMasterId id="2147483902" r:id="rId5"/>
    <p:sldMasterId id="2147483904" r:id="rId6"/>
    <p:sldMasterId id="2147483906" r:id="rId7"/>
  </p:sldMasterIdLst>
  <p:notesMasterIdLst>
    <p:notesMasterId r:id="rId20"/>
  </p:notesMasterIdLst>
  <p:sldIdLst>
    <p:sldId id="256" r:id="rId8"/>
    <p:sldId id="259" r:id="rId9"/>
    <p:sldId id="260" r:id="rId10"/>
    <p:sldId id="261" r:id="rId11"/>
    <p:sldId id="263" r:id="rId12"/>
    <p:sldId id="275" r:id="rId13"/>
    <p:sldId id="265" r:id="rId14"/>
    <p:sldId id="266" r:id="rId15"/>
    <p:sldId id="267" r:id="rId16"/>
    <p:sldId id="277" r:id="rId17"/>
    <p:sldId id="276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55" autoAdjust="0"/>
  </p:normalViewPr>
  <p:slideViewPr>
    <p:cSldViewPr>
      <p:cViewPr>
        <p:scale>
          <a:sx n="77" d="100"/>
          <a:sy n="77" d="100"/>
        </p:scale>
        <p:origin x="-117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DBE6AB-6AB6-4D45-A838-5B0121E6B952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</dgm:pt>
    <dgm:pt modelId="{3D7EF516-863F-41FF-A916-B6F573C54A3D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IN" sz="3200" dirty="0" err="1" smtClean="0">
              <a:solidFill>
                <a:srgbClr val="002060"/>
              </a:solidFill>
              <a:latin typeface="Algerian" pitchFamily="82" charset="0"/>
            </a:rPr>
            <a:t>InTRODUCTION</a:t>
          </a:r>
          <a:r>
            <a:rPr lang="en-IN" sz="3200" dirty="0" smtClean="0">
              <a:solidFill>
                <a:srgbClr val="002060"/>
              </a:solidFill>
              <a:latin typeface="Algerian" pitchFamily="82" charset="0"/>
            </a:rPr>
            <a:t> TO </a:t>
          </a:r>
        </a:p>
        <a:p>
          <a:r>
            <a:rPr lang="en-IN" sz="3200" dirty="0" smtClean="0">
              <a:solidFill>
                <a:srgbClr val="002060"/>
              </a:solidFill>
              <a:latin typeface="Algerian" pitchFamily="82" charset="0"/>
            </a:rPr>
            <a:t>POLYGON</a:t>
          </a:r>
          <a:endParaRPr lang="en-IN" sz="3200" dirty="0">
            <a:solidFill>
              <a:srgbClr val="002060"/>
            </a:solidFill>
            <a:latin typeface="Algerian" pitchFamily="82" charset="0"/>
          </a:endParaRPr>
        </a:p>
      </dgm:t>
    </dgm:pt>
    <dgm:pt modelId="{2B230B65-CF46-4228-9EAE-80700239AEE7}" type="parTrans" cxnId="{1D17046F-83F2-419E-BCB0-16C7455ECAD2}">
      <dgm:prSet/>
      <dgm:spPr/>
      <dgm:t>
        <a:bodyPr/>
        <a:lstStyle/>
        <a:p>
          <a:endParaRPr lang="en-IN">
            <a:latin typeface="Algerian" pitchFamily="82" charset="0"/>
          </a:endParaRPr>
        </a:p>
      </dgm:t>
    </dgm:pt>
    <dgm:pt modelId="{E851EEF3-7FBC-46DC-8AE4-40EA746039F4}" type="sibTrans" cxnId="{1D17046F-83F2-419E-BCB0-16C7455ECAD2}">
      <dgm:prSet/>
      <dgm:spPr/>
      <dgm:t>
        <a:bodyPr/>
        <a:lstStyle/>
        <a:p>
          <a:endParaRPr lang="en-IN">
            <a:latin typeface="Algerian" pitchFamily="82" charset="0"/>
          </a:endParaRPr>
        </a:p>
      </dgm:t>
    </dgm:pt>
    <dgm:pt modelId="{02429D0D-9880-4AFF-8A2A-0B5FC5DE5354}">
      <dgm:prSet phldrT="[Text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IN" dirty="0" smtClean="0">
              <a:solidFill>
                <a:srgbClr val="002060"/>
              </a:solidFill>
              <a:latin typeface="Algerian" pitchFamily="82" charset="0"/>
            </a:rPr>
            <a:t>DIFFERENT TYPES OF quadrilaterals</a:t>
          </a:r>
          <a:r>
            <a:rPr lang="en-IN" dirty="0" smtClean="0">
              <a:latin typeface="Algerian" pitchFamily="82" charset="0"/>
            </a:rPr>
            <a:t>.</a:t>
          </a:r>
          <a:endParaRPr lang="en-IN" dirty="0">
            <a:latin typeface="Algerian" pitchFamily="82" charset="0"/>
          </a:endParaRPr>
        </a:p>
      </dgm:t>
    </dgm:pt>
    <dgm:pt modelId="{0BF455F1-FE18-438E-A759-2683057FC77A}" type="parTrans" cxnId="{014FA644-8F70-427A-BD76-DFD494A7039E}">
      <dgm:prSet/>
      <dgm:spPr/>
      <dgm:t>
        <a:bodyPr/>
        <a:lstStyle/>
        <a:p>
          <a:endParaRPr lang="en-IN">
            <a:latin typeface="Algerian" pitchFamily="82" charset="0"/>
          </a:endParaRPr>
        </a:p>
      </dgm:t>
    </dgm:pt>
    <dgm:pt modelId="{1589BBF3-29C1-41EC-B8A0-13527E9E0FD2}" type="sibTrans" cxnId="{014FA644-8F70-427A-BD76-DFD494A7039E}">
      <dgm:prSet/>
      <dgm:spPr/>
      <dgm:t>
        <a:bodyPr/>
        <a:lstStyle/>
        <a:p>
          <a:endParaRPr lang="en-IN">
            <a:latin typeface="Algerian" pitchFamily="82" charset="0"/>
          </a:endParaRPr>
        </a:p>
      </dgm:t>
    </dgm:pt>
    <dgm:pt modelId="{B3A967E5-19BF-41F6-B3B9-A6C42BDBB3C5}" type="pres">
      <dgm:prSet presAssocID="{88DBE6AB-6AB6-4D45-A838-5B0121E6B952}" presName="compositeShape" presStyleCnt="0">
        <dgm:presLayoutVars>
          <dgm:dir/>
          <dgm:resizeHandles/>
        </dgm:presLayoutVars>
      </dgm:prSet>
      <dgm:spPr/>
    </dgm:pt>
    <dgm:pt modelId="{760F24B6-6A13-4710-AFDF-AA7DFAEA147D}" type="pres">
      <dgm:prSet presAssocID="{88DBE6AB-6AB6-4D45-A838-5B0121E6B952}" presName="pyramid" presStyleLbl="node1" presStyleIdx="0" presStyleCnt="1" custLinFactNeighborX="-42046" custLinFactNeighborY="-23034"/>
      <dgm:spPr>
        <a:solidFill>
          <a:srgbClr val="00B050"/>
        </a:solidFill>
      </dgm:spPr>
    </dgm:pt>
    <dgm:pt modelId="{F42BA92C-0512-48A7-A575-407710CBB782}" type="pres">
      <dgm:prSet presAssocID="{88DBE6AB-6AB6-4D45-A838-5B0121E6B952}" presName="theList" presStyleCnt="0"/>
      <dgm:spPr/>
    </dgm:pt>
    <dgm:pt modelId="{AB1DEEC9-51E4-4B33-9A81-0CDA33A73F0E}" type="pres">
      <dgm:prSet presAssocID="{3D7EF516-863F-41FF-A916-B6F573C54A3D}" presName="aNode" presStyleLbl="fgAcc1" presStyleIdx="0" presStyleCnt="2" custScaleX="200343" custLinFactY="4202" custLinFactNeighborX="26068" custLinFactNeighborY="100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F52B384-9E61-492D-B02A-CA31626EA3C0}" type="pres">
      <dgm:prSet presAssocID="{3D7EF516-863F-41FF-A916-B6F573C54A3D}" presName="aSpace" presStyleCnt="0"/>
      <dgm:spPr/>
    </dgm:pt>
    <dgm:pt modelId="{1097074A-7409-4A47-A6CB-67E51836CF54}" type="pres">
      <dgm:prSet presAssocID="{02429D0D-9880-4AFF-8A2A-0B5FC5DE5354}" presName="aNode" presStyleLbl="fgAcc1" presStyleIdx="1" presStyleCnt="2" custScaleX="199606" custLinFactY="11331" custLinFactNeighborX="33877" custLinFactNeighborY="100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D14AD6E-2CF4-4060-BB3C-AAB776FE85A6}" type="pres">
      <dgm:prSet presAssocID="{02429D0D-9880-4AFF-8A2A-0B5FC5DE5354}" presName="aSpace" presStyleCnt="0"/>
      <dgm:spPr/>
    </dgm:pt>
  </dgm:ptLst>
  <dgm:cxnLst>
    <dgm:cxn modelId="{014FA644-8F70-427A-BD76-DFD494A7039E}" srcId="{88DBE6AB-6AB6-4D45-A838-5B0121E6B952}" destId="{02429D0D-9880-4AFF-8A2A-0B5FC5DE5354}" srcOrd="1" destOrd="0" parTransId="{0BF455F1-FE18-438E-A759-2683057FC77A}" sibTransId="{1589BBF3-29C1-41EC-B8A0-13527E9E0FD2}"/>
    <dgm:cxn modelId="{6FF33331-C519-4695-8135-9D4760F99E28}" type="presOf" srcId="{88DBE6AB-6AB6-4D45-A838-5B0121E6B952}" destId="{B3A967E5-19BF-41F6-B3B9-A6C42BDBB3C5}" srcOrd="0" destOrd="0" presId="urn:microsoft.com/office/officeart/2005/8/layout/pyramid2"/>
    <dgm:cxn modelId="{4F95B5C5-E293-4CEC-96A5-FAB09545BF7D}" type="presOf" srcId="{3D7EF516-863F-41FF-A916-B6F573C54A3D}" destId="{AB1DEEC9-51E4-4B33-9A81-0CDA33A73F0E}" srcOrd="0" destOrd="0" presId="urn:microsoft.com/office/officeart/2005/8/layout/pyramid2"/>
    <dgm:cxn modelId="{833C5E40-6510-44C0-A368-0A5EBC5630FA}" type="presOf" srcId="{02429D0D-9880-4AFF-8A2A-0B5FC5DE5354}" destId="{1097074A-7409-4A47-A6CB-67E51836CF54}" srcOrd="0" destOrd="0" presId="urn:microsoft.com/office/officeart/2005/8/layout/pyramid2"/>
    <dgm:cxn modelId="{1D17046F-83F2-419E-BCB0-16C7455ECAD2}" srcId="{88DBE6AB-6AB6-4D45-A838-5B0121E6B952}" destId="{3D7EF516-863F-41FF-A916-B6F573C54A3D}" srcOrd="0" destOrd="0" parTransId="{2B230B65-CF46-4228-9EAE-80700239AEE7}" sibTransId="{E851EEF3-7FBC-46DC-8AE4-40EA746039F4}"/>
    <dgm:cxn modelId="{2F19DF45-74C4-4E1F-95A6-C38A718D1B6F}" type="presParOf" srcId="{B3A967E5-19BF-41F6-B3B9-A6C42BDBB3C5}" destId="{760F24B6-6A13-4710-AFDF-AA7DFAEA147D}" srcOrd="0" destOrd="0" presId="urn:microsoft.com/office/officeart/2005/8/layout/pyramid2"/>
    <dgm:cxn modelId="{F2036DF4-43DB-4064-82FF-7F0A61532DF6}" type="presParOf" srcId="{B3A967E5-19BF-41F6-B3B9-A6C42BDBB3C5}" destId="{F42BA92C-0512-48A7-A575-407710CBB782}" srcOrd="1" destOrd="0" presId="urn:microsoft.com/office/officeart/2005/8/layout/pyramid2"/>
    <dgm:cxn modelId="{E837DA2E-8F9E-48E0-A6AC-73C8664FC602}" type="presParOf" srcId="{F42BA92C-0512-48A7-A575-407710CBB782}" destId="{AB1DEEC9-51E4-4B33-9A81-0CDA33A73F0E}" srcOrd="0" destOrd="0" presId="urn:microsoft.com/office/officeart/2005/8/layout/pyramid2"/>
    <dgm:cxn modelId="{F6D368B7-8F35-4ECF-8759-269ABFCA58F8}" type="presParOf" srcId="{F42BA92C-0512-48A7-A575-407710CBB782}" destId="{DF52B384-9E61-492D-B02A-CA31626EA3C0}" srcOrd="1" destOrd="0" presId="urn:microsoft.com/office/officeart/2005/8/layout/pyramid2"/>
    <dgm:cxn modelId="{F768AB08-CAF3-46DE-9402-B60C76AC9454}" type="presParOf" srcId="{F42BA92C-0512-48A7-A575-407710CBB782}" destId="{1097074A-7409-4A47-A6CB-67E51836CF54}" srcOrd="2" destOrd="0" presId="urn:microsoft.com/office/officeart/2005/8/layout/pyramid2"/>
    <dgm:cxn modelId="{9A5B0DA6-9542-4007-B4CD-ED884D34A5B7}" type="presParOf" srcId="{F42BA92C-0512-48A7-A575-407710CBB782}" destId="{7D14AD6E-2CF4-4060-BB3C-AAB776FE85A6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0F24B6-6A13-4710-AFDF-AA7DFAEA147D}">
      <dsp:nvSpPr>
        <dsp:cNvPr id="0" name=""/>
        <dsp:cNvSpPr/>
      </dsp:nvSpPr>
      <dsp:spPr>
        <a:xfrm>
          <a:off x="0" y="0"/>
          <a:ext cx="4064000" cy="4064000"/>
        </a:xfrm>
        <a:prstGeom prst="triangle">
          <a:avLst/>
        </a:prstGeom>
        <a:solidFill>
          <a:srgbClr val="00B05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1DEEC9-51E4-4B33-9A81-0CDA33A73F0E}">
      <dsp:nvSpPr>
        <dsp:cNvPr id="0" name=""/>
        <dsp:cNvSpPr/>
      </dsp:nvSpPr>
      <dsp:spPr>
        <a:xfrm>
          <a:off x="2452399" y="648078"/>
          <a:ext cx="5292260" cy="1444624"/>
        </a:xfrm>
        <a:prstGeom prst="roundRect">
          <a:avLst/>
        </a:prstGeom>
        <a:solidFill>
          <a:srgbClr val="FFFF00">
            <a:alpha val="90000"/>
          </a:srgb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200" kern="1200" dirty="0" err="1" smtClean="0">
              <a:solidFill>
                <a:srgbClr val="002060"/>
              </a:solidFill>
              <a:latin typeface="Algerian" pitchFamily="82" charset="0"/>
            </a:rPr>
            <a:t>InTRODUCTION</a:t>
          </a:r>
          <a:r>
            <a:rPr lang="en-IN" sz="3200" kern="1200" dirty="0" smtClean="0">
              <a:solidFill>
                <a:srgbClr val="002060"/>
              </a:solidFill>
              <a:latin typeface="Algerian" pitchFamily="82" charset="0"/>
            </a:rPr>
            <a:t> TO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200" kern="1200" dirty="0" smtClean="0">
              <a:solidFill>
                <a:srgbClr val="002060"/>
              </a:solidFill>
              <a:latin typeface="Algerian" pitchFamily="82" charset="0"/>
            </a:rPr>
            <a:t>POLYGON</a:t>
          </a:r>
          <a:endParaRPr lang="en-IN" sz="3200" kern="1200" dirty="0">
            <a:solidFill>
              <a:srgbClr val="002060"/>
            </a:solidFill>
            <a:latin typeface="Algerian" pitchFamily="82" charset="0"/>
          </a:endParaRPr>
        </a:p>
      </dsp:txBody>
      <dsp:txXfrm>
        <a:off x="2522920" y="718599"/>
        <a:ext cx="5151218" cy="1303582"/>
      </dsp:txXfrm>
    </dsp:sp>
    <dsp:sp modelId="{1097074A-7409-4A47-A6CB-67E51836CF54}">
      <dsp:nvSpPr>
        <dsp:cNvPr id="0" name=""/>
        <dsp:cNvSpPr/>
      </dsp:nvSpPr>
      <dsp:spPr>
        <a:xfrm>
          <a:off x="2668416" y="2376268"/>
          <a:ext cx="5272792" cy="1444624"/>
        </a:xfrm>
        <a:prstGeom prst="roundRect">
          <a:avLst/>
        </a:prstGeom>
        <a:solidFill>
          <a:srgbClr val="FFFF00">
            <a:alpha val="90000"/>
          </a:srgb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300" kern="1200" dirty="0" smtClean="0">
              <a:solidFill>
                <a:srgbClr val="002060"/>
              </a:solidFill>
              <a:latin typeface="Algerian" pitchFamily="82" charset="0"/>
            </a:rPr>
            <a:t>DIFFERENT TYPES OF quadrilaterals</a:t>
          </a:r>
          <a:r>
            <a:rPr lang="en-IN" sz="3300" kern="1200" dirty="0" smtClean="0">
              <a:latin typeface="Algerian" pitchFamily="82" charset="0"/>
            </a:rPr>
            <a:t>.</a:t>
          </a:r>
          <a:endParaRPr lang="en-IN" sz="3300" kern="1200" dirty="0">
            <a:latin typeface="Algerian" pitchFamily="82" charset="0"/>
          </a:endParaRPr>
        </a:p>
      </dsp:txBody>
      <dsp:txXfrm>
        <a:off x="2738937" y="2446789"/>
        <a:ext cx="5131750" cy="13035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81B93-BA9A-4095-AAB1-17BC20717222}" type="datetimeFigureOut">
              <a:rPr lang="en-IN" smtClean="0"/>
              <a:t>09-06-2013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F2639-CE24-4432-8367-2AEF3C68AE0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10480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F2639-CE24-4432-8367-2AEF3C68AE01}" type="slidenum">
              <a:rPr lang="en-IN" smtClean="0"/>
              <a:t>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3582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998B1-F403-45FE-9C2F-8713F98B109D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50292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IN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56388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IN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3078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676400"/>
            <a:ext cx="18288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676400"/>
            <a:ext cx="53340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9302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703B7-5616-42AB-960A-1599C326813E}" type="datetimeFigureOut">
              <a:rPr lang="en-US"/>
              <a:pPr>
                <a:defRPr/>
              </a:pPr>
              <a:t>6/9/2013</a:t>
            </a:fld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22BD6-5649-40E8-B297-1204366009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129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4209D-1333-4CB8-85C5-29683BD31042}" type="datetimeFigureOut">
              <a:rPr lang="en-US"/>
              <a:pPr>
                <a:defRPr/>
              </a:pPr>
              <a:t>6/9/2013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8E393-CCD5-4D59-80BA-085D162D4A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227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46AC1-754C-4718-A400-76E27D1C98DE}" type="datetimeFigureOut">
              <a:rPr lang="en-US"/>
              <a:pPr>
                <a:defRPr/>
              </a:pPr>
              <a:t>6/9/2013</a:t>
            </a:fld>
            <a:endParaRPr lang="en-US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7F267-0290-43C9-BFDE-0A7B78E216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642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5BB38-7E49-45EC-9E4B-7E171F7E9057}" type="datetimeFigureOut">
              <a:rPr lang="en-US"/>
              <a:pPr>
                <a:defRPr/>
              </a:pPr>
              <a:t>6/9/2013</a:t>
            </a:fld>
            <a:endParaRPr lang="en-US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4B604-D4BB-485D-A8CE-38DC8CF23E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157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AFCE4-F1F4-4180-B0E9-90876BF435F4}" type="datetimeFigureOut">
              <a:rPr lang="en-US"/>
              <a:pPr>
                <a:defRPr/>
              </a:pPr>
              <a:t>6/9/2013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16704-646C-4912-BF6F-D053E12279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556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8CFDF-89E9-4F91-BCAA-C1106FE660D9}" type="datetimeFigureOut">
              <a:rPr lang="en-US"/>
              <a:pPr>
                <a:defRPr/>
              </a:pPr>
              <a:t>6/9/2013</a:t>
            </a:fld>
            <a:endParaRPr lang="en-US" dirty="0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1E20D-D289-4D9B-BBF9-C4153C28C2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207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74DC4-1131-4EE0-A09A-A7E2107E22C2}" type="datetimeFigureOut">
              <a:rPr lang="en-US"/>
              <a:pPr>
                <a:defRPr/>
              </a:pPr>
              <a:t>6/9/2013</a:t>
            </a:fld>
            <a:endParaRPr lang="en-US" dirty="0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41BF5-A314-4314-A6E1-1A49E0B3EF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89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E7EE6-CF5F-448F-8217-6B6A90E216B9}" type="datetimeFigureOut">
              <a:rPr lang="en-US"/>
              <a:pPr>
                <a:defRPr/>
              </a:pPr>
              <a:t>6/9/2013</a:t>
            </a:fld>
            <a:endParaRPr lang="en-US" dirty="0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C28A0-062A-4534-BD47-0BA75C4141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486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7048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71CA1-E626-44A6-B4A5-8D38BA56CE5F}" type="datetimeFigureOut">
              <a:rPr lang="en-US"/>
              <a:pPr>
                <a:defRPr/>
              </a:pPr>
              <a:t>6/9/2013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B2039-ED93-4FC7-ACBD-C8A52738CE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423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DAEA3-B3AB-49FD-A2E3-64405C272A50}" type="datetimeFigureOut">
              <a:rPr lang="en-US"/>
              <a:pPr>
                <a:defRPr/>
              </a:pPr>
              <a:t>6/9/2013</a:t>
            </a:fld>
            <a:endParaRPr lang="en-US" dirty="0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F8C25-E72C-45DE-BEE5-A7AFB63A9D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131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01683-E3E4-4AAE-8944-10D43BB6EBB2}" type="datetimeFigureOut">
              <a:rPr lang="en-US"/>
              <a:pPr>
                <a:defRPr/>
              </a:pPr>
              <a:t>6/9/2013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7AA1A-7335-49AE-AC9D-C014F8D636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4167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771775"/>
            <a:ext cx="75438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IN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5275" y="3381375"/>
            <a:ext cx="75438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IN" noProof="0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685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14080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350" y="12192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192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30405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00476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61201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8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58825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58225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86463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66505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52400"/>
            <a:ext cx="21717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3627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81579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61E0F-8529-4FA9-A4F4-07E050939AAD}" type="datetimeFigureOut">
              <a:rPr lang="en-US" smtClean="0">
                <a:solidFill>
                  <a:srgbClr val="F4E7ED"/>
                </a:solidFill>
              </a:rPr>
              <a:pPr/>
              <a:t>6/9/2013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4E7E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54481B-811F-459D-B532-A7A2EFE19B57}" type="slidenum">
              <a:rPr lang="en-US" smtClean="0">
                <a:solidFill>
                  <a:srgbClr val="F4E7ED"/>
                </a:solidFill>
              </a:rPr>
              <a:pPr/>
              <a:t>‹#›</a:t>
            </a:fld>
            <a:endParaRPr lang="en-US">
              <a:solidFill>
                <a:srgbClr val="F4E7ED"/>
              </a:solidFill>
            </a:endParaRPr>
          </a:p>
        </p:txBody>
      </p:sp>
    </p:spTree>
  </p:cSld>
  <p:clrMapOvr>
    <a:masterClrMapping/>
  </p:clrMapOvr>
  <p:transition spd="slow" advClick="0" advTm="8000">
    <p:newsflash/>
    <p:sndAc>
      <p:stSnd>
        <p:snd r:embed="rId1" name="chimes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61E0F-8529-4FA9-A4F4-07E050939AAD}" type="datetimeFigureOut">
              <a:rPr lang="en-US" smtClean="0">
                <a:solidFill>
                  <a:srgbClr val="F4E7ED"/>
                </a:solidFill>
              </a:rPr>
              <a:pPr/>
              <a:t>6/9/2013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4E7E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54481B-811F-459D-B532-A7A2EFE19B57}" type="slidenum">
              <a:rPr lang="en-US" smtClean="0">
                <a:solidFill>
                  <a:srgbClr val="F4E7ED"/>
                </a:solidFill>
              </a:rPr>
              <a:pPr/>
              <a:t>‹#›</a:t>
            </a:fld>
            <a:endParaRPr lang="en-US">
              <a:solidFill>
                <a:srgbClr val="F4E7ED"/>
              </a:solidFill>
            </a:endParaRPr>
          </a:p>
        </p:txBody>
      </p:sp>
    </p:spTree>
  </p:cSld>
  <p:clrMapOvr>
    <a:masterClrMapping/>
  </p:clrMapOvr>
  <p:transition spd="slow" advClick="0" advTm="8000">
    <p:newsflash/>
    <p:sndAc>
      <p:stSnd>
        <p:snd r:embed="rId1" name="chimes.wav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61E0F-8529-4FA9-A4F4-07E050939AAD}" type="datetimeFigureOut">
              <a:rPr lang="en-US" smtClean="0">
                <a:solidFill>
                  <a:srgbClr val="F4E7ED"/>
                </a:solidFill>
              </a:rPr>
              <a:pPr/>
              <a:t>6/9/2013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4E7E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54481B-811F-459D-B532-A7A2EFE19B57}" type="slidenum">
              <a:rPr lang="en-US" smtClean="0">
                <a:solidFill>
                  <a:srgbClr val="F4E7ED"/>
                </a:solidFill>
              </a:rPr>
              <a:pPr/>
              <a:t>‹#›</a:t>
            </a:fld>
            <a:endParaRPr lang="en-US">
              <a:solidFill>
                <a:srgbClr val="F4E7ED"/>
              </a:solidFill>
            </a:endParaRPr>
          </a:p>
        </p:txBody>
      </p:sp>
    </p:spTree>
  </p:cSld>
  <p:clrMapOvr>
    <a:masterClrMapping/>
  </p:clrMapOvr>
  <p:transition spd="slow" advClick="0" advTm="8000">
    <p:newsflash/>
    <p:sndAc>
      <p:stSnd>
        <p:snd r:embed="rId1" name="chimes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61E0F-8529-4FA9-A4F4-07E050939AAD}" type="datetimeFigureOut">
              <a:rPr lang="en-US" smtClean="0">
                <a:solidFill>
                  <a:srgbClr val="F4E7ED"/>
                </a:solidFill>
              </a:rPr>
              <a:pPr/>
              <a:t>6/9/2013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4E7E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54481B-811F-459D-B532-A7A2EFE19B57}" type="slidenum">
              <a:rPr lang="en-US" smtClean="0">
                <a:solidFill>
                  <a:srgbClr val="F4E7ED"/>
                </a:solidFill>
              </a:rPr>
              <a:pPr/>
              <a:t>‹#›</a:t>
            </a:fld>
            <a:endParaRPr lang="en-US">
              <a:solidFill>
                <a:srgbClr val="F4E7ED"/>
              </a:solidFill>
            </a:endParaRPr>
          </a:p>
        </p:txBody>
      </p:sp>
    </p:spTree>
  </p:cSld>
  <p:clrMapOvr>
    <a:masterClrMapping/>
  </p:clrMapOvr>
  <p:transition spd="slow" advClick="0" advTm="8000">
    <p:newsflash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590800"/>
            <a:ext cx="35814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35814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1383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1571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6441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332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801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719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6764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590800"/>
            <a:ext cx="73152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24692DF-4EDC-4B09-9768-09E06C8D6CEF}" type="datetimeFigureOut">
              <a:rPr lang="en-IN" smtClean="0"/>
              <a:t>09-06-2013</a:t>
            </a:fld>
            <a:endParaRPr lang="en-IN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0D6493D-7C6A-4818-A194-6D0DD412DE71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68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5350" y="12192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5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B261E0F-8529-4FA9-A4F4-07E050939AAD}" type="datetimeFigureOut">
              <a:rPr lang="en-US" smtClean="0">
                <a:solidFill>
                  <a:srgbClr val="F4E7ED"/>
                </a:solidFill>
              </a:rPr>
              <a:pPr/>
              <a:t>6/9/2013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F4E7ED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054481B-811F-459D-B532-A7A2EFE19B57}" type="slidenum">
              <a:rPr lang="en-US" smtClean="0">
                <a:solidFill>
                  <a:srgbClr val="F4E7ED"/>
                </a:solidFill>
              </a:rPr>
              <a:pPr/>
              <a:t>‹#›</a:t>
            </a:fld>
            <a:endParaRPr lang="en-US">
              <a:solidFill>
                <a:srgbClr val="F4E7ED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</p:sldLayoutIdLst>
  <p:transition spd="slow" advClick="0" advTm="8000">
    <p:newsflash/>
    <p:sndAc>
      <p:stSnd>
        <p:snd r:embed="rId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5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B261E0F-8529-4FA9-A4F4-07E050939AAD}" type="datetimeFigureOut">
              <a:rPr lang="en-US" smtClean="0">
                <a:solidFill>
                  <a:srgbClr val="F4E7ED"/>
                </a:solidFill>
              </a:rPr>
              <a:pPr/>
              <a:t>6/9/2013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F4E7ED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054481B-811F-459D-B532-A7A2EFE19B57}" type="slidenum">
              <a:rPr lang="en-US" smtClean="0">
                <a:solidFill>
                  <a:srgbClr val="F4E7ED"/>
                </a:solidFill>
              </a:rPr>
              <a:pPr/>
              <a:t>‹#›</a:t>
            </a:fld>
            <a:endParaRPr lang="en-US">
              <a:solidFill>
                <a:srgbClr val="F4E7ED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3" r:id="rId1"/>
  </p:sldLayoutIdLst>
  <p:transition spd="slow" advClick="0" advTm="8000">
    <p:newsflash/>
    <p:sndAc>
      <p:stSnd>
        <p:snd r:embed="rId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5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B261E0F-8529-4FA9-A4F4-07E050939AAD}" type="datetimeFigureOut">
              <a:rPr lang="en-US" smtClean="0">
                <a:solidFill>
                  <a:srgbClr val="F4E7ED"/>
                </a:solidFill>
              </a:rPr>
              <a:pPr/>
              <a:t>6/9/2013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F4E7ED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054481B-811F-459D-B532-A7A2EFE19B57}" type="slidenum">
              <a:rPr lang="en-US" smtClean="0">
                <a:solidFill>
                  <a:srgbClr val="F4E7ED"/>
                </a:solidFill>
              </a:rPr>
              <a:pPr/>
              <a:t>‹#›</a:t>
            </a:fld>
            <a:endParaRPr lang="en-US">
              <a:solidFill>
                <a:srgbClr val="F4E7ED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5" r:id="rId1"/>
  </p:sldLayoutIdLst>
  <p:transition spd="slow" advClick="0" advTm="8000">
    <p:newsflash/>
    <p:sndAc>
      <p:stSnd>
        <p:snd r:embed="rId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5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B261E0F-8529-4FA9-A4F4-07E050939AAD}" type="datetimeFigureOut">
              <a:rPr lang="en-US" smtClean="0">
                <a:solidFill>
                  <a:srgbClr val="F4E7ED"/>
                </a:solidFill>
              </a:rPr>
              <a:pPr/>
              <a:t>6/9/2013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F4E7ED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054481B-811F-459D-B532-A7A2EFE19B57}" type="slidenum">
              <a:rPr lang="en-US" smtClean="0">
                <a:solidFill>
                  <a:srgbClr val="F4E7ED"/>
                </a:solidFill>
              </a:rPr>
              <a:pPr/>
              <a:t>‹#›</a:t>
            </a:fld>
            <a:endParaRPr lang="en-US">
              <a:solidFill>
                <a:srgbClr val="F4E7ED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7" r:id="rId1"/>
  </p:sldLayoutIdLst>
  <p:transition spd="slow" advClick="0" advTm="8000">
    <p:newsflash/>
    <p:sndAc>
      <p:stSnd>
        <p:snd r:embed="rId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3349" y="0"/>
            <a:ext cx="6107762" cy="37548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nprior" pitchFamily="2" charset="0"/>
              </a:rPr>
              <a:t>MATHEMATICS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Arnprior" pitchFamily="2" charset="0"/>
              </a:rPr>
              <a:t>BHANU PANDEY</a:t>
            </a:r>
            <a:endParaRPr lang="en-US" sz="5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7030A0"/>
              </a:solidFill>
              <a:latin typeface="Arnprior" pitchFamily="2" charset="0"/>
            </a:endParaRPr>
          </a:p>
          <a:p>
            <a:pPr algn="ctr"/>
            <a:r>
              <a:rPr lang="en-US" sz="4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effectLst/>
                <a:latin typeface="Arnprior" pitchFamily="2" charset="0"/>
              </a:rPr>
              <a:t>TGT (</a:t>
            </a:r>
            <a:r>
              <a:rPr lang="en-US" sz="4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effectLst/>
                <a:latin typeface="Arnprior" pitchFamily="2" charset="0"/>
              </a:rPr>
              <a:t>Maths</a:t>
            </a:r>
            <a:r>
              <a:rPr lang="en-US" sz="4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effectLst/>
                <a:latin typeface="Arnprior" pitchFamily="2" charset="0"/>
              </a:rPr>
              <a:t>)</a:t>
            </a:r>
          </a:p>
          <a:p>
            <a:pPr algn="ctr"/>
            <a:r>
              <a:rPr lang="en-US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Arnprior" pitchFamily="2" charset="0"/>
              </a:rPr>
              <a:t>K V </a:t>
            </a:r>
            <a:r>
              <a:rPr lang="en-US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Arnprior" pitchFamily="2" charset="0"/>
              </a:rPr>
              <a:t>No.1,JRC Bareilly(</a:t>
            </a:r>
            <a:r>
              <a:rPr lang="en-US" sz="4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Arnprior" pitchFamily="2" charset="0"/>
              </a:rPr>
              <a:t>Lucknow</a:t>
            </a:r>
            <a:r>
              <a:rPr lang="en-US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Arnprior" pitchFamily="2" charset="0"/>
              </a:rPr>
              <a:t>)</a:t>
            </a:r>
            <a:endParaRPr lang="en-US" sz="4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7030A0"/>
              </a:solidFill>
              <a:effectLst/>
              <a:latin typeface="Arnprior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3753039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PRACTICE</a:t>
            </a:r>
            <a:endParaRPr lang="en-IN" sz="24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448995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PRACTICE</a:t>
            </a:r>
            <a:endParaRPr lang="en-IN" sz="28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4377" y="5351323"/>
            <a:ext cx="3238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AND PRACTICE</a:t>
            </a:r>
            <a:endParaRPr lang="en-IN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3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7239000" cy="4846320"/>
          </a:xfr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65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     </a:t>
            </a:r>
            <a:r>
              <a:rPr lang="en-US" sz="11200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Properties:-</a:t>
            </a:r>
          </a:p>
          <a:p>
            <a:pPr>
              <a:buNone/>
            </a:pPr>
            <a:r>
              <a:rPr lang="en-US" sz="11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1.Opposite sides are equal and parallel.</a:t>
            </a:r>
          </a:p>
          <a:p>
            <a:pPr>
              <a:buNone/>
            </a:pPr>
            <a:r>
              <a:rPr lang="en-US" sz="11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sz="11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            AB = DC and AB</a:t>
            </a:r>
            <a:r>
              <a:rPr lang="en-US" sz="11200" b="1" dirty="0">
                <a:solidFill>
                  <a:srgbClr val="7030A0"/>
                </a:solidFill>
              </a:rPr>
              <a:t> ǁ</a:t>
            </a:r>
            <a:r>
              <a:rPr lang="en-US" sz="11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 DC</a:t>
            </a:r>
          </a:p>
          <a:p>
            <a:pPr>
              <a:buNone/>
            </a:pPr>
            <a:r>
              <a:rPr lang="en-US" sz="11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sz="11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            BC = AD and BC </a:t>
            </a:r>
            <a:r>
              <a:rPr lang="en-US" sz="11200" b="1" dirty="0" smtClean="0">
                <a:solidFill>
                  <a:srgbClr val="7030A0"/>
                </a:solidFill>
              </a:rPr>
              <a:t>ǁ </a:t>
            </a:r>
            <a:r>
              <a:rPr lang="en-US" sz="11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AD</a:t>
            </a:r>
          </a:p>
          <a:p>
            <a:pPr>
              <a:buNone/>
            </a:pPr>
            <a:r>
              <a:rPr lang="en-US" sz="11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2.Diagonals bisect each other.</a:t>
            </a:r>
          </a:p>
          <a:p>
            <a:pPr>
              <a:buNone/>
            </a:pPr>
            <a:r>
              <a:rPr lang="en-US" sz="11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sz="11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           OA = OC and OB = OD</a:t>
            </a:r>
          </a:p>
          <a:p>
            <a:pPr>
              <a:buNone/>
            </a:pPr>
            <a:r>
              <a:rPr lang="en-US" sz="11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3.Opposite angles are equal.</a:t>
            </a:r>
          </a:p>
          <a:p>
            <a:pPr>
              <a:buNone/>
            </a:pPr>
            <a:r>
              <a:rPr lang="en-US" sz="11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sz="11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            &lt;A = &lt;C and &lt;B = &lt;D</a:t>
            </a:r>
          </a:p>
          <a:p>
            <a:pPr>
              <a:buNone/>
            </a:pPr>
            <a:r>
              <a:rPr lang="en-US" sz="11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4.The sum of adjacent angles is 180</a:t>
            </a:r>
            <a:r>
              <a:rPr lang="en-US" sz="11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/>
                <a:cs typeface="Andalus" pitchFamily="18" charset="-78"/>
              </a:rPr>
              <a:t>⁰</a:t>
            </a:r>
          </a:p>
          <a:p>
            <a:pPr>
              <a:buNone/>
            </a:pPr>
            <a:r>
              <a:rPr lang="en-US" sz="11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/>
                <a:cs typeface="Andalus" pitchFamily="18" charset="-78"/>
              </a:rPr>
              <a:t> </a:t>
            </a:r>
            <a:r>
              <a:rPr lang="en-US" sz="11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/>
                <a:cs typeface="Andalus" pitchFamily="18" charset="-78"/>
              </a:rPr>
              <a:t>            &lt;A + &lt;B = </a:t>
            </a:r>
            <a:r>
              <a:rPr lang="en-US" sz="11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180</a:t>
            </a:r>
            <a:r>
              <a:rPr lang="en-US" sz="11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/>
                <a:cs typeface="Andalus" pitchFamily="18" charset="-78"/>
              </a:rPr>
              <a:t>⁰ </a:t>
            </a:r>
            <a:r>
              <a:rPr lang="en-US" sz="11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/>
                <a:cs typeface="Andalus" pitchFamily="18" charset="-78"/>
              </a:rPr>
              <a:t>          &lt;B + &lt;C</a:t>
            </a:r>
            <a:r>
              <a:rPr lang="en-US" sz="11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sz="11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=180</a:t>
            </a:r>
            <a:r>
              <a:rPr lang="en-US" sz="11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/>
                <a:cs typeface="Andalus" pitchFamily="18" charset="-78"/>
              </a:rPr>
              <a:t>⁰</a:t>
            </a:r>
          </a:p>
          <a:p>
            <a:pPr>
              <a:buNone/>
            </a:pPr>
            <a:r>
              <a:rPr lang="en-US" sz="11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/>
                <a:cs typeface="Andalus" pitchFamily="18" charset="-78"/>
              </a:rPr>
              <a:t>             &lt;C </a:t>
            </a:r>
            <a:r>
              <a:rPr lang="en-US" sz="11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/>
                <a:cs typeface="Andalus" pitchFamily="18" charset="-78"/>
              </a:rPr>
              <a:t>+ </a:t>
            </a:r>
            <a:r>
              <a:rPr lang="en-US" sz="11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/>
                <a:cs typeface="Andalus" pitchFamily="18" charset="-78"/>
              </a:rPr>
              <a:t>&lt;</a:t>
            </a:r>
            <a:r>
              <a:rPr lang="en-US" sz="11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/>
                <a:cs typeface="Andalus" pitchFamily="18" charset="-78"/>
              </a:rPr>
              <a:t>D</a:t>
            </a:r>
            <a:r>
              <a:rPr lang="en-US" sz="11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/>
                <a:cs typeface="Andalus" pitchFamily="18" charset="-78"/>
              </a:rPr>
              <a:t> </a:t>
            </a:r>
            <a:r>
              <a:rPr lang="en-US" sz="11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/>
                <a:cs typeface="Andalus" pitchFamily="18" charset="-78"/>
              </a:rPr>
              <a:t>= </a:t>
            </a:r>
            <a:r>
              <a:rPr lang="en-US" sz="11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180</a:t>
            </a:r>
            <a:r>
              <a:rPr lang="en-US" sz="11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/>
                <a:cs typeface="Andalus" pitchFamily="18" charset="-78"/>
              </a:rPr>
              <a:t>⁰           </a:t>
            </a:r>
            <a:r>
              <a:rPr lang="en-US" sz="11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/>
                <a:cs typeface="Andalus" pitchFamily="18" charset="-78"/>
              </a:rPr>
              <a:t>&lt;D </a:t>
            </a:r>
            <a:r>
              <a:rPr lang="en-US" sz="11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/>
                <a:cs typeface="Andalus" pitchFamily="18" charset="-78"/>
              </a:rPr>
              <a:t>+ </a:t>
            </a:r>
            <a:r>
              <a:rPr lang="en-US" sz="11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/>
                <a:cs typeface="Andalus" pitchFamily="18" charset="-78"/>
              </a:rPr>
              <a:t>&lt;A</a:t>
            </a:r>
            <a:r>
              <a:rPr lang="en-US" sz="11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sz="11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=180</a:t>
            </a:r>
            <a:r>
              <a:rPr lang="en-US" sz="11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/>
                <a:cs typeface="Andalus" pitchFamily="18" charset="-78"/>
              </a:rPr>
              <a:t>⁰</a:t>
            </a:r>
          </a:p>
          <a:p>
            <a:pPr>
              <a:buNone/>
            </a:pPr>
            <a:r>
              <a:rPr lang="en-US" sz="11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/>
                <a:cs typeface="Andalus" pitchFamily="18" charset="-78"/>
              </a:rPr>
              <a:t> </a:t>
            </a:r>
            <a:endParaRPr lang="en-US" sz="112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endParaRPr lang="en-US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en-US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                                                                     </a:t>
            </a:r>
            <a:endParaRPr lang="en-US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427"/>
            <a:ext cx="57165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PARALLELOGRAM</a:t>
            </a:r>
            <a:endParaRPr lang="en-IN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940152" y="111211"/>
            <a:ext cx="2736304" cy="1274440"/>
          </a:xfrm>
          <a:prstGeom prst="parallelogram">
            <a:avLst/>
          </a:prstGeom>
          <a:solidFill>
            <a:srgbClr val="00B0F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b="1" dirty="0">
              <a:solidFill>
                <a:schemeClr val="accent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99511" y="1200985"/>
            <a:ext cx="412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A</a:t>
            </a:r>
            <a:endParaRPr lang="en-IN" sz="28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09048" y="1262540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B</a:t>
            </a:r>
            <a:endParaRPr lang="en-IN" sz="24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76132" y="-5493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C</a:t>
            </a:r>
            <a:endParaRPr lang="en-IN" sz="2400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0152" y="-204406"/>
            <a:ext cx="381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D</a:t>
            </a:r>
            <a:endParaRPr lang="en-IN" sz="2400" b="1" dirty="0">
              <a:solidFill>
                <a:srgbClr val="C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940152" y="111211"/>
            <a:ext cx="2736304" cy="12744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21988" y="111211"/>
            <a:ext cx="1987060" cy="12744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142233" y="730581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O</a:t>
            </a:r>
            <a:endParaRPr lang="en-IN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 advClick="0" advTm="30000">
    <p:newsflash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464496" cy="1524784"/>
          </a:xfrm>
        </p:spPr>
        <p:txBody>
          <a:bodyPr>
            <a:prstTxWarp prst="textDeflateBottom">
              <a:avLst/>
            </a:prstTxWarp>
            <a:noAutofit/>
          </a:bodyPr>
          <a:lstStyle/>
          <a:p>
            <a:r>
              <a:rPr lang="en-US" sz="60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KITE</a:t>
            </a:r>
            <a:endParaRPr lang="en-US" sz="6000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064" y="3947864"/>
            <a:ext cx="7239000" cy="2819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                  </a:t>
            </a:r>
          </a:p>
          <a:p>
            <a:endParaRPr lang="en-US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endParaRPr lang="en-US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>
              <a:buNone/>
            </a:pPr>
            <a:r>
              <a:rPr lang="en-US" sz="31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lgerian" pitchFamily="82" charset="0"/>
              </a:rPr>
              <a:t>                                                      </a:t>
            </a:r>
            <a:endParaRPr lang="en-US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948264" y="1268760"/>
            <a:ext cx="864096" cy="24482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940152" y="404664"/>
            <a:ext cx="864096" cy="100811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804248" y="404664"/>
            <a:ext cx="1008112" cy="86409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40152" y="1412776"/>
            <a:ext cx="1008112" cy="230425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804248" y="404664"/>
            <a:ext cx="144016" cy="33123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5940152" y="1268760"/>
            <a:ext cx="1872208" cy="14401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6758148" y="3717032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3"/>
                </a:solidFill>
              </a:rPr>
              <a:t>A</a:t>
            </a:r>
            <a:endParaRPr lang="en-IN" sz="2400" b="1" dirty="0">
              <a:solidFill>
                <a:schemeClr val="accent3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812360" y="1109935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3"/>
                </a:solidFill>
              </a:rPr>
              <a:t>B</a:t>
            </a:r>
            <a:endParaRPr lang="en-IN" sz="2400" b="1" dirty="0">
              <a:solidFill>
                <a:schemeClr val="accent3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618139" y="-37781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3"/>
                </a:solidFill>
              </a:rPr>
              <a:t>C</a:t>
            </a:r>
            <a:endParaRPr lang="en-IN" sz="2400" b="1" dirty="0">
              <a:solidFill>
                <a:schemeClr val="accent3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558316" y="1181943"/>
            <a:ext cx="381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3"/>
                </a:solidFill>
              </a:rPr>
              <a:t>D</a:t>
            </a:r>
            <a:endParaRPr lang="en-IN" sz="2400" b="1" dirty="0">
              <a:solidFill>
                <a:schemeClr val="accent3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-5308" y="3501008"/>
            <a:ext cx="82101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        </a:t>
            </a:r>
            <a:r>
              <a:rPr lang="en-US" sz="3200" b="1" dirty="0" smtClean="0">
                <a:solidFill>
                  <a:srgbClr val="FF0000"/>
                </a:solidFill>
              </a:rPr>
              <a:t>Properties</a:t>
            </a:r>
            <a:r>
              <a:rPr lang="en-US" sz="3200" b="1" dirty="0">
                <a:solidFill>
                  <a:srgbClr val="FF0000"/>
                </a:solidFill>
              </a:rPr>
              <a:t>:-</a:t>
            </a:r>
          </a:p>
          <a:p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1.Two pairs of Adjacent  </a:t>
            </a:r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sides are equal.</a:t>
            </a:r>
          </a:p>
          <a:p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 AB = </a:t>
            </a:r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AD and BC </a:t>
            </a:r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= </a:t>
            </a:r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DC</a:t>
            </a:r>
          </a:p>
          <a:p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2.Diagonals intersect perpendicularly.</a:t>
            </a:r>
            <a:endParaRPr lang="en-US" sz="3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en-US" sz="3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3</a:t>
            </a:r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.One pair of opposite angles </a:t>
            </a:r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are </a:t>
            </a:r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equal.</a:t>
            </a:r>
            <a:endParaRPr lang="en-US" sz="3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   ˂</a:t>
            </a:r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ABC </a:t>
            </a:r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= </a:t>
            </a:r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˂ADC   </a:t>
            </a:r>
            <a:endParaRPr lang="en-US" sz="3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6000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642360"/>
          </a:xfrm>
        </p:spPr>
        <p:txBody>
          <a:bodyPr>
            <a:prstTxWarp prst="textDeflateBottom">
              <a:avLst/>
            </a:prstTxWarp>
            <a:noAutofit/>
          </a:bodyPr>
          <a:lstStyle/>
          <a:p>
            <a:r>
              <a:rPr lang="en-US" sz="9600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lgerian" pitchFamily="82" charset="0"/>
              </a:rPr>
              <a:t>Thank</a:t>
            </a:r>
            <a:r>
              <a:rPr lang="en-US" sz="96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en-US" sz="9600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lgerian" pitchFamily="82" charset="0"/>
              </a:rPr>
              <a:t>you</a:t>
            </a:r>
            <a:endParaRPr lang="en-US" sz="9600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564904" y="2420888"/>
            <a:ext cx="9361040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                  </a:t>
            </a:r>
          </a:p>
          <a:p>
            <a:endParaRPr lang="en-US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endParaRPr lang="en-US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r">
              <a:buNone/>
            </a:pPr>
            <a:r>
              <a:rPr lang="en-US" sz="31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lgerian" pitchFamily="82" charset="0"/>
              </a:rPr>
              <a:t>                                                      </a:t>
            </a:r>
            <a:r>
              <a:rPr lang="en-US" sz="31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lgerian" pitchFamily="82" charset="0"/>
              </a:rPr>
              <a:t>     </a:t>
            </a:r>
            <a:r>
              <a:rPr lang="en-US" sz="4800" b="1" i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lgerian" pitchFamily="82" charset="0"/>
              </a:rPr>
              <a:t>bhanu</a:t>
            </a:r>
            <a:r>
              <a:rPr lang="en-US" sz="4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lgerian" pitchFamily="82" charset="0"/>
              </a:rPr>
              <a:t>  </a:t>
            </a:r>
            <a:r>
              <a:rPr lang="en-US" sz="4800" b="1" i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lgerian" pitchFamily="82" charset="0"/>
              </a:rPr>
              <a:t>pandey</a:t>
            </a:r>
            <a:endParaRPr lang="en-US" sz="4800" b="1" i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lgerian" pitchFamily="82" charset="0"/>
            </a:endParaRPr>
          </a:p>
          <a:p>
            <a:endParaRPr lang="en-US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 advClick="0" advTm="16000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1423" y="404664"/>
            <a:ext cx="6619121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Jokerman" pitchFamily="82" charset="0"/>
              </a:rPr>
              <a:t>POLYGON</a:t>
            </a:r>
            <a:endParaRPr lang="en-US" sz="96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/>
              <a:latin typeface="Jokerman" pitchFamily="82" charset="0"/>
            </a:endParaRPr>
          </a:p>
          <a:p>
            <a:pPr lvl="1" algn="ctr"/>
            <a:endParaRPr lang="en-US" sz="9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FF"/>
              </a:solidFill>
              <a:effectLst/>
              <a:latin typeface="Jokerman" pitchFamily="82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335576880"/>
              </p:ext>
            </p:extLst>
          </p:nvPr>
        </p:nvGraphicFramePr>
        <p:xfrm>
          <a:off x="474400" y="1928158"/>
          <a:ext cx="811316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180799" y="2132856"/>
            <a:ext cx="658001" cy="405915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IN" sz="2800" dirty="0" smtClean="0">
                <a:solidFill>
                  <a:srgbClr val="002060"/>
                </a:solidFill>
                <a:latin typeface="Heavy Heap" pitchFamily="2" charset="0"/>
              </a:rPr>
              <a:t>CONTENT</a:t>
            </a:r>
            <a:endParaRPr lang="en-IN" sz="2800" dirty="0">
              <a:solidFill>
                <a:srgbClr val="002060"/>
              </a:solidFill>
              <a:latin typeface="Heavy Heap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70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:checker dir="vert"/>
      </p:transition>
    </mc:Choice>
    <mc:Fallback xmlns="">
      <p:transition spd="slow" advTm="5000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568" y="0"/>
            <a:ext cx="856837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u="sng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effectLst/>
                <a:latin typeface="Lucida Handwriting" pitchFamily="66" charset="0"/>
              </a:rPr>
              <a:t>Introduction  to </a:t>
            </a:r>
            <a:r>
              <a:rPr lang="en-US" sz="5400" b="1" u="sng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effectLst/>
                <a:latin typeface="Lucida Handwriting" pitchFamily="66" charset="0"/>
              </a:rPr>
              <a:t> </a:t>
            </a:r>
            <a:endParaRPr lang="en-US" sz="7200" b="1" u="sng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C000"/>
              </a:solidFill>
              <a:latin typeface="Lucida Handwriting" pitchFamily="66" charset="0"/>
            </a:endParaRPr>
          </a:p>
          <a:p>
            <a:pPr algn="ctr"/>
            <a:r>
              <a:rPr lang="en-US" sz="7200" b="1" u="sng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effectLst/>
                <a:latin typeface="Lucida Handwriting" pitchFamily="66" charset="0"/>
              </a:rPr>
              <a:t>polygon</a:t>
            </a:r>
            <a:endParaRPr lang="en-US" sz="6000" b="1" u="sng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C000"/>
              </a:solidFill>
              <a:effectLst/>
              <a:latin typeface="Lucida Handwriting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432208"/>
            <a:ext cx="872226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 smtClean="0">
                <a:solidFill>
                  <a:srgbClr val="FFFF00"/>
                </a:solidFill>
                <a:latin typeface="Algerian" pitchFamily="82" charset="0"/>
              </a:rPr>
              <a:t>A FIGURE BOUNDED BY THREE OR MORE LINE </a:t>
            </a:r>
          </a:p>
          <a:p>
            <a:r>
              <a:rPr lang="en-IN" sz="3200" dirty="0" smtClean="0">
                <a:solidFill>
                  <a:srgbClr val="FFFF00"/>
                </a:solidFill>
                <a:latin typeface="Algerian" pitchFamily="82" charset="0"/>
              </a:rPr>
              <a:t>SEGMENTS  IS CALLED A POLYGON.</a:t>
            </a:r>
          </a:p>
          <a:p>
            <a:endParaRPr lang="en-IN" sz="3200" dirty="0" smtClean="0">
              <a:solidFill>
                <a:srgbClr val="FFFF00"/>
              </a:solidFill>
              <a:latin typeface="Algerian" pitchFamily="82" charset="0"/>
            </a:endParaRPr>
          </a:p>
          <a:p>
            <a:r>
              <a:rPr lang="en-IN" sz="3200" dirty="0" smtClean="0">
                <a:solidFill>
                  <a:srgbClr val="FFFF00"/>
                </a:solidFill>
                <a:latin typeface="Algerian" pitchFamily="82" charset="0"/>
              </a:rPr>
              <a:t>         A POLYGON IS SAID TO REGULAR WHEN </a:t>
            </a:r>
          </a:p>
          <a:p>
            <a:r>
              <a:rPr lang="en-IN" sz="3200" dirty="0" smtClean="0">
                <a:solidFill>
                  <a:srgbClr val="FFFF00"/>
                </a:solidFill>
                <a:latin typeface="Algerian" pitchFamily="82" charset="0"/>
              </a:rPr>
              <a:t>ALL  IT’S  SIDES  ARE  EQUAL .</a:t>
            </a:r>
          </a:p>
          <a:p>
            <a:endParaRPr lang="en-IN" sz="3200" dirty="0" smtClean="0">
              <a:solidFill>
                <a:srgbClr val="FFFF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76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5636" y="476672"/>
            <a:ext cx="6408712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dirty="0" smtClean="0">
                <a:solidFill>
                  <a:srgbClr val="FF0000"/>
                </a:solidFill>
              </a:rPr>
              <a:t>Different types of polygons</a:t>
            </a:r>
            <a:endParaRPr lang="en-IN" sz="40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stCxn id="5" idx="2"/>
            <a:endCxn id="5" idx="2"/>
          </p:cNvCxnSpPr>
          <p:nvPr/>
        </p:nvCxnSpPr>
        <p:spPr>
          <a:xfrm>
            <a:off x="4499992" y="112474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own Arrow 7"/>
          <p:cNvSpPr/>
          <p:nvPr/>
        </p:nvSpPr>
        <p:spPr>
          <a:xfrm>
            <a:off x="4391980" y="1211022"/>
            <a:ext cx="504056" cy="86409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Rectangle 15"/>
          <p:cNvSpPr/>
          <p:nvPr/>
        </p:nvSpPr>
        <p:spPr>
          <a:xfrm>
            <a:off x="640291" y="2709182"/>
            <a:ext cx="1765277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rgbClr val="FF0000"/>
                </a:solidFill>
              </a:rPr>
              <a:t>Triangle</a:t>
            </a:r>
            <a:endParaRPr lang="en-IN" sz="28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43000" y="2763047"/>
            <a:ext cx="1952188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>
                <a:solidFill>
                  <a:srgbClr val="FF0000"/>
                </a:solidFill>
              </a:rPr>
              <a:t>Quadrilateral</a:t>
            </a:r>
            <a:endParaRPr lang="en-IN" sz="24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44008" y="2763047"/>
            <a:ext cx="2088232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>
                <a:solidFill>
                  <a:srgbClr val="FF0000"/>
                </a:solidFill>
              </a:rPr>
              <a:t>Pentagon</a:t>
            </a:r>
            <a:endParaRPr lang="en-IN" sz="24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92948" y="2756906"/>
            <a:ext cx="1886092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>
                <a:solidFill>
                  <a:srgbClr val="FF0000"/>
                </a:solidFill>
              </a:rPr>
              <a:t>Hexagon</a:t>
            </a:r>
            <a:endParaRPr lang="en-IN" sz="2400" b="1" dirty="0">
              <a:solidFill>
                <a:srgbClr val="FF0000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10800000">
            <a:off x="1063038" y="1988840"/>
            <a:ext cx="7613418" cy="43204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4" name="Isosceles Triangle 23"/>
          <p:cNvSpPr/>
          <p:nvPr/>
        </p:nvSpPr>
        <p:spPr>
          <a:xfrm rot="10800000">
            <a:off x="1408065" y="2292654"/>
            <a:ext cx="359501" cy="41652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6" name="Isosceles Triangle 25"/>
          <p:cNvSpPr/>
          <p:nvPr/>
        </p:nvSpPr>
        <p:spPr>
          <a:xfrm rot="10800000">
            <a:off x="3392159" y="2298795"/>
            <a:ext cx="372994" cy="45811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8" name="Isosceles Triangle 27"/>
          <p:cNvSpPr/>
          <p:nvPr/>
        </p:nvSpPr>
        <p:spPr>
          <a:xfrm rot="10800000">
            <a:off x="5295030" y="2346518"/>
            <a:ext cx="360040" cy="41652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9" name="Isosceles Triangle 28"/>
          <p:cNvSpPr/>
          <p:nvPr/>
        </p:nvSpPr>
        <p:spPr>
          <a:xfrm rot="10800000">
            <a:off x="7416315" y="2346518"/>
            <a:ext cx="360040" cy="36266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0" name="Isosceles Triangle 29"/>
          <p:cNvSpPr/>
          <p:nvPr/>
        </p:nvSpPr>
        <p:spPr>
          <a:xfrm>
            <a:off x="228836" y="3789040"/>
            <a:ext cx="2133600" cy="1219200"/>
          </a:xfrm>
          <a:prstGeom prst="triangl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627784" y="3789040"/>
            <a:ext cx="1584176" cy="126129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2" name="Regular Pentagon 31"/>
          <p:cNvSpPr/>
          <p:nvPr/>
        </p:nvSpPr>
        <p:spPr>
          <a:xfrm>
            <a:off x="4499992" y="3789040"/>
            <a:ext cx="2016224" cy="1656184"/>
          </a:xfrm>
          <a:prstGeom prst="pentagon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3" name="Hexagon 32"/>
          <p:cNvSpPr/>
          <p:nvPr/>
        </p:nvSpPr>
        <p:spPr>
          <a:xfrm>
            <a:off x="6892948" y="3734745"/>
            <a:ext cx="1872208" cy="1764774"/>
          </a:xfrm>
          <a:prstGeom prst="hexagon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82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4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4409" y="0"/>
            <a:ext cx="45897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latin typeface="Castellar" pitchFamily="18" charset="0"/>
              </a:rPr>
              <a:t>QUADRILATERAL</a:t>
            </a:r>
            <a:endParaRPr lang="en-US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  <a:latin typeface="Castellar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3" y="740023"/>
            <a:ext cx="76947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b="1" dirty="0" smtClean="0">
                <a:solidFill>
                  <a:schemeClr val="tx1">
                    <a:lumMod val="50000"/>
                  </a:schemeClr>
                </a:solidFill>
                <a:latin typeface="Arnprior" pitchFamily="2" charset="0"/>
              </a:rPr>
              <a:t>A Polygon of four sides is called quadrilateral.</a:t>
            </a:r>
            <a:endParaRPr lang="en-IN" sz="4400" b="1" dirty="0">
              <a:solidFill>
                <a:srgbClr val="FFFF00"/>
              </a:solidFill>
              <a:latin typeface="Arnprior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7251" y="2456795"/>
            <a:ext cx="2916183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IN" sz="4800" b="1" dirty="0">
                <a:solidFill>
                  <a:schemeClr val="tx2">
                    <a:lumMod val="50000"/>
                  </a:schemeClr>
                </a:solidFill>
                <a:latin typeface="Heavy Heap" pitchFamily="2" charset="0"/>
              </a:rPr>
              <a:t>Square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4800" b="1" dirty="0">
                <a:solidFill>
                  <a:schemeClr val="tx2">
                    <a:lumMod val="50000"/>
                  </a:schemeClr>
                </a:solidFill>
                <a:latin typeface="Heavy Heap" pitchFamily="2" charset="0"/>
              </a:rPr>
              <a:t>Rectangle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4800" b="1" dirty="0">
                <a:solidFill>
                  <a:schemeClr val="tx2">
                    <a:lumMod val="50000"/>
                  </a:schemeClr>
                </a:solidFill>
                <a:latin typeface="Heavy Heap" pitchFamily="2" charset="0"/>
              </a:rPr>
              <a:t>Rhombus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4800" b="1" dirty="0" smtClean="0">
                <a:solidFill>
                  <a:schemeClr val="tx2">
                    <a:lumMod val="50000"/>
                  </a:schemeClr>
                </a:solidFill>
                <a:latin typeface="Heavy Heap" pitchFamily="2" charset="0"/>
              </a:rPr>
              <a:t>Trapezium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4800" b="1" dirty="0" smtClean="0">
                <a:solidFill>
                  <a:schemeClr val="tx2">
                    <a:lumMod val="50000"/>
                  </a:schemeClr>
                </a:solidFill>
                <a:latin typeface="Heavy Heap" pitchFamily="2" charset="0"/>
              </a:rPr>
              <a:t>Parallelogram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Heavy Heap" pitchFamily="2" charset="0"/>
              </a:rPr>
              <a:t>Kite</a:t>
            </a:r>
            <a:endParaRPr lang="en-IN" sz="4800" b="1" dirty="0" smtClean="0">
              <a:solidFill>
                <a:schemeClr val="tx2">
                  <a:lumMod val="50000"/>
                </a:schemeClr>
              </a:solidFill>
              <a:latin typeface="Heavy Heap" pitchFamily="2" charset="0"/>
            </a:endParaRPr>
          </a:p>
          <a:p>
            <a:endParaRPr lang="en-IN" sz="4000" dirty="0">
              <a:solidFill>
                <a:srgbClr val="FFFF00"/>
              </a:solidFill>
              <a:latin typeface="Heavy Heap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319" y="1726840"/>
            <a:ext cx="6654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u="sng" dirty="0" smtClean="0">
                <a:solidFill>
                  <a:schemeClr val="tx2">
                    <a:lumMod val="50000"/>
                  </a:schemeClr>
                </a:solidFill>
                <a:latin typeface="Castellar" pitchFamily="18" charset="0"/>
              </a:rPr>
              <a:t>TYPES OF  QUADRILATERALs</a:t>
            </a:r>
            <a:endParaRPr lang="en-IN" sz="3200" b="1" u="sng" dirty="0">
              <a:solidFill>
                <a:schemeClr val="tx2">
                  <a:lumMod val="50000"/>
                </a:schemeClr>
              </a:solidFill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60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243716"/>
            <a:ext cx="5904656" cy="1563891"/>
          </a:xfrm>
        </p:spPr>
        <p:txBody>
          <a:bodyPr>
            <a:prstTxWarp prst="textDeflateBottom">
              <a:avLst/>
            </a:prstTxWarp>
            <a:noAutofit/>
          </a:bodyPr>
          <a:lstStyle/>
          <a:p>
            <a:r>
              <a:rPr lang="en-US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pperplate Gothic Bold" pitchFamily="34" charset="0"/>
              </a:rPr>
              <a:t/>
            </a:r>
            <a:br>
              <a:rPr lang="en-US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pperplate Gothic Bold" pitchFamily="34" charset="0"/>
              </a:rPr>
            </a:br>
            <a:endParaRPr lang="en-US" sz="9600" i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7239000" cy="2819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                  </a:t>
            </a:r>
          </a:p>
          <a:p>
            <a:endParaRPr lang="en-US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endParaRPr lang="en-US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>
              <a:buNone/>
            </a:pPr>
            <a:r>
              <a:rPr lang="en-US" sz="31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lgerian" pitchFamily="82" charset="0"/>
              </a:rPr>
              <a:t>                                                      </a:t>
            </a:r>
            <a:endParaRPr lang="en-US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23708" y="1340768"/>
            <a:ext cx="1997848" cy="19700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23708" y="2996952"/>
            <a:ext cx="313252" cy="2880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6012160" y="1366638"/>
            <a:ext cx="313252" cy="2880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7696756" y="2996952"/>
            <a:ext cx="313252" cy="2880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7696756" y="1370146"/>
            <a:ext cx="313252" cy="2880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023708" y="1340768"/>
            <a:ext cx="198630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23708" y="1340768"/>
            <a:ext cx="198630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 rot="18918216">
            <a:off x="6894199" y="1956089"/>
            <a:ext cx="313252" cy="2880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Rectangle 16"/>
          <p:cNvSpPr/>
          <p:nvPr/>
        </p:nvSpPr>
        <p:spPr>
          <a:xfrm rot="18849816">
            <a:off x="6654556" y="2181795"/>
            <a:ext cx="313252" cy="2880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0" name="Rectangle 19"/>
          <p:cNvSpPr/>
          <p:nvPr/>
        </p:nvSpPr>
        <p:spPr>
          <a:xfrm>
            <a:off x="251520" y="251706"/>
            <a:ext cx="419025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pperplate Gothic Bold" pitchFamily="34" charset="0"/>
              </a:rPr>
              <a:t>SQUARE</a:t>
            </a:r>
            <a:endParaRPr lang="en-IN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0905" y="2369206"/>
            <a:ext cx="761496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              Properties:-</a:t>
            </a:r>
          </a:p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1.All sides are equal.</a:t>
            </a:r>
          </a:p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       AB = BC = CD = DA</a:t>
            </a:r>
          </a:p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2.Opposite sides are parallel.</a:t>
            </a:r>
          </a:p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        AB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Calibri"/>
              </a:rPr>
              <a:t>ǁ CD  and  BC ǁ AD</a:t>
            </a:r>
            <a:endParaRPr lang="en-US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3.Each  angle is of measure 90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Calibri"/>
              </a:rPr>
              <a:t>⁰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4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.Diagonals are equal and perpendicularly </a:t>
            </a:r>
          </a:p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  bisect each other.</a:t>
            </a:r>
          </a:p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                AC = BD  </a:t>
            </a:r>
          </a:p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     AO = OC  and  BO = OD</a:t>
            </a:r>
          </a:p>
          <a:p>
            <a:endParaRPr lang="en-IN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62951" y="3001902"/>
            <a:ext cx="433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Calibri"/>
              </a:rPr>
              <a:t>A</a:t>
            </a:r>
            <a:endParaRPr lang="en-IN" sz="3200" b="1" dirty="0"/>
          </a:p>
        </p:txBody>
      </p:sp>
      <p:sp>
        <p:nvSpPr>
          <p:cNvPr id="23" name="Rectangle 22"/>
          <p:cNvSpPr/>
          <p:nvPr/>
        </p:nvSpPr>
        <p:spPr>
          <a:xfrm>
            <a:off x="7935867" y="3160188"/>
            <a:ext cx="415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Calibri"/>
              </a:rPr>
              <a:t>B</a:t>
            </a:r>
            <a:endParaRPr lang="en-IN" sz="3200" b="1" dirty="0"/>
          </a:p>
        </p:txBody>
      </p:sp>
      <p:sp>
        <p:nvSpPr>
          <p:cNvPr id="24" name="Rectangle 23"/>
          <p:cNvSpPr/>
          <p:nvPr/>
        </p:nvSpPr>
        <p:spPr>
          <a:xfrm>
            <a:off x="5662951" y="1058565"/>
            <a:ext cx="410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Calibri"/>
              </a:rPr>
              <a:t>D</a:t>
            </a:r>
            <a:endParaRPr lang="en-IN" sz="2800" b="1" dirty="0"/>
          </a:p>
        </p:txBody>
      </p:sp>
      <p:sp>
        <p:nvSpPr>
          <p:cNvPr id="25" name="Rectangle 24"/>
          <p:cNvSpPr/>
          <p:nvPr/>
        </p:nvSpPr>
        <p:spPr>
          <a:xfrm>
            <a:off x="7740942" y="863487"/>
            <a:ext cx="4026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Calibri"/>
              </a:rPr>
              <a:t>C</a:t>
            </a:r>
            <a:endParaRPr lang="en-IN" sz="3200" b="1" dirty="0"/>
          </a:p>
        </p:txBody>
      </p:sp>
      <p:sp>
        <p:nvSpPr>
          <p:cNvPr id="26" name="Rectangle 25"/>
          <p:cNvSpPr/>
          <p:nvPr/>
        </p:nvSpPr>
        <p:spPr>
          <a:xfrm>
            <a:off x="6809272" y="2354497"/>
            <a:ext cx="426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Calibri"/>
              </a:rPr>
              <a:t>O</a:t>
            </a:r>
            <a:endParaRPr lang="en-IN" sz="2800" b="1" dirty="0"/>
          </a:p>
        </p:txBody>
      </p:sp>
    </p:spTree>
  </p:cSld>
  <p:clrMapOvr>
    <a:masterClrMapping/>
  </p:clrMapOvr>
  <p:transition spd="slow" advClick="0" advTm="16000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0.33333 L 0 -2.22222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0.33333 L 0 -2.22222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5" grpId="0" animBg="1"/>
      <p:bldP spid="6" grpId="0" animBg="1"/>
      <p:bldP spid="7" grpId="0" animBg="1"/>
      <p:bldP spid="8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791148" y="1196752"/>
            <a:ext cx="3168352" cy="15841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0" name="Rectangle 19"/>
          <p:cNvSpPr/>
          <p:nvPr/>
        </p:nvSpPr>
        <p:spPr>
          <a:xfrm>
            <a:off x="5791148" y="2506409"/>
            <a:ext cx="313252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1" name="Rectangle 20"/>
          <p:cNvSpPr/>
          <p:nvPr/>
        </p:nvSpPr>
        <p:spPr>
          <a:xfrm>
            <a:off x="8646248" y="2506409"/>
            <a:ext cx="313252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8646248" y="1196752"/>
            <a:ext cx="313252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3" name="Rectangle 22"/>
          <p:cNvSpPr/>
          <p:nvPr/>
        </p:nvSpPr>
        <p:spPr>
          <a:xfrm>
            <a:off x="5791148" y="1196752"/>
            <a:ext cx="313252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5791150" y="1196754"/>
            <a:ext cx="3168350" cy="15841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791150" y="1196752"/>
            <a:ext cx="3168350" cy="15976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116632"/>
            <a:ext cx="50466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pperplate Gothic Bold" pitchFamily="34" charset="0"/>
              </a:rPr>
              <a:t>RECTANGLE</a:t>
            </a:r>
            <a:endParaRPr lang="en-IN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2276872"/>
            <a:ext cx="7488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Properties:-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1.Opposite sides are equal.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         </a:t>
            </a:r>
            <a:r>
              <a:rPr lang="en-US" sz="2800" b="1" dirty="0">
                <a:solidFill>
                  <a:srgbClr val="002060"/>
                </a:solidFill>
              </a:rPr>
              <a:t>AB = BC </a:t>
            </a:r>
            <a:r>
              <a:rPr lang="en-US" sz="2800" b="1" dirty="0" smtClean="0">
                <a:solidFill>
                  <a:srgbClr val="002060"/>
                </a:solidFill>
              </a:rPr>
              <a:t>and </a:t>
            </a:r>
            <a:r>
              <a:rPr lang="en-US" sz="2800" b="1" dirty="0">
                <a:solidFill>
                  <a:srgbClr val="002060"/>
                </a:solidFill>
              </a:rPr>
              <a:t>CD = DA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2.Opposite sides are parallel.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          AB ǁ CD  and  BC ǁ AD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3.Each  angle is of </a:t>
            </a:r>
            <a:r>
              <a:rPr lang="en-US" sz="2800" b="1" dirty="0" smtClean="0">
                <a:solidFill>
                  <a:srgbClr val="002060"/>
                </a:solidFill>
              </a:rPr>
              <a:t>measure 90</a:t>
            </a:r>
            <a:r>
              <a:rPr lang="en-US" sz="2800" b="1" dirty="0">
                <a:solidFill>
                  <a:srgbClr val="002060"/>
                </a:solidFill>
              </a:rPr>
              <a:t>⁰.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4.Diagonals are equal and </a:t>
            </a:r>
            <a:r>
              <a:rPr lang="en-US" sz="2800" b="1" dirty="0" smtClean="0">
                <a:solidFill>
                  <a:srgbClr val="002060"/>
                </a:solidFill>
              </a:rPr>
              <a:t>bisect </a:t>
            </a:r>
            <a:r>
              <a:rPr lang="en-US" sz="2800" b="1" dirty="0">
                <a:solidFill>
                  <a:srgbClr val="002060"/>
                </a:solidFill>
              </a:rPr>
              <a:t>each other.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                  AC = BD  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       AO = OC  </a:t>
            </a:r>
            <a:r>
              <a:rPr lang="en-US" sz="2800" b="1" dirty="0" smtClean="0">
                <a:solidFill>
                  <a:srgbClr val="002060"/>
                </a:solidFill>
              </a:rPr>
              <a:t>=  </a:t>
            </a:r>
            <a:r>
              <a:rPr lang="en-US" sz="2800" b="1" dirty="0">
                <a:solidFill>
                  <a:srgbClr val="002060"/>
                </a:solidFill>
              </a:rPr>
              <a:t>BO = OD</a:t>
            </a:r>
          </a:p>
        </p:txBody>
      </p:sp>
      <p:sp>
        <p:nvSpPr>
          <p:cNvPr id="6" name="Rectangle 5"/>
          <p:cNvSpPr/>
          <p:nvPr/>
        </p:nvSpPr>
        <p:spPr>
          <a:xfrm>
            <a:off x="5484654" y="2750721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3"/>
                </a:solidFill>
              </a:rPr>
              <a:t>A</a:t>
            </a:r>
            <a:endParaRPr lang="en-IN" sz="2400" b="1" dirty="0">
              <a:solidFill>
                <a:schemeClr val="accent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84654" y="971436"/>
            <a:ext cx="378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3"/>
                </a:solidFill>
              </a:rPr>
              <a:t>D</a:t>
            </a:r>
            <a:endParaRPr lang="en-IN" sz="2400" b="1" dirty="0">
              <a:solidFill>
                <a:schemeClr val="accent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59500" y="2714807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3"/>
                </a:solidFill>
              </a:rPr>
              <a:t>B</a:t>
            </a:r>
            <a:endParaRPr lang="en-IN" sz="2400" b="1" dirty="0">
              <a:solidFill>
                <a:schemeClr val="accent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38357" y="755993"/>
            <a:ext cx="375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3"/>
                </a:solidFill>
              </a:rPr>
              <a:t>C</a:t>
            </a:r>
            <a:endParaRPr lang="en-IN" sz="2800" b="1" dirty="0">
              <a:solidFill>
                <a:schemeClr val="accent3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78797" y="1983657"/>
            <a:ext cx="393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3"/>
                </a:solidFill>
              </a:rPr>
              <a:t>O</a:t>
            </a:r>
            <a:endParaRPr lang="en-IN" sz="24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88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0.33333 L 0 -2.22222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0.33333 L 0 -2.22222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72816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 smtClean="0">
                <a:latin typeface="MV Boli" pitchFamily="2" charset="0"/>
                <a:cs typeface="MV Boli" pitchFamily="2" charset="0"/>
              </a:rPr>
              <a:t>.  </a:t>
            </a:r>
            <a:endParaRPr lang="en-IN" sz="28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18" name="Parallelogram 17"/>
          <p:cNvSpPr/>
          <p:nvPr/>
        </p:nvSpPr>
        <p:spPr>
          <a:xfrm>
            <a:off x="5954857" y="292300"/>
            <a:ext cx="2528539" cy="2001415"/>
          </a:xfrm>
          <a:prstGeom prst="parallelogram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FF00FF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 flipH="1">
            <a:off x="5932655" y="292299"/>
            <a:ext cx="2528538" cy="2001415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6463042" y="294621"/>
            <a:ext cx="1512168" cy="2001415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Rectangle 36"/>
          <p:cNvSpPr/>
          <p:nvPr/>
        </p:nvSpPr>
        <p:spPr>
          <a:xfrm rot="19409685">
            <a:off x="7098560" y="922384"/>
            <a:ext cx="313252" cy="3076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-116057" y="292299"/>
            <a:ext cx="512191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pperplate Gothic Bold" pitchFamily="34" charset="0"/>
              </a:rPr>
              <a:t>RHOMBUS</a:t>
            </a:r>
            <a:endParaRPr lang="en-IN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1981" y="1995976"/>
            <a:ext cx="81514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Properties:-</a:t>
            </a:r>
          </a:p>
          <a:p>
            <a:r>
              <a:rPr lang="en-US" sz="3200" b="1" dirty="0" smtClean="0">
                <a:solidFill>
                  <a:srgbClr val="7030A0"/>
                </a:solidFill>
              </a:rPr>
              <a:t>1.All </a:t>
            </a:r>
            <a:r>
              <a:rPr lang="en-US" sz="3200" b="1" dirty="0">
                <a:solidFill>
                  <a:srgbClr val="7030A0"/>
                </a:solidFill>
              </a:rPr>
              <a:t>sides are equal.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         AB = BC </a:t>
            </a:r>
            <a:r>
              <a:rPr lang="en-US" sz="3200" b="1" dirty="0" smtClean="0">
                <a:solidFill>
                  <a:srgbClr val="7030A0"/>
                </a:solidFill>
              </a:rPr>
              <a:t>= </a:t>
            </a:r>
            <a:r>
              <a:rPr lang="en-US" sz="3200" b="1" dirty="0">
                <a:solidFill>
                  <a:srgbClr val="7030A0"/>
                </a:solidFill>
              </a:rPr>
              <a:t>CD = DA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2.Opposite sides are parallel.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          AB ǁ CD  and  BC ǁ AD</a:t>
            </a:r>
          </a:p>
          <a:p>
            <a:r>
              <a:rPr lang="en-US" sz="3200" b="1" dirty="0" smtClean="0">
                <a:solidFill>
                  <a:srgbClr val="7030A0"/>
                </a:solidFill>
              </a:rPr>
              <a:t>3.Opposite  angles are equal.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</a:rPr>
              <a:t>         ˂A = ˂C  and ˂B = ˂D </a:t>
            </a:r>
            <a:endParaRPr lang="en-US" sz="3200" b="1" dirty="0">
              <a:solidFill>
                <a:srgbClr val="7030A0"/>
              </a:solidFill>
            </a:endParaRPr>
          </a:p>
          <a:p>
            <a:r>
              <a:rPr lang="en-US" sz="3200" b="1" dirty="0" smtClean="0">
                <a:solidFill>
                  <a:srgbClr val="7030A0"/>
                </a:solidFill>
              </a:rPr>
              <a:t>4.Diagonals perpendicularly bisect </a:t>
            </a:r>
            <a:r>
              <a:rPr lang="en-US" sz="3200" b="1" dirty="0">
                <a:solidFill>
                  <a:srgbClr val="7030A0"/>
                </a:solidFill>
              </a:rPr>
              <a:t>each other.</a:t>
            </a:r>
          </a:p>
          <a:p>
            <a:r>
              <a:rPr lang="en-US" sz="3200" b="1" dirty="0" smtClean="0">
                <a:solidFill>
                  <a:srgbClr val="7030A0"/>
                </a:solidFill>
              </a:rPr>
              <a:t>          AO </a:t>
            </a:r>
            <a:r>
              <a:rPr lang="en-US" sz="3200" b="1" dirty="0">
                <a:solidFill>
                  <a:srgbClr val="7030A0"/>
                </a:solidFill>
              </a:rPr>
              <a:t>= OC  </a:t>
            </a:r>
            <a:r>
              <a:rPr lang="en-US" sz="3200" b="1" dirty="0" smtClean="0">
                <a:solidFill>
                  <a:srgbClr val="7030A0"/>
                </a:solidFill>
              </a:rPr>
              <a:t>and  </a:t>
            </a:r>
            <a:r>
              <a:rPr lang="en-US" sz="3200" b="1" dirty="0">
                <a:solidFill>
                  <a:srgbClr val="7030A0"/>
                </a:solidFill>
              </a:rPr>
              <a:t>BO = OD</a:t>
            </a:r>
          </a:p>
        </p:txBody>
      </p:sp>
      <p:sp>
        <p:nvSpPr>
          <p:cNvPr id="5" name="Rectangle 4"/>
          <p:cNvSpPr/>
          <p:nvPr/>
        </p:nvSpPr>
        <p:spPr>
          <a:xfrm>
            <a:off x="5674778" y="2229609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3"/>
                </a:solidFill>
              </a:rPr>
              <a:t>A</a:t>
            </a:r>
            <a:endParaRPr lang="en-IN" sz="2400" b="1" dirty="0">
              <a:solidFill>
                <a:schemeClr val="accent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75210" y="2229609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3"/>
                </a:solidFill>
              </a:rPr>
              <a:t>B</a:t>
            </a:r>
            <a:endParaRPr lang="en-IN" sz="2400" b="1" dirty="0">
              <a:solidFill>
                <a:schemeClr val="accent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19163" y="61466"/>
            <a:ext cx="348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3"/>
                </a:solidFill>
              </a:rPr>
              <a:t>C</a:t>
            </a:r>
            <a:endParaRPr lang="en-IN" sz="2400" b="1" dirty="0">
              <a:solidFill>
                <a:schemeClr val="accent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84412" y="75562"/>
            <a:ext cx="378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3"/>
                </a:solidFill>
              </a:rPr>
              <a:t>D</a:t>
            </a:r>
            <a:endParaRPr lang="en-IN" sz="2400" b="1" dirty="0">
              <a:solidFill>
                <a:schemeClr val="accent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26845" y="1295328"/>
            <a:ext cx="393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3"/>
                </a:solidFill>
              </a:rPr>
              <a:t>O</a:t>
            </a:r>
            <a:endParaRPr lang="en-IN" sz="24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3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52536" y="0"/>
            <a:ext cx="55194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spc="0" dirty="0" smtClean="0">
                <a:ln w="0"/>
                <a:solidFill>
                  <a:srgbClr val="FF00FF"/>
                </a:solidFill>
                <a:effectLst>
                  <a:reflection blurRad="12700" stA="50000" endPos="50000" dist="5000" dir="5400000" sy="-100000" rotWithShape="0"/>
                </a:effectLst>
              </a:rPr>
              <a:t>TRAPEZIUM</a:t>
            </a:r>
            <a:endParaRPr lang="en-IN" sz="7200" b="1" cap="all" spc="0" dirty="0">
              <a:ln w="0"/>
              <a:solidFill>
                <a:srgbClr val="FF00FF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rapezoid 12"/>
          <p:cNvSpPr/>
          <p:nvPr/>
        </p:nvSpPr>
        <p:spPr>
          <a:xfrm>
            <a:off x="5461188" y="212982"/>
            <a:ext cx="3384376" cy="1944216"/>
          </a:xfrm>
          <a:prstGeom prst="trapezoid">
            <a:avLst>
              <a:gd name="adj" fmla="val 3453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00B0F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401" y="2636912"/>
            <a:ext cx="7886991" cy="248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/>
                </a:solidFill>
                <a:latin typeface="Neuropol" pitchFamily="34" charset="0"/>
              </a:rPr>
              <a:t>A </a:t>
            </a:r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/>
                </a:solidFill>
                <a:latin typeface="Neuropol" pitchFamily="34" charset="0"/>
              </a:rPr>
              <a:t>quadrilateral having one and only one pair of </a:t>
            </a:r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/>
                </a:solidFill>
                <a:latin typeface="Neuropol" pitchFamily="34" charset="0"/>
              </a:rPr>
              <a:t>opposite </a:t>
            </a:r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/>
                </a:solidFill>
                <a:latin typeface="Neuropol" pitchFamily="34" charset="0"/>
              </a:rPr>
              <a:t>sides </a:t>
            </a:r>
            <a:r>
              <a:rPr lang="en-US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/>
                </a:solidFill>
                <a:latin typeface="Neuropol" pitchFamily="34" charset="0"/>
              </a:rPr>
              <a:t>parallel </a:t>
            </a:r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/>
                </a:solidFill>
                <a:latin typeface="Neuropol" pitchFamily="34" charset="0"/>
              </a:rPr>
              <a:t>is called </a:t>
            </a:r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/>
                </a:solidFill>
                <a:latin typeface="Neuropol" pitchFamily="34" charset="0"/>
              </a:rPr>
              <a:t>a trapezium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Neuropol" pitchFamily="34" charset="0"/>
              </a:rPr>
              <a:t>.</a:t>
            </a:r>
            <a:endParaRPr lang="en-IN" sz="2400" b="1" dirty="0">
              <a:solidFill>
                <a:srgbClr val="7030A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95729" y="1946115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3"/>
                </a:solidFill>
              </a:rPr>
              <a:t>A</a:t>
            </a:r>
            <a:endParaRPr lang="en-IN" sz="2400" b="1" dirty="0">
              <a:solidFill>
                <a:schemeClr val="accent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22605" y="1941604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3"/>
                </a:solidFill>
              </a:rPr>
              <a:t>B</a:t>
            </a:r>
            <a:endParaRPr lang="en-IN" sz="2400" b="1" dirty="0">
              <a:solidFill>
                <a:schemeClr val="accent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00392" y="-17850"/>
            <a:ext cx="348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3"/>
                </a:solidFill>
              </a:rPr>
              <a:t>C</a:t>
            </a:r>
            <a:endParaRPr lang="en-IN" sz="2400" b="1" dirty="0">
              <a:solidFill>
                <a:schemeClr val="accent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4128" y="19220"/>
            <a:ext cx="378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3"/>
                </a:solidFill>
              </a:rPr>
              <a:t>D</a:t>
            </a:r>
            <a:endParaRPr lang="en-IN" sz="2400" b="1" dirty="0">
              <a:solidFill>
                <a:schemeClr val="accent3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156896" y="5661248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2641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Theme3">
  <a:themeElements>
    <a:clrScheme name="powerpoint-template-24 16">
      <a:dk1>
        <a:srgbClr val="4D4D4D"/>
      </a:dk1>
      <a:lt1>
        <a:srgbClr val="FFFFFF"/>
      </a:lt1>
      <a:dk2>
        <a:srgbClr val="4D4D4D"/>
      </a:dk2>
      <a:lt2>
        <a:srgbClr val="FF630A"/>
      </a:lt2>
      <a:accent1>
        <a:srgbClr val="FF700A"/>
      </a:accent1>
      <a:accent2>
        <a:srgbClr val="FF7B04"/>
      </a:accent2>
      <a:accent3>
        <a:srgbClr val="FFFFFF"/>
      </a:accent3>
      <a:accent4>
        <a:srgbClr val="404040"/>
      </a:accent4>
      <a:accent5>
        <a:srgbClr val="FFBBAA"/>
      </a:accent5>
      <a:accent6>
        <a:srgbClr val="E76F03"/>
      </a:accent6>
      <a:hlink>
        <a:srgbClr val="C70F12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I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I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C75F06"/>
        </a:lt2>
        <a:accent1>
          <a:srgbClr val="E07D06"/>
        </a:accent1>
        <a:accent2>
          <a:srgbClr val="F2A016"/>
        </a:accent2>
        <a:accent3>
          <a:srgbClr val="FFFFFF"/>
        </a:accent3>
        <a:accent4>
          <a:srgbClr val="404040"/>
        </a:accent4>
        <a:accent5>
          <a:srgbClr val="EDBFAA"/>
        </a:accent5>
        <a:accent6>
          <a:srgbClr val="DB9113"/>
        </a:accent6>
        <a:hlink>
          <a:srgbClr val="F7C9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CE5C16"/>
        </a:lt2>
        <a:accent1>
          <a:srgbClr val="E3852B"/>
        </a:accent1>
        <a:accent2>
          <a:srgbClr val="E79235"/>
        </a:accent2>
        <a:accent3>
          <a:srgbClr val="FFFFFF"/>
        </a:accent3>
        <a:accent4>
          <a:srgbClr val="404040"/>
        </a:accent4>
        <a:accent5>
          <a:srgbClr val="EFC2AC"/>
        </a:accent5>
        <a:accent6>
          <a:srgbClr val="D1842F"/>
        </a:accent6>
        <a:hlink>
          <a:srgbClr val="F09E3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BD5D16"/>
        </a:lt2>
        <a:accent1>
          <a:srgbClr val="ED5B10"/>
        </a:accent1>
        <a:accent2>
          <a:srgbClr val="F5A526"/>
        </a:accent2>
        <a:accent3>
          <a:srgbClr val="FFFFFF"/>
        </a:accent3>
        <a:accent4>
          <a:srgbClr val="404040"/>
        </a:accent4>
        <a:accent5>
          <a:srgbClr val="F4B5AA"/>
        </a:accent5>
        <a:accent6>
          <a:srgbClr val="DE9521"/>
        </a:accent6>
        <a:hlink>
          <a:srgbClr val="FABD4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B33617"/>
        </a:lt2>
        <a:accent1>
          <a:srgbClr val="DC6900"/>
        </a:accent1>
        <a:accent2>
          <a:srgbClr val="ED9500"/>
        </a:accent2>
        <a:accent3>
          <a:srgbClr val="FFFFFF"/>
        </a:accent3>
        <a:accent4>
          <a:srgbClr val="404040"/>
        </a:accent4>
        <a:accent5>
          <a:srgbClr val="EBB9AA"/>
        </a:accent5>
        <a:accent6>
          <a:srgbClr val="D78700"/>
        </a:accent6>
        <a:hlink>
          <a:srgbClr val="F8BE1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FE3902"/>
        </a:lt2>
        <a:accent1>
          <a:srgbClr val="FF6B03"/>
        </a:accent1>
        <a:accent2>
          <a:srgbClr val="FF8308"/>
        </a:accent2>
        <a:accent3>
          <a:srgbClr val="FFFFFF"/>
        </a:accent3>
        <a:accent4>
          <a:srgbClr val="404040"/>
        </a:accent4>
        <a:accent5>
          <a:srgbClr val="FFBAAA"/>
        </a:accent5>
        <a:accent6>
          <a:srgbClr val="E77606"/>
        </a:accent6>
        <a:hlink>
          <a:srgbClr val="FFA90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ED3401"/>
        </a:lt2>
        <a:accent1>
          <a:srgbClr val="FE6700"/>
        </a:accent1>
        <a:accent2>
          <a:srgbClr val="FFCF47"/>
        </a:accent2>
        <a:accent3>
          <a:srgbClr val="FFFFFF"/>
        </a:accent3>
        <a:accent4>
          <a:srgbClr val="404040"/>
        </a:accent4>
        <a:accent5>
          <a:srgbClr val="FEB8AA"/>
        </a:accent5>
        <a:accent6>
          <a:srgbClr val="E7BB3F"/>
        </a:accent6>
        <a:hlink>
          <a:srgbClr val="7DCD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FF630A"/>
        </a:lt2>
        <a:accent1>
          <a:srgbClr val="FF700A"/>
        </a:accent1>
        <a:accent2>
          <a:srgbClr val="FF7B04"/>
        </a:accent2>
        <a:accent3>
          <a:srgbClr val="FFFFFF"/>
        </a:accent3>
        <a:accent4>
          <a:srgbClr val="404040"/>
        </a:accent4>
        <a:accent5>
          <a:srgbClr val="FFBBAA"/>
        </a:accent5>
        <a:accent6>
          <a:srgbClr val="E76F03"/>
        </a:accent6>
        <a:hlink>
          <a:srgbClr val="FF94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FF630A"/>
        </a:lt2>
        <a:accent1>
          <a:srgbClr val="FF700A"/>
        </a:accent1>
        <a:accent2>
          <a:srgbClr val="FF7B04"/>
        </a:accent2>
        <a:accent3>
          <a:srgbClr val="FFFFFF"/>
        </a:accent3>
        <a:accent4>
          <a:srgbClr val="404040"/>
        </a:accent4>
        <a:accent5>
          <a:srgbClr val="FFBBAA"/>
        </a:accent5>
        <a:accent6>
          <a:srgbClr val="E76F03"/>
        </a:accent6>
        <a:hlink>
          <a:srgbClr val="FFBF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FF630A"/>
        </a:lt2>
        <a:accent1>
          <a:srgbClr val="FF700A"/>
        </a:accent1>
        <a:accent2>
          <a:srgbClr val="FF7B04"/>
        </a:accent2>
        <a:accent3>
          <a:srgbClr val="FFFFFF"/>
        </a:accent3>
        <a:accent4>
          <a:srgbClr val="404040"/>
        </a:accent4>
        <a:accent5>
          <a:srgbClr val="FFBBAA"/>
        </a:accent5>
        <a:accent6>
          <a:srgbClr val="E76F03"/>
        </a:accent6>
        <a:hlink>
          <a:srgbClr val="C70F1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1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6">
  <a:themeElements>
    <a:clrScheme name="powerpoint-template-24 8">
      <a:dk1>
        <a:srgbClr val="4D4D4D"/>
      </a:dk1>
      <a:lt1>
        <a:srgbClr val="FFFFFF"/>
      </a:lt1>
      <a:dk2>
        <a:srgbClr val="4D4D4D"/>
      </a:dk2>
      <a:lt2>
        <a:srgbClr val="036CB7"/>
      </a:lt2>
      <a:accent1>
        <a:srgbClr val="1878BD"/>
      </a:accent1>
      <a:accent2>
        <a:srgbClr val="3E8EC8"/>
      </a:accent2>
      <a:accent3>
        <a:srgbClr val="FFFFFF"/>
      </a:accent3>
      <a:accent4>
        <a:srgbClr val="404040"/>
      </a:accent4>
      <a:accent5>
        <a:srgbClr val="ABBEDB"/>
      </a:accent5>
      <a:accent6>
        <a:srgbClr val="3780B5"/>
      </a:accent6>
      <a:hlink>
        <a:srgbClr val="559CCE"/>
      </a:hlink>
      <a:folHlink>
        <a:srgbClr val="DDDDDD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I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I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26788"/>
        </a:lt2>
        <a:accent1>
          <a:srgbClr val="0089B3"/>
        </a:accent1>
        <a:accent2>
          <a:srgbClr val="01A2CE"/>
        </a:accent2>
        <a:accent3>
          <a:srgbClr val="FFFFFF"/>
        </a:accent3>
        <a:accent4>
          <a:srgbClr val="404040"/>
        </a:accent4>
        <a:accent5>
          <a:srgbClr val="AAC4D6"/>
        </a:accent5>
        <a:accent6>
          <a:srgbClr val="0192BA"/>
        </a:accent6>
        <a:hlink>
          <a:srgbClr val="01B3D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006AB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0084D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205EDC"/>
        </a:lt2>
        <a:accent1>
          <a:srgbClr val="3488E9"/>
        </a:accent1>
        <a:accent2>
          <a:srgbClr val="50B3F5"/>
        </a:accent2>
        <a:accent3>
          <a:srgbClr val="FFFFFF"/>
        </a:accent3>
        <a:accent4>
          <a:srgbClr val="404040"/>
        </a:accent4>
        <a:accent5>
          <a:srgbClr val="AEC3F2"/>
        </a:accent5>
        <a:accent6>
          <a:srgbClr val="48A2DE"/>
        </a:accent6>
        <a:hlink>
          <a:srgbClr val="65D4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EE080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F3B21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109B0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1252</TotalTime>
  <Words>461</Words>
  <Application>Microsoft Office PowerPoint</Application>
  <PresentationFormat>On-screen Show (4:3)</PresentationFormat>
  <Paragraphs>134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Theme3</vt:lpstr>
      <vt:lpstr>Theme11</vt:lpstr>
      <vt:lpstr>Theme6</vt:lpstr>
      <vt:lpstr>Opulent</vt:lpstr>
      <vt:lpstr>1_Opulent</vt:lpstr>
      <vt:lpstr>2_Opulent</vt:lpstr>
      <vt:lpstr>3_Opulent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KITE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ANKESH</dc:creator>
  <cp:lastModifiedBy>pc</cp:lastModifiedBy>
  <cp:revision>170</cp:revision>
  <dcterms:created xsi:type="dcterms:W3CDTF">2012-10-08T11:49:49Z</dcterms:created>
  <dcterms:modified xsi:type="dcterms:W3CDTF">2013-06-09T09:19:25Z</dcterms:modified>
</cp:coreProperties>
</file>