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85" r:id="rId2"/>
    <p:sldId id="258" r:id="rId3"/>
    <p:sldId id="286" r:id="rId4"/>
    <p:sldId id="287" r:id="rId5"/>
    <p:sldId id="288" r:id="rId6"/>
    <p:sldId id="289" r:id="rId7"/>
    <p:sldId id="290" r:id="rId8"/>
    <p:sldId id="293" r:id="rId9"/>
    <p:sldId id="294" r:id="rId10"/>
    <p:sldId id="295" r:id="rId11"/>
    <p:sldId id="297" r:id="rId12"/>
    <p:sldId id="298" r:id="rId13"/>
    <p:sldId id="299" r:id="rId14"/>
    <p:sldId id="300" r:id="rId15"/>
    <p:sldId id="30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00CC"/>
    <a:srgbClr val="FF99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9A8CD-6BFB-4DEF-8E55-C46009E8A273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2EE25-96E6-440C-9A31-AAD1B620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68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19.3  Slide 1 of 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1D812-7E08-4786-9EB3-32ED46E5A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DAF062-6C46-4D45-9CDC-976EF367314C}" type="datetimeFigureOut">
              <a:rPr lang="en-US" smtClean="0"/>
              <a:t>08-Nov-12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EDF9E2-F31B-4E81-9414-FC9A9497254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audio" Target="../media/audio1.wav"/><Relationship Id="rId5" Type="http://schemas.openxmlformats.org/officeDocument/2006/relationships/image" Target="../media/image7.wmf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 rot="21252885">
            <a:off x="700783" y="601321"/>
            <a:ext cx="7723031" cy="6487016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solidFill>
                  <a:srgbClr val="00B0F0"/>
                </a:solidFill>
              </a:rPr>
              <a:t>PRESENTED </a:t>
            </a:r>
            <a:br>
              <a:rPr lang="en-US" sz="6000" dirty="0" smtClean="0">
                <a:solidFill>
                  <a:srgbClr val="00B0F0"/>
                </a:solidFill>
              </a:rPr>
            </a:br>
            <a:r>
              <a:rPr lang="en-US" sz="6000" dirty="0" smtClean="0">
                <a:solidFill>
                  <a:srgbClr val="00B0F0"/>
                </a:solidFill>
              </a:rPr>
              <a:t>BY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>
                <a:solidFill>
                  <a:srgbClr val="FF0000"/>
                </a:solidFill>
              </a:rPr>
              <a:t>ARNAB KUMAR GHOSH</a:t>
            </a:r>
            <a:br>
              <a:rPr lang="en-US" sz="5400" dirty="0" smtClean="0">
                <a:solidFill>
                  <a:srgbClr val="FF0000"/>
                </a:solidFill>
              </a:rPr>
            </a:br>
            <a:r>
              <a:rPr lang="en-US" sz="5400" dirty="0" smtClean="0">
                <a:solidFill>
                  <a:srgbClr val="C00000"/>
                </a:solidFill>
              </a:rPr>
              <a:t>CLASS – XA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>
                <a:solidFill>
                  <a:schemeClr val="accent5"/>
                </a:solidFill>
              </a:rPr>
              <a:t>ROLL NO.—35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>
                <a:solidFill>
                  <a:srgbClr val="FF0000"/>
                </a:solidFill>
              </a:rPr>
              <a:t>KENDRIYA VIDYALAYA </a:t>
            </a:r>
            <a:br>
              <a:rPr lang="en-US" sz="5400" dirty="0" smtClean="0">
                <a:solidFill>
                  <a:srgbClr val="FF0000"/>
                </a:solidFill>
              </a:rPr>
            </a:br>
            <a:r>
              <a:rPr lang="en-US" sz="5400" dirty="0" smtClean="0">
                <a:solidFill>
                  <a:srgbClr val="FF0000"/>
                </a:solidFill>
              </a:rPr>
              <a:t>CRPF, RANCHI </a:t>
            </a:r>
            <a:br>
              <a:rPr lang="en-US" sz="5400" dirty="0" smtClean="0">
                <a:solidFill>
                  <a:srgbClr val="FF0000"/>
                </a:solidFill>
              </a:rPr>
            </a:br>
            <a:endParaRPr lang="en-US" sz="5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95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534400" cy="3352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7030A0"/>
                </a:solidFill>
              </a:rPr>
              <a:t>Similar triangles are like similar polygons.  Their corresponding angles are CONGRUENT and their corresponding sides are PROPORTIONAL.</a:t>
            </a: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1905000" y="4114800"/>
            <a:ext cx="31242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638800" y="4419600"/>
            <a:ext cx="2057400" cy="914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rc 5"/>
          <p:cNvSpPr>
            <a:spLocks/>
          </p:cNvSpPr>
          <p:nvPr/>
        </p:nvSpPr>
        <p:spPr bwMode="auto">
          <a:xfrm flipV="1">
            <a:off x="1905000" y="4191000"/>
            <a:ext cx="228600" cy="152400"/>
          </a:xfrm>
          <a:custGeom>
            <a:avLst/>
            <a:gdLst>
              <a:gd name="T0" fmla="*/ 0 w 21600"/>
              <a:gd name="T1" fmla="*/ 0 h 21600"/>
              <a:gd name="T2" fmla="*/ 25604788 w 21600"/>
              <a:gd name="T3" fmla="*/ 7586606 h 21600"/>
              <a:gd name="T4" fmla="*/ 0 w 21600"/>
              <a:gd name="T5" fmla="*/ 758660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rc 6"/>
          <p:cNvSpPr>
            <a:spLocks/>
          </p:cNvSpPr>
          <p:nvPr/>
        </p:nvSpPr>
        <p:spPr bwMode="auto">
          <a:xfrm flipV="1">
            <a:off x="5638800" y="4495800"/>
            <a:ext cx="228600" cy="152400"/>
          </a:xfrm>
          <a:custGeom>
            <a:avLst/>
            <a:gdLst>
              <a:gd name="T0" fmla="*/ 0 w 21600"/>
              <a:gd name="T1" fmla="*/ 0 h 21600"/>
              <a:gd name="T2" fmla="*/ 25604788 w 21600"/>
              <a:gd name="T3" fmla="*/ 7586606 h 21600"/>
              <a:gd name="T4" fmla="*/ 0 w 21600"/>
              <a:gd name="T5" fmla="*/ 758660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Arc 7"/>
          <p:cNvSpPr>
            <a:spLocks/>
          </p:cNvSpPr>
          <p:nvPr/>
        </p:nvSpPr>
        <p:spPr bwMode="auto">
          <a:xfrm flipH="1">
            <a:off x="4343400" y="5181600"/>
            <a:ext cx="152400" cy="228600"/>
          </a:xfrm>
          <a:custGeom>
            <a:avLst/>
            <a:gdLst>
              <a:gd name="T0" fmla="*/ 0 w 21600"/>
              <a:gd name="T1" fmla="*/ 0 h 21600"/>
              <a:gd name="T2" fmla="*/ 7586606 w 21600"/>
              <a:gd name="T3" fmla="*/ 25604788 h 21600"/>
              <a:gd name="T4" fmla="*/ 0 w 21600"/>
              <a:gd name="T5" fmla="*/ 2560478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Arc 8"/>
          <p:cNvSpPr>
            <a:spLocks/>
          </p:cNvSpPr>
          <p:nvPr/>
        </p:nvSpPr>
        <p:spPr bwMode="auto">
          <a:xfrm flipH="1">
            <a:off x="4495800" y="5257800"/>
            <a:ext cx="152400" cy="228600"/>
          </a:xfrm>
          <a:custGeom>
            <a:avLst/>
            <a:gdLst>
              <a:gd name="T0" fmla="*/ 0 w 21600"/>
              <a:gd name="T1" fmla="*/ 0 h 21600"/>
              <a:gd name="T2" fmla="*/ 7586606 w 21600"/>
              <a:gd name="T3" fmla="*/ 25604788 h 21600"/>
              <a:gd name="T4" fmla="*/ 0 w 21600"/>
              <a:gd name="T5" fmla="*/ 2560478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Arc 9"/>
          <p:cNvSpPr>
            <a:spLocks/>
          </p:cNvSpPr>
          <p:nvPr/>
        </p:nvSpPr>
        <p:spPr bwMode="auto">
          <a:xfrm flipH="1">
            <a:off x="7010400" y="5105400"/>
            <a:ext cx="152400" cy="228600"/>
          </a:xfrm>
          <a:custGeom>
            <a:avLst/>
            <a:gdLst>
              <a:gd name="T0" fmla="*/ 0 w 21600"/>
              <a:gd name="T1" fmla="*/ 0 h 21600"/>
              <a:gd name="T2" fmla="*/ 7586606 w 21600"/>
              <a:gd name="T3" fmla="*/ 25604788 h 21600"/>
              <a:gd name="T4" fmla="*/ 0 w 21600"/>
              <a:gd name="T5" fmla="*/ 2560478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Arc 10"/>
          <p:cNvSpPr>
            <a:spLocks/>
          </p:cNvSpPr>
          <p:nvPr/>
        </p:nvSpPr>
        <p:spPr bwMode="auto">
          <a:xfrm flipH="1">
            <a:off x="7162800" y="5181600"/>
            <a:ext cx="152400" cy="228600"/>
          </a:xfrm>
          <a:custGeom>
            <a:avLst/>
            <a:gdLst>
              <a:gd name="T0" fmla="*/ 0 w 21600"/>
              <a:gd name="T1" fmla="*/ 0 h 21600"/>
              <a:gd name="T2" fmla="*/ 7586606 w 21600"/>
              <a:gd name="T3" fmla="*/ 25604788 h 21600"/>
              <a:gd name="T4" fmla="*/ 0 w 21600"/>
              <a:gd name="T5" fmla="*/ 2560478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1905000" y="5181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5638800" y="5105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219200" y="44196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6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2971800" y="4038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10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2667000" y="55626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8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5181600" y="4572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3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6248400" y="5562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4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400800" y="4343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5</a:t>
            </a:r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1905000" y="4114800"/>
            <a:ext cx="3124200" cy="12954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5638800" y="4419600"/>
            <a:ext cx="2057400" cy="9144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1905000" y="5410200"/>
            <a:ext cx="3124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5638800" y="5334000"/>
            <a:ext cx="2057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3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animBg="1"/>
      <p:bldP spid="133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algn="ctr" eaLnBrk="1" hangingPunct="1"/>
            <a:r>
              <a:rPr lang="en-US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 Similarity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676400"/>
            <a:ext cx="7974012" cy="2133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 smtClean="0">
                <a:solidFill>
                  <a:srgbClr val="00B050"/>
                </a:solidFill>
              </a:rPr>
              <a:t>If two angles of a triangle are congruent to the two corresponding angles of another triangle, then the triangles are similar.</a:t>
            </a: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981200" y="4114800"/>
            <a:ext cx="1752600" cy="25146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 rot="-5400000">
            <a:off x="5295900" y="4381500"/>
            <a:ext cx="1219200" cy="17526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981200" y="6324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6553200" y="5638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>
            <a:off x="6553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 flipV="1">
            <a:off x="2057400" y="43434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5257800" y="51054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2667000" y="4572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25 degrees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572000" y="47244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25 degrees</a:t>
            </a:r>
          </a:p>
        </p:txBody>
      </p:sp>
    </p:spTree>
    <p:extLst>
      <p:ext uri="{BB962C8B-B14F-4D97-AF65-F5344CB8AC3E}">
        <p14:creationId xmlns:p14="http://schemas.microsoft.com/office/powerpoint/2010/main" val="12464419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  <p:bldP spid="15364" grpId="0" animBg="1"/>
      <p:bldP spid="153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b="1" u="sng" dirty="0" smtClean="0">
                <a:solidFill>
                  <a:srgbClr val="000099"/>
                </a:solidFill>
              </a:rPr>
              <a:t>SSS Similarity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7821613" cy="1787525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 dirty="0" smtClean="0">
                <a:solidFill>
                  <a:srgbClr val="FF9900"/>
                </a:solidFill>
              </a:rPr>
              <a:t>If all three sides of a triangle are proportional to the corresponding sides of another triangle, then the two triangles are similar.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838200" y="3276600"/>
            <a:ext cx="1752600" cy="25146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-5400000">
            <a:off x="4152900" y="3924300"/>
            <a:ext cx="1219200" cy="17526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28600" y="48006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28600" y="4419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18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572000" y="5486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12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715000" y="4495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8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295400" y="5791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12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4191000" y="43434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14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676400" y="40386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21</a:t>
            </a:r>
          </a:p>
        </p:txBody>
      </p:sp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6400800" y="2819400"/>
          <a:ext cx="1298575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Equation" r:id="rId3" imgW="533169" imgH="1409088" progId="Equation.3">
                  <p:embed/>
                </p:oleObj>
              </mc:Choice>
              <mc:Fallback>
                <p:oleObj name="Equation" r:id="rId3" imgW="533169" imgH="140908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819400"/>
                        <a:ext cx="1298575" cy="3429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849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8" grpId="0" animBg="1"/>
      <p:bldP spid="1638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SSS Similarity Theorem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762000" y="2057400"/>
            <a:ext cx="7620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3600" b="0" dirty="0">
                <a:solidFill>
                  <a:srgbClr val="FF00FF"/>
                </a:solidFill>
              </a:rPr>
              <a:t>If the sides of two triangles are in proportion, then the triangles are similar.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133600" y="38862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A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1905000" y="4343400"/>
            <a:ext cx="1371600" cy="1371600"/>
          </a:xfrm>
          <a:prstGeom prst="triangle">
            <a:avLst>
              <a:gd name="adj" fmla="val 3171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4495800" y="3810000"/>
            <a:ext cx="1676400" cy="1981200"/>
          </a:xfrm>
          <a:prstGeom prst="triangle">
            <a:avLst>
              <a:gd name="adj" fmla="val 3171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276600" y="54102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B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498600" y="54102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C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800600" y="33528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 dirty="0">
                <a:cs typeface="Times New Roman" pitchFamily="18" charset="0"/>
              </a:rPr>
              <a:t>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 dirty="0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172200" y="54864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4038600" y="54864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F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6324600" y="38100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b="0"/>
          </a:p>
        </p:txBody>
      </p:sp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6248400" y="3657600"/>
          <a:ext cx="258921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3" imgW="1129810" imgH="393529" progId="Equation.3">
                  <p:embed/>
                </p:oleObj>
              </mc:Choice>
              <mc:Fallback>
                <p:oleObj name="Equation" r:id="rId3" imgW="112981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657600"/>
                        <a:ext cx="2589213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417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/>
      <p:bldP spid="17413" grpId="0" animBg="1"/>
      <p:bldP spid="174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u="sng" dirty="0" smtClean="0">
                <a:solidFill>
                  <a:srgbClr val="000099"/>
                </a:solidFill>
              </a:rPr>
              <a:t>SAS Similarity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45413" cy="20923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solidFill>
                  <a:srgbClr val="6600CC"/>
                </a:solidFill>
              </a:rPr>
              <a:t>If two sides of a triangle are proportional to two corresponding sides of another triangle AND the angles between those sides are congruent, then the triangles are similar.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1981200" y="4038600"/>
            <a:ext cx="1752600" cy="25146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 rot="-5400000">
            <a:off x="5295900" y="4381500"/>
            <a:ext cx="1219200" cy="17526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371600" y="5105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18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895600" y="4876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21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715000" y="5791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12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5334000" y="48006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14</a:t>
            </a:r>
          </a:p>
        </p:txBody>
      </p:sp>
      <p:sp>
        <p:nvSpPr>
          <p:cNvPr id="18442" name="Arc 10"/>
          <p:cNvSpPr>
            <a:spLocks/>
          </p:cNvSpPr>
          <p:nvPr/>
        </p:nvSpPr>
        <p:spPr bwMode="auto">
          <a:xfrm flipV="1">
            <a:off x="1981200" y="4343400"/>
            <a:ext cx="228600" cy="76200"/>
          </a:xfrm>
          <a:custGeom>
            <a:avLst/>
            <a:gdLst>
              <a:gd name="T0" fmla="*/ 0 w 21600"/>
              <a:gd name="T1" fmla="*/ 0 h 21600"/>
              <a:gd name="T2" fmla="*/ 25604788 w 21600"/>
              <a:gd name="T3" fmla="*/ 948327 h 21600"/>
              <a:gd name="T4" fmla="*/ 0 w 21600"/>
              <a:gd name="T5" fmla="*/ 94832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Arc 11"/>
          <p:cNvSpPr>
            <a:spLocks/>
          </p:cNvSpPr>
          <p:nvPr/>
        </p:nvSpPr>
        <p:spPr bwMode="auto">
          <a:xfrm rot="16200000" flipV="1">
            <a:off x="5219700" y="5753100"/>
            <a:ext cx="152400" cy="76200"/>
          </a:xfrm>
          <a:custGeom>
            <a:avLst/>
            <a:gdLst>
              <a:gd name="T0" fmla="*/ 0 w 22475"/>
              <a:gd name="T1" fmla="*/ 797 h 21600"/>
              <a:gd name="T2" fmla="*/ 7007376 w 22475"/>
              <a:gd name="T3" fmla="*/ 948327 h 21600"/>
              <a:gd name="T4" fmla="*/ 272801 w 22475"/>
              <a:gd name="T5" fmla="*/ 948327 h 21600"/>
              <a:gd name="T6" fmla="*/ 0 60000 65536"/>
              <a:gd name="T7" fmla="*/ 0 60000 65536"/>
              <a:gd name="T8" fmla="*/ 0 60000 65536"/>
              <a:gd name="T9" fmla="*/ 0 w 22475"/>
              <a:gd name="T10" fmla="*/ 0 h 21600"/>
              <a:gd name="T11" fmla="*/ 22475 w 224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5" h="21600" fill="none" extrusionOk="0">
                <a:moveTo>
                  <a:pt x="-1" y="17"/>
                </a:moveTo>
                <a:cubicBezTo>
                  <a:pt x="291" y="5"/>
                  <a:pt x="583" y="-1"/>
                  <a:pt x="875" y="0"/>
                </a:cubicBezTo>
                <a:cubicBezTo>
                  <a:pt x="12804" y="0"/>
                  <a:pt x="22475" y="9670"/>
                  <a:pt x="22475" y="21600"/>
                </a:cubicBezTo>
              </a:path>
              <a:path w="22475" h="21600" stroke="0" extrusionOk="0">
                <a:moveTo>
                  <a:pt x="-1" y="17"/>
                </a:moveTo>
                <a:cubicBezTo>
                  <a:pt x="291" y="5"/>
                  <a:pt x="583" y="-1"/>
                  <a:pt x="875" y="0"/>
                </a:cubicBezTo>
                <a:cubicBezTo>
                  <a:pt x="12804" y="0"/>
                  <a:pt x="22475" y="9670"/>
                  <a:pt x="22475" y="21600"/>
                </a:cubicBezTo>
                <a:lnTo>
                  <a:pt x="875" y="21600"/>
                </a:lnTo>
                <a:lnTo>
                  <a:pt x="-1" y="1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7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  <p:bldP spid="18436" grpId="0" animBg="1"/>
      <p:bldP spid="184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reeform 2"/>
          <p:cNvSpPr>
            <a:spLocks/>
          </p:cNvSpPr>
          <p:nvPr/>
        </p:nvSpPr>
        <p:spPr bwMode="auto">
          <a:xfrm>
            <a:off x="2590800" y="1371600"/>
            <a:ext cx="228600" cy="76200"/>
          </a:xfrm>
          <a:custGeom>
            <a:avLst/>
            <a:gdLst>
              <a:gd name="T0" fmla="*/ 0 w 300"/>
              <a:gd name="T1" fmla="*/ 0 h 147"/>
              <a:gd name="T2" fmla="*/ 81290160 w 300"/>
              <a:gd name="T3" fmla="*/ 37618437 h 147"/>
              <a:gd name="T4" fmla="*/ 174193200 w 300"/>
              <a:gd name="T5" fmla="*/ 10748347 h 147"/>
              <a:gd name="T6" fmla="*/ 0 60000 65536"/>
              <a:gd name="T7" fmla="*/ 0 60000 65536"/>
              <a:gd name="T8" fmla="*/ 0 60000 65536"/>
              <a:gd name="T9" fmla="*/ 0 w 300"/>
              <a:gd name="T10" fmla="*/ 0 h 147"/>
              <a:gd name="T11" fmla="*/ 300 w 300"/>
              <a:gd name="T12" fmla="*/ 147 h 1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0" h="147">
                <a:moveTo>
                  <a:pt x="0" y="0"/>
                </a:moveTo>
                <a:cubicBezTo>
                  <a:pt x="45" y="66"/>
                  <a:pt x="90" y="133"/>
                  <a:pt x="140" y="140"/>
                </a:cubicBezTo>
                <a:cubicBezTo>
                  <a:pt x="190" y="147"/>
                  <a:pt x="273" y="57"/>
                  <a:pt x="300" y="4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438400" y="6858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A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3581400"/>
            <a:ext cx="899160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056" tIns="0" rIns="-514188" bIns="0">
            <a:spAutoFit/>
          </a:bodyPr>
          <a:lstStyle/>
          <a:p>
            <a:pPr indent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sz="3200" dirty="0" smtClean="0"/>
          </a:p>
          <a:p>
            <a:pPr indent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If 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</a:rPr>
              <a:t>an angle of one triangle is congruent to an angle of another triangle and the sides including those angles are in proportion, then the triangles are similar.</a:t>
            </a:r>
          </a:p>
          <a:p>
            <a:pPr indent="457200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sz="2800" b="0" dirty="0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2209800" y="1143000"/>
            <a:ext cx="1371600" cy="1371600"/>
          </a:xfrm>
          <a:prstGeom prst="triangle">
            <a:avLst>
              <a:gd name="adj" fmla="val 3171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4800600" y="609600"/>
            <a:ext cx="1676400" cy="1981200"/>
          </a:xfrm>
          <a:prstGeom prst="triangle">
            <a:avLst>
              <a:gd name="adj" fmla="val 3171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Freeform 7"/>
          <p:cNvSpPr>
            <a:spLocks/>
          </p:cNvSpPr>
          <p:nvPr/>
        </p:nvSpPr>
        <p:spPr bwMode="auto">
          <a:xfrm>
            <a:off x="5257800" y="914400"/>
            <a:ext cx="228600" cy="76200"/>
          </a:xfrm>
          <a:custGeom>
            <a:avLst/>
            <a:gdLst>
              <a:gd name="T0" fmla="*/ 0 w 300"/>
              <a:gd name="T1" fmla="*/ 0 h 147"/>
              <a:gd name="T2" fmla="*/ 81290160 w 300"/>
              <a:gd name="T3" fmla="*/ 37618437 h 147"/>
              <a:gd name="T4" fmla="*/ 174193200 w 300"/>
              <a:gd name="T5" fmla="*/ 10748347 h 147"/>
              <a:gd name="T6" fmla="*/ 0 60000 65536"/>
              <a:gd name="T7" fmla="*/ 0 60000 65536"/>
              <a:gd name="T8" fmla="*/ 0 60000 65536"/>
              <a:gd name="T9" fmla="*/ 0 w 300"/>
              <a:gd name="T10" fmla="*/ 0 h 147"/>
              <a:gd name="T11" fmla="*/ 300 w 300"/>
              <a:gd name="T12" fmla="*/ 147 h 1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0" h="147">
                <a:moveTo>
                  <a:pt x="0" y="0"/>
                </a:moveTo>
                <a:cubicBezTo>
                  <a:pt x="45" y="66"/>
                  <a:pt x="90" y="133"/>
                  <a:pt x="140" y="140"/>
                </a:cubicBezTo>
                <a:cubicBezTo>
                  <a:pt x="190" y="147"/>
                  <a:pt x="273" y="57"/>
                  <a:pt x="300" y="4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581400" y="22098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B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803400" y="22098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C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105400" y="1524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6477000" y="22860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4343400" y="2286000"/>
            <a:ext cx="4826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2800" b="0">
                <a:cs typeface="Times New Roman" pitchFamily="18" charset="0"/>
              </a:rPr>
              <a:t>F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b="0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6629400" y="6096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b="0"/>
          </a:p>
        </p:txBody>
      </p:sp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6858000" y="762000"/>
          <a:ext cx="1657350" cy="139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Equation" r:id="rId3" imgW="723586" imgH="609336" progId="Equation.3">
                  <p:embed/>
                </p:oleObj>
              </mc:Choice>
              <mc:Fallback>
                <p:oleObj name="Equation" r:id="rId3" imgW="723586" imgH="6093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762000"/>
                        <a:ext cx="1657350" cy="139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2" name="Rectangle 16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971800"/>
            <a:ext cx="7772400" cy="12192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000" b="1" u="sng" dirty="0" smtClean="0">
                <a:solidFill>
                  <a:srgbClr val="000099"/>
                </a:solidFill>
              </a:rPr>
              <a:t>SAS Similarity Theorem</a:t>
            </a:r>
            <a:r>
              <a:rPr lang="en-US" sz="4000" b="1" dirty="0" smtClean="0">
                <a:solidFill>
                  <a:srgbClr val="000099"/>
                </a:solidFill>
              </a:rPr>
              <a:t/>
            </a:r>
            <a:br>
              <a:rPr lang="en-US" sz="4000" b="1" dirty="0" smtClean="0">
                <a:solidFill>
                  <a:srgbClr val="000099"/>
                </a:solidFill>
              </a:rPr>
            </a:br>
            <a:endParaRPr lang="en-US" sz="4000" b="1" dirty="0" smtClean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314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205587">
            <a:off x="457200" y="274638"/>
            <a:ext cx="8229600" cy="5364162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</a:rPr>
              <a:t>TOPIC-</a:t>
            </a:r>
            <a:r>
              <a:rPr lang="en-US" sz="8800" b="1" dirty="0" smtClean="0"/>
              <a:t/>
            </a:r>
            <a:br>
              <a:rPr lang="en-US" sz="8800" b="1" dirty="0" smtClean="0"/>
            </a:br>
            <a:r>
              <a:rPr lang="en-US" sz="8800" b="1" dirty="0" smtClean="0">
                <a:solidFill>
                  <a:srgbClr val="92D050"/>
                </a:solidFill>
              </a:rPr>
              <a:t>SIMILARITY </a:t>
            </a:r>
            <a:br>
              <a:rPr lang="en-US" sz="8800" b="1" dirty="0" smtClean="0">
                <a:solidFill>
                  <a:srgbClr val="92D050"/>
                </a:solidFill>
              </a:rPr>
            </a:br>
            <a:r>
              <a:rPr lang="en-US" sz="8800" b="1" dirty="0" smtClean="0">
                <a:solidFill>
                  <a:srgbClr val="92D050"/>
                </a:solidFill>
              </a:rPr>
              <a:t>OF </a:t>
            </a:r>
            <a:br>
              <a:rPr lang="en-US" sz="8800" b="1" dirty="0" smtClean="0">
                <a:solidFill>
                  <a:srgbClr val="92D050"/>
                </a:solidFill>
              </a:rPr>
            </a:br>
            <a:r>
              <a:rPr lang="en-US" sz="8800" b="1" dirty="0" smtClean="0">
                <a:solidFill>
                  <a:srgbClr val="92D050"/>
                </a:solidFill>
              </a:rPr>
              <a:t>TRIANGLES</a:t>
            </a:r>
            <a:endParaRPr lang="en-US" sz="88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13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Similar and Congruent Figures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743200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tx1"/>
              </a:buClr>
            </a:pPr>
            <a:r>
              <a:rPr lang="en-US" sz="3200" b="1" dirty="0" smtClean="0">
                <a:solidFill>
                  <a:srgbClr val="FF0000"/>
                </a:solidFill>
              </a:rPr>
              <a:t>Congruent polygons</a:t>
            </a:r>
            <a:r>
              <a:rPr lang="en-US" sz="3200" b="1" dirty="0" smtClean="0"/>
              <a:t> have all sides congruent and all angles congruent.</a:t>
            </a:r>
          </a:p>
          <a:p>
            <a:pPr eaLnBrk="1" hangingPunct="1">
              <a:buClr>
                <a:schemeClr val="tx1"/>
              </a:buClr>
            </a:pPr>
            <a:r>
              <a:rPr lang="en-US" sz="3200" b="1" dirty="0" smtClean="0">
                <a:solidFill>
                  <a:srgbClr val="FF0000"/>
                </a:solidFill>
              </a:rPr>
              <a:t>Similar polygons</a:t>
            </a:r>
            <a:r>
              <a:rPr lang="en-US" sz="3200" b="1" dirty="0" smtClean="0"/>
              <a:t> have the same shape; they may or may not have the same size.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762000" y="4876800"/>
            <a:ext cx="74676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200" dirty="0">
                <a:solidFill>
                  <a:srgbClr val="7030A0"/>
                </a:solidFill>
              </a:rPr>
              <a:t>Worksheet :</a:t>
            </a:r>
            <a:r>
              <a:rPr lang="en-US" sz="32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200" dirty="0">
                <a:solidFill>
                  <a:srgbClr val="00B0F0"/>
                </a:solidFill>
              </a:rPr>
              <a:t>Exercise 1 : Which of the following pairs are congruent and which are similar?</a:t>
            </a:r>
          </a:p>
        </p:txBody>
      </p:sp>
    </p:spTree>
    <p:extLst>
      <p:ext uri="{BB962C8B-B14F-4D97-AF65-F5344CB8AC3E}">
        <p14:creationId xmlns:p14="http://schemas.microsoft.com/office/powerpoint/2010/main" val="3563195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52227" grpId="0" build="p" autoUpdateAnimBg="0"/>
      <p:bldP spid="5222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Examples</a:t>
            </a:r>
          </a:p>
        </p:txBody>
      </p:sp>
      <p:sp>
        <p:nvSpPr>
          <p:cNvPr id="53252" name="Oval 4"/>
          <p:cNvSpPr>
            <a:spLocks noChangeArrowheads="1"/>
          </p:cNvSpPr>
          <p:nvPr/>
        </p:nvSpPr>
        <p:spPr bwMode="auto">
          <a:xfrm>
            <a:off x="762000" y="1600200"/>
            <a:ext cx="1447800" cy="129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Oval 5"/>
          <p:cNvSpPr>
            <a:spLocks noChangeArrowheads="1"/>
          </p:cNvSpPr>
          <p:nvPr/>
        </p:nvSpPr>
        <p:spPr bwMode="auto">
          <a:xfrm>
            <a:off x="2590800" y="1600200"/>
            <a:ext cx="1447800" cy="129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4343400" y="1447800"/>
            <a:ext cx="3825875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800" dirty="0">
                <a:solidFill>
                  <a:srgbClr val="FF00FF"/>
                </a:solidFill>
                <a:latin typeface="Calisto MT" pitchFamily="18" charset="0"/>
              </a:rPr>
              <a:t>These figures are similar and congruent.  They’re the same shape and size.</a:t>
            </a:r>
          </a:p>
          <a:p>
            <a:pPr eaLnBrk="1" hangingPunct="1">
              <a:buFontTx/>
              <a:buNone/>
            </a:pPr>
            <a:endParaRPr lang="en-US" dirty="0"/>
          </a:p>
        </p:txBody>
      </p:sp>
      <p:sp>
        <p:nvSpPr>
          <p:cNvPr id="53255" name="AutoShape 7"/>
          <p:cNvSpPr>
            <a:spLocks noChangeArrowheads="1"/>
          </p:cNvSpPr>
          <p:nvPr/>
        </p:nvSpPr>
        <p:spPr bwMode="auto">
          <a:xfrm>
            <a:off x="609600" y="3810000"/>
            <a:ext cx="1447800" cy="1295400"/>
          </a:xfrm>
          <a:prstGeom prst="triangle">
            <a:avLst>
              <a:gd name="adj" fmla="val 50000"/>
            </a:avLst>
          </a:prstGeom>
          <a:solidFill>
            <a:srgbClr val="9900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AutoShape 8"/>
          <p:cNvSpPr>
            <a:spLocks noChangeArrowheads="1"/>
          </p:cNvSpPr>
          <p:nvPr/>
        </p:nvSpPr>
        <p:spPr bwMode="auto">
          <a:xfrm>
            <a:off x="2286000" y="4038600"/>
            <a:ext cx="990600" cy="838200"/>
          </a:xfrm>
          <a:prstGeom prst="triangle">
            <a:avLst>
              <a:gd name="adj" fmla="val 50000"/>
            </a:avLst>
          </a:prstGeom>
          <a:solidFill>
            <a:srgbClr val="9900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3733800" y="3962400"/>
            <a:ext cx="4038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800" dirty="0">
                <a:solidFill>
                  <a:srgbClr val="FF9900"/>
                </a:solidFill>
                <a:latin typeface="Calisto MT" pitchFamily="18" charset="0"/>
              </a:rPr>
              <a:t>These figures are similar but </a:t>
            </a:r>
            <a:r>
              <a:rPr lang="en-US" sz="2800" u="sng" dirty="0">
                <a:solidFill>
                  <a:srgbClr val="FF9900"/>
                </a:solidFill>
                <a:latin typeface="Calisto MT" pitchFamily="18" charset="0"/>
              </a:rPr>
              <a:t>not</a:t>
            </a:r>
            <a:r>
              <a:rPr lang="en-US" sz="2800" dirty="0">
                <a:solidFill>
                  <a:srgbClr val="FF9900"/>
                </a:solidFill>
                <a:latin typeface="Calisto MT" pitchFamily="18" charset="0"/>
              </a:rPr>
              <a:t> congruent. They’re the same shape, but not the same size.</a:t>
            </a:r>
          </a:p>
        </p:txBody>
      </p:sp>
    </p:spTree>
    <p:extLst>
      <p:ext uri="{BB962C8B-B14F-4D97-AF65-F5344CB8AC3E}">
        <p14:creationId xmlns:p14="http://schemas.microsoft.com/office/powerpoint/2010/main" val="387030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animBg="1"/>
      <p:bldP spid="53253" grpId="0" animBg="1"/>
      <p:bldP spid="53254" grpId="0" autoUpdateAnimBg="0"/>
      <p:bldP spid="53255" grpId="0" animBg="1"/>
      <p:bldP spid="53256" grpId="0" animBg="1"/>
      <p:bldP spid="5325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Ratios and Similar Figures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000" dirty="0" smtClean="0"/>
              <a:t>Similar figures have </a:t>
            </a:r>
            <a:r>
              <a:rPr lang="en-US" sz="4000" dirty="0" smtClean="0">
                <a:solidFill>
                  <a:srgbClr val="FF0000"/>
                </a:solidFill>
              </a:rPr>
              <a:t>corresponding sides</a:t>
            </a:r>
            <a:r>
              <a:rPr lang="en-US" sz="4000" dirty="0" smtClean="0"/>
              <a:t> and </a:t>
            </a:r>
            <a:r>
              <a:rPr lang="en-US" sz="4000" dirty="0" smtClean="0">
                <a:solidFill>
                  <a:srgbClr val="FF0000"/>
                </a:solidFill>
              </a:rPr>
              <a:t>corresponding angles</a:t>
            </a:r>
            <a:r>
              <a:rPr lang="en-US" sz="4000" dirty="0" smtClean="0"/>
              <a:t> that are located at the same place on the figures.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 smtClean="0">
                <a:solidFill>
                  <a:srgbClr val="00B0F0"/>
                </a:solidFill>
              </a:rPr>
              <a:t>Corresponding sides have the same ratios between the two figures.</a:t>
            </a:r>
            <a:endParaRPr lang="en-US" sz="4000" u="sng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6349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Ratios and Similar Figures</a:t>
            </a:r>
            <a:r>
              <a:rPr lang="en-US" sz="3600" dirty="0" smtClean="0"/>
              <a:t>  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066800" y="18288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>
                <a:solidFill>
                  <a:srgbClr val="FF0000"/>
                </a:solidFill>
                <a:latin typeface="Calisto MT" pitchFamily="18" charset="0"/>
              </a:rPr>
              <a:t>Example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971800" y="1524000"/>
            <a:ext cx="1600200" cy="2286000"/>
          </a:xfrm>
          <a:prstGeom prst="rect">
            <a:avLst/>
          </a:prstGeom>
          <a:solidFill>
            <a:srgbClr val="CC00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172200" y="1676400"/>
            <a:ext cx="914400" cy="1295400"/>
          </a:xfrm>
          <a:prstGeom prst="rect">
            <a:avLst/>
          </a:prstGeom>
          <a:solidFill>
            <a:srgbClr val="CC00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438400" y="1371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/>
              <a:t>A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791200" y="1524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/>
              <a:t>E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438400" y="3581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/>
              <a:t>C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7086600" y="1524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/>
              <a:t>F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4648200" y="3581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/>
              <a:t>D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791200" y="2667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/>
              <a:t>G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7086600" y="2667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/>
              <a:t>H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648200" y="1447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/>
              <a:t>B</a:t>
            </a:r>
          </a:p>
        </p:txBody>
      </p:sp>
      <p:graphicFrame>
        <p:nvGraphicFramePr>
          <p:cNvPr id="22542" name="Group 14"/>
          <p:cNvGraphicFramePr>
            <a:graphicFrameLocks noGrp="1"/>
          </p:cNvGraphicFramePr>
          <p:nvPr/>
        </p:nvGraphicFramePr>
        <p:xfrm>
          <a:off x="1219200" y="4038600"/>
          <a:ext cx="2286000" cy="2449512"/>
        </p:xfrm>
        <a:graphic>
          <a:graphicData uri="http://schemas.openxmlformats.org/drawingml/2006/table">
            <a:tbl>
              <a:tblPr/>
              <a:tblGrid>
                <a:gridCol w="2286000"/>
              </a:tblGrid>
              <a:tr h="376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These sides correspond: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AB and EF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BD and FH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CD and GH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 and EG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56" name="Group 28"/>
          <p:cNvGraphicFramePr>
            <a:graphicFrameLocks noGrp="1"/>
          </p:cNvGraphicFramePr>
          <p:nvPr/>
        </p:nvGraphicFramePr>
        <p:xfrm>
          <a:off x="5943600" y="3810000"/>
          <a:ext cx="2286000" cy="2449512"/>
        </p:xfrm>
        <a:graphic>
          <a:graphicData uri="http://schemas.openxmlformats.org/drawingml/2006/table">
            <a:tbl>
              <a:tblPr/>
              <a:tblGrid>
                <a:gridCol w="2286000"/>
              </a:tblGrid>
              <a:tr h="376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These angles correspond: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 and 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 and F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 and H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 and G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13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25000">
        <p14:flythrough/>
      </p:transition>
    </mc:Choice>
    <mc:Fallback xmlns="">
      <p:transition spd="slow" advClick="0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21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Ratios of Similar Figures 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066800" y="18288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>
                <a:solidFill>
                  <a:srgbClr val="FF0000"/>
                </a:solidFill>
                <a:latin typeface="Calisto MT" pitchFamily="18" charset="0"/>
              </a:rPr>
              <a:t>Example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743200" y="1447800"/>
            <a:ext cx="2514600" cy="1295400"/>
            <a:chOff x="1728" y="912"/>
            <a:chExt cx="1584" cy="816"/>
          </a:xfrm>
        </p:grpSpPr>
        <p:sp>
          <p:nvSpPr>
            <p:cNvPr id="8217" name="Text Box 4"/>
            <p:cNvSpPr txBox="1">
              <a:spLocks noChangeArrowheads="1"/>
            </p:cNvSpPr>
            <p:nvPr/>
          </p:nvSpPr>
          <p:spPr bwMode="auto">
            <a:xfrm>
              <a:off x="1920" y="91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/>
                <a:t>7 m</a:t>
              </a:r>
            </a:p>
          </p:txBody>
        </p:sp>
        <p:sp>
          <p:nvSpPr>
            <p:cNvPr id="8218" name="Rectangle 5" descr="Woven mat"/>
            <p:cNvSpPr>
              <a:spLocks noChangeArrowheads="1"/>
            </p:cNvSpPr>
            <p:nvPr/>
          </p:nvSpPr>
          <p:spPr bwMode="auto">
            <a:xfrm>
              <a:off x="1728" y="1248"/>
              <a:ext cx="960" cy="48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" name="Text Box 8"/>
            <p:cNvSpPr txBox="1">
              <a:spLocks noChangeArrowheads="1"/>
            </p:cNvSpPr>
            <p:nvPr/>
          </p:nvSpPr>
          <p:spPr bwMode="auto">
            <a:xfrm>
              <a:off x="2784" y="139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/>
                <a:t>3 m</a:t>
              </a:r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5867400" y="1371600"/>
            <a:ext cx="2971800" cy="1828800"/>
            <a:chOff x="3696" y="864"/>
            <a:chExt cx="1872" cy="1152"/>
          </a:xfrm>
        </p:grpSpPr>
        <p:sp>
          <p:nvSpPr>
            <p:cNvPr id="8214" name="Rectangle 6" descr="Woven mat"/>
            <p:cNvSpPr>
              <a:spLocks noChangeArrowheads="1"/>
            </p:cNvSpPr>
            <p:nvPr/>
          </p:nvSpPr>
          <p:spPr bwMode="auto">
            <a:xfrm>
              <a:off x="3696" y="1200"/>
              <a:ext cx="1296" cy="81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" name="Text Box 7"/>
            <p:cNvSpPr txBox="1">
              <a:spLocks noChangeArrowheads="1"/>
            </p:cNvSpPr>
            <p:nvPr/>
          </p:nvSpPr>
          <p:spPr bwMode="auto">
            <a:xfrm>
              <a:off x="5040" y="1440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/>
                <a:t>6 m</a:t>
              </a:r>
            </a:p>
          </p:txBody>
        </p:sp>
        <p:sp>
          <p:nvSpPr>
            <p:cNvPr id="8216" name="Text Box 9"/>
            <p:cNvSpPr txBox="1">
              <a:spLocks noChangeArrowheads="1"/>
            </p:cNvSpPr>
            <p:nvPr/>
          </p:nvSpPr>
          <p:spPr bwMode="auto">
            <a:xfrm>
              <a:off x="4032" y="864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/>
                <a:t>14 m</a:t>
              </a:r>
            </a:p>
          </p:txBody>
        </p:sp>
      </p:grp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81000" y="3200400"/>
            <a:ext cx="3048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800" b="0" dirty="0">
                <a:solidFill>
                  <a:srgbClr val="C00000"/>
                </a:solidFill>
                <a:latin typeface="Calisto MT" pitchFamily="18" charset="0"/>
              </a:rPr>
              <a:t>These rectangles are similar, because the ratios of these corresponding sides are equal:</a:t>
            </a:r>
          </a:p>
        </p:txBody>
      </p:sp>
      <p:graphicFrame>
        <p:nvGraphicFramePr>
          <p:cNvPr id="23582" name="Group 30"/>
          <p:cNvGraphicFramePr>
            <a:graphicFrameLocks noGrp="1"/>
          </p:cNvGraphicFramePr>
          <p:nvPr/>
        </p:nvGraphicFramePr>
        <p:xfrm>
          <a:off x="3810000" y="3429000"/>
          <a:ext cx="4114800" cy="19812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574" name="Object 22"/>
          <p:cNvGraphicFramePr>
            <a:graphicFrameLocks noChangeAspect="1"/>
          </p:cNvGraphicFramePr>
          <p:nvPr/>
        </p:nvGraphicFramePr>
        <p:xfrm>
          <a:off x="4038600" y="3429000"/>
          <a:ext cx="121920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4" imgW="457002" imgH="393529" progId="Equation.DSMT4">
                  <p:embed/>
                </p:oleObj>
              </mc:Choice>
              <mc:Fallback>
                <p:oleObj name="Equation" r:id="rId4" imgW="45700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429000"/>
                        <a:ext cx="1219200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5" name="Object 23"/>
          <p:cNvGraphicFramePr>
            <a:graphicFrameLocks noChangeAspect="1"/>
          </p:cNvGraphicFramePr>
          <p:nvPr/>
        </p:nvGraphicFramePr>
        <p:xfrm>
          <a:off x="6248400" y="3429000"/>
          <a:ext cx="121920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6" imgW="457002" imgH="393529" progId="Equation.DSMT4">
                  <p:embed/>
                </p:oleObj>
              </mc:Choice>
              <mc:Fallback>
                <p:oleObj name="Equation" r:id="rId6" imgW="45700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429000"/>
                        <a:ext cx="1219200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7" name="Object 25"/>
          <p:cNvGraphicFramePr>
            <a:graphicFrameLocks noChangeAspect="1"/>
          </p:cNvGraphicFramePr>
          <p:nvPr/>
        </p:nvGraphicFramePr>
        <p:xfrm>
          <a:off x="4038600" y="4419600"/>
          <a:ext cx="121920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8" imgW="457002" imgH="393529" progId="Equation.DSMT4">
                  <p:embed/>
                </p:oleObj>
              </mc:Choice>
              <mc:Fallback>
                <p:oleObj name="Equation" r:id="rId8" imgW="45700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419600"/>
                        <a:ext cx="1219200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8" name="Object 26"/>
          <p:cNvGraphicFramePr>
            <a:graphicFrameLocks noChangeAspect="1"/>
          </p:cNvGraphicFramePr>
          <p:nvPr/>
        </p:nvGraphicFramePr>
        <p:xfrm>
          <a:off x="6324600" y="4419600"/>
          <a:ext cx="121920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" name="Equation" r:id="rId10" imgW="457002" imgH="393529" progId="Equation.DSMT4">
                  <p:embed/>
                </p:oleObj>
              </mc:Choice>
              <mc:Fallback>
                <p:oleObj name="Equation" r:id="rId10" imgW="45700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419600"/>
                        <a:ext cx="1219200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4779511"/>
      </p:ext>
    </p:extLst>
  </p:cSld>
  <p:clrMapOvr>
    <a:masterClrMapping/>
  </p:clrMapOvr>
  <p:transition spd="slow" advClick="0" advTm="2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utoUpdateAnimBg="0"/>
      <p:bldP spid="2356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        </a:t>
            </a:r>
            <a:r>
              <a:rPr lang="en-US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Similar triangles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6705600" cy="838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7030A0"/>
                </a:solidFill>
              </a:rPr>
              <a:t>Similar triangles are triangles with the same shape</a:t>
            </a:r>
          </a:p>
        </p:txBody>
      </p:sp>
      <p:pic>
        <p:nvPicPr>
          <p:cNvPr id="30724" name="Picture 4" descr="C:\Program Files\Microsoft Office\Clipart\Office\Birdhse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81800" y="838200"/>
            <a:ext cx="1552575" cy="1752600"/>
          </a:xfrm>
        </p:spPr>
      </p:pic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57200" y="1905000"/>
            <a:ext cx="487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3200" b="0" dirty="0">
                <a:solidFill>
                  <a:srgbClr val="FF00FF"/>
                </a:solidFill>
              </a:rPr>
              <a:t>For two similar triangles</a:t>
            </a:r>
            <a:r>
              <a:rPr lang="en-US" sz="4000" b="0" dirty="0">
                <a:solidFill>
                  <a:srgbClr val="FF00FF"/>
                </a:solidFill>
              </a:rPr>
              <a:t>, 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381000" y="2286000"/>
            <a:ext cx="78486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Char char="•"/>
            </a:pPr>
            <a:r>
              <a:rPr lang="en-US" b="0" dirty="0" smtClean="0"/>
              <a:t>  </a:t>
            </a:r>
            <a:r>
              <a:rPr lang="en-US" sz="3200" b="0" dirty="0">
                <a:solidFill>
                  <a:srgbClr val="00B050"/>
                </a:solidFill>
              </a:rPr>
              <a:t>corresponding angles have the same measure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Char char="•"/>
            </a:pPr>
            <a:r>
              <a:rPr lang="en-US" sz="3200" b="0" dirty="0">
                <a:solidFill>
                  <a:srgbClr val="00B050"/>
                </a:solidFill>
              </a:rPr>
              <a:t> length of corresponding sides have the </a:t>
            </a:r>
            <a:r>
              <a:rPr lang="en-US" sz="3200" b="0" dirty="0" smtClean="0">
                <a:solidFill>
                  <a:srgbClr val="00B050"/>
                </a:solidFill>
              </a:rPr>
              <a:t>same           ratio</a:t>
            </a:r>
            <a:endParaRPr lang="en-US" sz="3200" b="0" dirty="0">
              <a:solidFill>
                <a:srgbClr val="00B050"/>
              </a:solidFill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0" y="4495800"/>
            <a:ext cx="4953000" cy="1524000"/>
            <a:chOff x="624" y="2544"/>
            <a:chExt cx="3120" cy="960"/>
          </a:xfrm>
        </p:grpSpPr>
        <p:sp>
          <p:nvSpPr>
            <p:cNvPr id="11275" name="Text Box 8"/>
            <p:cNvSpPr txBox="1">
              <a:spLocks noChangeArrowheads="1"/>
            </p:cNvSpPr>
            <p:nvPr/>
          </p:nvSpPr>
          <p:spPr bwMode="auto">
            <a:xfrm>
              <a:off x="2640" y="2832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 b="0"/>
                <a:t>65</a:t>
              </a:r>
              <a:r>
                <a:rPr lang="en-US" b="0" baseline="30000"/>
                <a:t>o</a:t>
              </a:r>
              <a:endParaRPr lang="en-US" b="0"/>
            </a:p>
          </p:txBody>
        </p:sp>
        <p:grpSp>
          <p:nvGrpSpPr>
            <p:cNvPr id="11276" name="Group 9"/>
            <p:cNvGrpSpPr>
              <a:grpSpLocks/>
            </p:cNvGrpSpPr>
            <p:nvPr/>
          </p:nvGrpSpPr>
          <p:grpSpPr bwMode="auto">
            <a:xfrm>
              <a:off x="624" y="2544"/>
              <a:ext cx="3120" cy="960"/>
              <a:chOff x="624" y="2544"/>
              <a:chExt cx="3120" cy="960"/>
            </a:xfrm>
          </p:grpSpPr>
          <p:grpSp>
            <p:nvGrpSpPr>
              <p:cNvPr id="11277" name="Group 10"/>
              <p:cNvGrpSpPr>
                <a:grpSpLocks/>
              </p:cNvGrpSpPr>
              <p:nvPr/>
            </p:nvGrpSpPr>
            <p:grpSpPr bwMode="auto">
              <a:xfrm>
                <a:off x="816" y="2544"/>
                <a:ext cx="2928" cy="672"/>
                <a:chOff x="816" y="2544"/>
                <a:chExt cx="2928" cy="672"/>
              </a:xfrm>
            </p:grpSpPr>
            <p:grpSp>
              <p:nvGrpSpPr>
                <p:cNvPr id="11284" name="Group 11"/>
                <p:cNvGrpSpPr>
                  <a:grpSpLocks/>
                </p:cNvGrpSpPr>
                <p:nvPr/>
              </p:nvGrpSpPr>
              <p:grpSpPr bwMode="auto">
                <a:xfrm>
                  <a:off x="816" y="2544"/>
                  <a:ext cx="1536" cy="672"/>
                  <a:chOff x="816" y="2640"/>
                  <a:chExt cx="1536" cy="672"/>
                </a:xfrm>
              </p:grpSpPr>
              <p:sp>
                <p:nvSpPr>
                  <p:cNvPr id="11289" name="Line 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16" y="2640"/>
                    <a:ext cx="528" cy="67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90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3312"/>
                    <a:ext cx="15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91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640"/>
                    <a:ext cx="1008" cy="67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285" name="Group 15"/>
                <p:cNvGrpSpPr>
                  <a:grpSpLocks/>
                </p:cNvGrpSpPr>
                <p:nvPr/>
              </p:nvGrpSpPr>
              <p:grpSpPr bwMode="auto">
                <a:xfrm>
                  <a:off x="2688" y="2640"/>
                  <a:ext cx="1056" cy="432"/>
                  <a:chOff x="2880" y="3024"/>
                  <a:chExt cx="1056" cy="432"/>
                </a:xfrm>
              </p:grpSpPr>
              <p:sp>
                <p:nvSpPr>
                  <p:cNvPr id="11286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80" y="3024"/>
                    <a:ext cx="336" cy="43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87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3024"/>
                    <a:ext cx="720" cy="43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88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3456"/>
                    <a:ext cx="105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1278" name="Text Box 19"/>
              <p:cNvSpPr txBox="1">
                <a:spLocks noChangeArrowheads="1"/>
              </p:cNvSpPr>
              <p:nvPr/>
            </p:nvSpPr>
            <p:spPr bwMode="auto">
              <a:xfrm>
                <a:off x="1728" y="2976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b="0"/>
                  <a:t>25</a:t>
                </a:r>
                <a:r>
                  <a:rPr lang="en-US" b="0" baseline="30000"/>
                  <a:t>o</a:t>
                </a:r>
                <a:endParaRPr lang="en-US" b="0"/>
              </a:p>
            </p:txBody>
          </p:sp>
          <p:sp>
            <p:nvSpPr>
              <p:cNvPr id="11279" name="Text Box 20"/>
              <p:cNvSpPr txBox="1">
                <a:spLocks noChangeArrowheads="1"/>
              </p:cNvSpPr>
              <p:nvPr/>
            </p:nvSpPr>
            <p:spPr bwMode="auto">
              <a:xfrm>
                <a:off x="1296" y="2592"/>
                <a:ext cx="1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b="0" dirty="0"/>
                  <a:t>?</a:t>
                </a:r>
              </a:p>
            </p:txBody>
          </p:sp>
          <p:sp>
            <p:nvSpPr>
              <p:cNvPr id="11280" name="Text Box 21"/>
              <p:cNvSpPr txBox="1">
                <a:spLocks noChangeArrowheads="1"/>
              </p:cNvSpPr>
              <p:nvPr/>
            </p:nvSpPr>
            <p:spPr bwMode="auto">
              <a:xfrm>
                <a:off x="624" y="2688"/>
                <a:ext cx="480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b="0" dirty="0" smtClean="0"/>
                  <a:t>4cm</a:t>
                </a:r>
                <a:endParaRPr lang="en-US" b="0" dirty="0"/>
              </a:p>
            </p:txBody>
          </p:sp>
          <p:sp>
            <p:nvSpPr>
              <p:cNvPr id="11281" name="Text Box 22"/>
              <p:cNvSpPr txBox="1">
                <a:spLocks noChangeArrowheads="1"/>
              </p:cNvSpPr>
              <p:nvPr/>
            </p:nvSpPr>
            <p:spPr bwMode="auto">
              <a:xfrm>
                <a:off x="2448" y="2640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b="0"/>
                  <a:t>2cm</a:t>
                </a:r>
              </a:p>
            </p:txBody>
          </p:sp>
          <p:sp>
            <p:nvSpPr>
              <p:cNvPr id="11282" name="Text Box 23"/>
              <p:cNvSpPr txBox="1">
                <a:spLocks noChangeArrowheads="1"/>
              </p:cNvSpPr>
              <p:nvPr/>
            </p:nvSpPr>
            <p:spPr bwMode="auto">
              <a:xfrm>
                <a:off x="1104" y="3216"/>
                <a:ext cx="9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b="0"/>
                  <a:t>12cm</a:t>
                </a:r>
              </a:p>
            </p:txBody>
          </p:sp>
          <p:sp>
            <p:nvSpPr>
              <p:cNvPr id="11283" name="Text Box 24"/>
              <p:cNvSpPr txBox="1">
                <a:spLocks noChangeArrowheads="1"/>
              </p:cNvSpPr>
              <p:nvPr/>
            </p:nvSpPr>
            <p:spPr bwMode="auto">
              <a:xfrm>
                <a:off x="3120" y="307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b="0"/>
                  <a:t>?</a:t>
                </a:r>
              </a:p>
            </p:txBody>
          </p:sp>
        </p:grpSp>
      </p:grp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990600" y="40386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800" b="0"/>
              <a:t>Example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1447800" y="5943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Angle = 90</a:t>
            </a:r>
            <a:r>
              <a:rPr lang="en-US" b="0" baseline="30000"/>
              <a:t>o</a:t>
            </a:r>
            <a:endParaRPr lang="en-US" b="0"/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5486400" y="5867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b="0"/>
              <a:t>Side = 6 cm</a:t>
            </a:r>
          </a:p>
        </p:txBody>
      </p:sp>
    </p:spTree>
    <p:extLst>
      <p:ext uri="{BB962C8B-B14F-4D97-AF65-F5344CB8AC3E}">
        <p14:creationId xmlns:p14="http://schemas.microsoft.com/office/powerpoint/2010/main" val="276411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  <p:bldP spid="30725" grpId="0" autoUpdateAnimBg="0"/>
      <p:bldP spid="30726" grpId="0"/>
      <p:bldP spid="30745" grpId="0" autoUpdateAnimBg="0"/>
      <p:bldP spid="30746" grpId="0" autoUpdateAnimBg="0"/>
      <p:bldP spid="3074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762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800" b="1" dirty="0" smtClean="0"/>
              <a:t>Similar Triangles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000099"/>
                </a:solidFill>
              </a:rPr>
              <a:t>3 Ways to Prove Triangles Similar</a:t>
            </a:r>
          </a:p>
        </p:txBody>
      </p:sp>
    </p:spTree>
    <p:extLst>
      <p:ext uri="{BB962C8B-B14F-4D97-AF65-F5344CB8AC3E}">
        <p14:creationId xmlns:p14="http://schemas.microsoft.com/office/powerpoint/2010/main" val="201260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</TotalTime>
  <Words>433</Words>
  <Application>Microsoft Office PowerPoint</Application>
  <PresentationFormat>On-screen Show (4:3)</PresentationFormat>
  <Paragraphs>99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Flow</vt:lpstr>
      <vt:lpstr>Equation</vt:lpstr>
      <vt:lpstr>PRESENTED  BY ARNAB KUMAR GHOSH CLASS – XA ROLL NO.—35 KENDRIYA VIDYALAYA  CRPF, RANCHI  </vt:lpstr>
      <vt:lpstr>TOPIC- SIMILARITY  OF  TRIANGLES</vt:lpstr>
      <vt:lpstr>Similar and Congruent Figures</vt:lpstr>
      <vt:lpstr>Examples</vt:lpstr>
      <vt:lpstr>Ratios and Similar Figures</vt:lpstr>
      <vt:lpstr>Ratios and Similar Figures  </vt:lpstr>
      <vt:lpstr>Ratios of Similar Figures </vt:lpstr>
      <vt:lpstr>        Similar triangles</vt:lpstr>
      <vt:lpstr>Similar Triangles</vt:lpstr>
      <vt:lpstr>Similar triangles are like similar polygons.  Their corresponding angles are CONGRUENT and their corresponding sides are PROPORTIONAL.</vt:lpstr>
      <vt:lpstr>AA Similarity</vt:lpstr>
      <vt:lpstr>SSS Similarity</vt:lpstr>
      <vt:lpstr>SSS Similarity Theorem</vt:lpstr>
      <vt:lpstr>SAS Similarity</vt:lpstr>
      <vt:lpstr>SAS Similarity Theorem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pc</cp:lastModifiedBy>
  <cp:revision>71</cp:revision>
  <dcterms:created xsi:type="dcterms:W3CDTF">2012-10-09T14:47:03Z</dcterms:created>
  <dcterms:modified xsi:type="dcterms:W3CDTF">2012-11-08T07:54:08Z</dcterms:modified>
</cp:coreProperties>
</file>